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61"/>
  </p:notesMasterIdLst>
  <p:sldIdLst>
    <p:sldId id="256" r:id="rId6"/>
    <p:sldId id="376" r:id="rId7"/>
    <p:sldId id="381" r:id="rId8"/>
    <p:sldId id="380" r:id="rId9"/>
    <p:sldId id="379" r:id="rId10"/>
    <p:sldId id="270" r:id="rId11"/>
    <p:sldId id="265" r:id="rId12"/>
    <p:sldId id="341" r:id="rId13"/>
    <p:sldId id="266" r:id="rId14"/>
    <p:sldId id="257" r:id="rId15"/>
    <p:sldId id="337" r:id="rId16"/>
    <p:sldId id="267" r:id="rId17"/>
    <p:sldId id="268" r:id="rId18"/>
    <p:sldId id="354" r:id="rId19"/>
    <p:sldId id="378" r:id="rId20"/>
    <p:sldId id="322" r:id="rId21"/>
    <p:sldId id="353" r:id="rId22"/>
    <p:sldId id="377" r:id="rId23"/>
    <p:sldId id="359" r:id="rId24"/>
    <p:sldId id="321" r:id="rId25"/>
    <p:sldId id="338" r:id="rId26"/>
    <p:sldId id="271" r:id="rId27"/>
    <p:sldId id="286" r:id="rId28"/>
    <p:sldId id="339" r:id="rId29"/>
    <p:sldId id="294" r:id="rId30"/>
    <p:sldId id="324" r:id="rId31"/>
    <p:sldId id="276" r:id="rId32"/>
    <p:sldId id="340" r:id="rId33"/>
    <p:sldId id="279" r:id="rId34"/>
    <p:sldId id="342" r:id="rId35"/>
    <p:sldId id="288" r:id="rId36"/>
    <p:sldId id="343" r:id="rId37"/>
    <p:sldId id="290" r:id="rId38"/>
    <p:sldId id="345" r:id="rId39"/>
    <p:sldId id="292" r:id="rId40"/>
    <p:sldId id="346" r:id="rId41"/>
    <p:sldId id="272" r:id="rId42"/>
    <p:sldId id="278" r:id="rId43"/>
    <p:sldId id="344" r:id="rId44"/>
    <p:sldId id="285" r:id="rId45"/>
    <p:sldId id="350" r:id="rId46"/>
    <p:sldId id="283" r:id="rId47"/>
    <p:sldId id="349" r:id="rId48"/>
    <p:sldId id="282" r:id="rId49"/>
    <p:sldId id="348" r:id="rId50"/>
    <p:sldId id="361" r:id="rId51"/>
    <p:sldId id="355" r:id="rId52"/>
    <p:sldId id="356" r:id="rId53"/>
    <p:sldId id="357" r:id="rId54"/>
    <p:sldId id="358" r:id="rId55"/>
    <p:sldId id="374" r:id="rId56"/>
    <p:sldId id="370" r:id="rId57"/>
    <p:sldId id="369" r:id="rId58"/>
    <p:sldId id="363" r:id="rId59"/>
    <p:sldId id="375" r:id="rId6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initials="K" lastIdx="1" clrIdx="0">
    <p:extLst>
      <p:ext uri="{19B8F6BF-5375-455C-9EA6-DF929625EA0E}">
        <p15:presenceInfo xmlns:p15="http://schemas.microsoft.com/office/powerpoint/2012/main" userId="Kevin" providerId="None"/>
      </p:ext>
    </p:extLst>
  </p:cmAuthor>
  <p:cmAuthor id="2" name="Liechti Fabian (BKO-D17)" initials="LF(" lastIdx="1" clrIdx="1">
    <p:extLst>
      <p:ext uri="{19B8F6BF-5375-455C-9EA6-DF929625EA0E}">
        <p15:presenceInfo xmlns:p15="http://schemas.microsoft.com/office/powerpoint/2012/main" userId="S::Fabian.Liechti@student.fh-hwz.ch::a6374a8f-fc2c-44e4-9a02-42e078b7f3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F41E"/>
    <a:srgbClr val="DBF514"/>
    <a:srgbClr val="0F4057"/>
    <a:srgbClr val="0E3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3495E7-2E6D-4001-85DA-9E52411D6511}" v="791" dt="2021-04-22T14:28:50.016"/>
    <p1510:client id="{36E12977-AC88-4983-BFF9-B1AABB08CCFA}" v="3923" dt="2021-04-22T17:14:03.074"/>
    <p1510:client id="{3CAA6385-9227-432E-90FA-C6040F5A74BC}" v="14570" dt="2021-04-22T19:28:27.896"/>
    <p1510:client id="{3FE11AA7-8E2B-7E4C-BC9A-9697A0AC7641}" v="11317" dt="2021-04-22T19:38:57.537"/>
    <p1510:client id="{5421607E-0BA6-4D41-905B-3D5816A018EA}" v="2744" dt="2021-04-22T16:44:23.466"/>
    <p1510:client id="{6575B3ED-FBEC-4A57-A375-ED2630E4DDCE}" v="24" dt="2021-04-22T16:00:37.602"/>
    <p1510:client id="{7C265040-02B5-4999-993C-53AF3C015C09}" v="2" dt="2021-04-23T11:00:41.937"/>
    <p1510:client id="{7FF7C0E7-35E3-43D6-ACB6-1375F5D8BF57}" v="297" vWet="299" dt="2021-04-22T19:38:54.752"/>
    <p1510:client id="{B3548E20-894B-416C-A113-27979DB42399}" v="209" dt="2021-04-22T14:03:16.220"/>
    <p1510:client id="{B89C888F-D846-2547-8744-913226F24B18}" v="30" dt="2021-04-23T10:57:02.121"/>
    <p1510:client id="{B9700222-5561-4A6C-A8DD-11E8896BBAAB}" v="7081" dt="2021-04-22T19:35:54.192"/>
    <p1510:client id="{BB5DF6F5-D169-4EF0-B3E8-0FB0450338E5}" v="7952" dt="2021-04-22T17:14:02.594"/>
    <p1510:client id="{BD0A438A-959D-43C4-A331-8E70BAF1E47C}" v="6" dt="2021-04-23T11:06:24.764"/>
    <p1510:client id="{CB0F450F-7226-4AE5-B57D-E3DE00CD1098}" v="988" dt="2021-04-22T12:41:04.170"/>
    <p1510:client id="{D5D87753-BCBB-4A98-8DAC-43F8A32061B0}" v="1292" dt="2021-04-22T17:27:52.722"/>
    <p1510:client id="{E07AFC3B-128A-488D-805B-16E2AAA121ED}" v="64" dt="2021-04-22T12:10:05.686"/>
    <p1510:client id="{E7528157-87B6-4D7B-A4C6-3C653E58017F}" v="247" dt="2021-04-22T19:22:17.379"/>
    <p1510:client id="{F0482CAE-9EDF-43D4-AE2C-82F5D630F5E0}" v="237" dt="2021-04-22T18:37:31.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8"/>
    <p:restoredTop sz="83401"/>
  </p:normalViewPr>
  <p:slideViewPr>
    <p:cSldViewPr snapToGrid="0" snapToObjects="1">
      <p:cViewPr varScale="1">
        <p:scale>
          <a:sx n="96" d="100"/>
          <a:sy n="96" d="100"/>
        </p:scale>
        <p:origin x="200" y="280"/>
      </p:cViewPr>
      <p:guideLst>
        <p:guide orient="horz" pos="2137"/>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ethrich Stephanie (BKO-D17)" userId="S::stephanie.wuethrich@student.fh-hwz.ch::b89a5b06-2f5b-46cf-b75e-8f40df6dfc07" providerId="AD" clId="Web-{7C265040-02B5-4999-993C-53AF3C015C09}"/>
    <pc:docChg chg="modSld">
      <pc:chgData name="Wuethrich Stephanie (BKO-D17)" userId="S::stephanie.wuethrich@student.fh-hwz.ch::b89a5b06-2f5b-46cf-b75e-8f40df6dfc07" providerId="AD" clId="Web-{7C265040-02B5-4999-993C-53AF3C015C09}" dt="2021-04-23T11:00:41.937" v="1"/>
      <pc:docMkLst>
        <pc:docMk/>
      </pc:docMkLst>
      <pc:sldChg chg="mod modShow">
        <pc:chgData name="Wuethrich Stephanie (BKO-D17)" userId="S::stephanie.wuethrich@student.fh-hwz.ch::b89a5b06-2f5b-46cf-b75e-8f40df6dfc07" providerId="AD" clId="Web-{7C265040-02B5-4999-993C-53AF3C015C09}" dt="2021-04-23T11:00:41.937" v="1"/>
        <pc:sldMkLst>
          <pc:docMk/>
          <pc:sldMk cId="2803261857" sldId="380"/>
        </pc:sldMkLst>
      </pc:sldChg>
    </pc:docChg>
  </pc:docChgLst>
  <pc:docChgLst>
    <pc:chgData name="Wuethrich Stephanie (BKO-D17)" userId="S::stephanie.wuethrich@student.fh-hwz.ch::b89a5b06-2f5b-46cf-b75e-8f40df6dfc07" providerId="AD" clId="Web-{BD0A438A-959D-43C4-A331-8E70BAF1E47C}"/>
    <pc:docChg chg="modSld">
      <pc:chgData name="Wuethrich Stephanie (BKO-D17)" userId="S::stephanie.wuethrich@student.fh-hwz.ch::b89a5b06-2f5b-46cf-b75e-8f40df6dfc07" providerId="AD" clId="Web-{BD0A438A-959D-43C4-A331-8E70BAF1E47C}" dt="2021-04-23T11:06:23.436" v="2" actId="20577"/>
      <pc:docMkLst>
        <pc:docMk/>
      </pc:docMkLst>
      <pc:sldChg chg="modSp">
        <pc:chgData name="Wuethrich Stephanie (BKO-D17)" userId="S::stephanie.wuethrich@student.fh-hwz.ch::b89a5b06-2f5b-46cf-b75e-8f40df6dfc07" providerId="AD" clId="Web-{BD0A438A-959D-43C4-A331-8E70BAF1E47C}" dt="2021-04-23T11:06:23.436" v="2" actId="20577"/>
        <pc:sldMkLst>
          <pc:docMk/>
          <pc:sldMk cId="190071672" sldId="379"/>
        </pc:sldMkLst>
        <pc:spChg chg="mod">
          <ac:chgData name="Wuethrich Stephanie (BKO-D17)" userId="S::stephanie.wuethrich@student.fh-hwz.ch::b89a5b06-2f5b-46cf-b75e-8f40df6dfc07" providerId="AD" clId="Web-{BD0A438A-959D-43C4-A331-8E70BAF1E47C}" dt="2021-04-23T11:06:23.436" v="2" actId="20577"/>
          <ac:spMkLst>
            <pc:docMk/>
            <pc:sldMk cId="190071672" sldId="379"/>
            <ac:spMk id="18" creationId="{B10B2C67-7029-44B1-83E0-308C10D1EBB0}"/>
          </ac:spMkLst>
        </pc:spChg>
      </pc:sldChg>
    </pc:docChg>
  </pc:docChgLst>
  <pc:docChgLst>
    <pc:chgData name="Stephanie Wüthrich" userId="b89a5b06-2f5b-46cf-b75e-8f40df6dfc07" providerId="ADAL" clId="{B89C888F-D846-2547-8744-913226F24B18}"/>
    <pc:docChg chg="undo custSel addSld modSld sldOrd">
      <pc:chgData name="Stephanie Wüthrich" userId="b89a5b06-2f5b-46cf-b75e-8f40df6dfc07" providerId="ADAL" clId="{B89C888F-D846-2547-8744-913226F24B18}" dt="2021-04-23T10:59:24.581" v="2782" actId="1076"/>
      <pc:docMkLst>
        <pc:docMk/>
      </pc:docMkLst>
      <pc:sldChg chg="addSp modSp add mod ord modShow">
        <pc:chgData name="Stephanie Wüthrich" userId="b89a5b06-2f5b-46cf-b75e-8f40df6dfc07" providerId="ADAL" clId="{B89C888F-D846-2547-8744-913226F24B18}" dt="2021-04-23T10:58:54.843" v="2779" actId="1076"/>
        <pc:sldMkLst>
          <pc:docMk/>
          <pc:sldMk cId="190071672" sldId="379"/>
        </pc:sldMkLst>
        <pc:spChg chg="mod">
          <ac:chgData name="Stephanie Wüthrich" userId="b89a5b06-2f5b-46cf-b75e-8f40df6dfc07" providerId="ADAL" clId="{B89C888F-D846-2547-8744-913226F24B18}" dt="2021-04-23T10:17:46.497" v="10" actId="20577"/>
          <ac:spMkLst>
            <pc:docMk/>
            <pc:sldMk cId="190071672" sldId="379"/>
            <ac:spMk id="2" creationId="{BDE01F19-7914-41A4-BBFE-17E81A2DCD5F}"/>
          </ac:spMkLst>
        </pc:spChg>
        <pc:spChg chg="mod">
          <ac:chgData name="Stephanie Wüthrich" userId="b89a5b06-2f5b-46cf-b75e-8f40df6dfc07" providerId="ADAL" clId="{B89C888F-D846-2547-8744-913226F24B18}" dt="2021-04-23T10:58:03.497" v="2768" actId="20577"/>
          <ac:spMkLst>
            <pc:docMk/>
            <pc:sldMk cId="190071672" sldId="379"/>
            <ac:spMk id="4" creationId="{4A0C4AFD-A2E4-4068-9E4B-699D9E6F0568}"/>
          </ac:spMkLst>
        </pc:spChg>
        <pc:spChg chg="mod">
          <ac:chgData name="Stephanie Wüthrich" userId="b89a5b06-2f5b-46cf-b75e-8f40df6dfc07" providerId="ADAL" clId="{B89C888F-D846-2547-8744-913226F24B18}" dt="2021-04-23T10:57:38.988" v="2755" actId="1076"/>
          <ac:spMkLst>
            <pc:docMk/>
            <pc:sldMk cId="190071672" sldId="379"/>
            <ac:spMk id="5" creationId="{708CC47A-6872-4D83-B1BB-7834DE7DE41A}"/>
          </ac:spMkLst>
        </pc:spChg>
        <pc:spChg chg="mod">
          <ac:chgData name="Stephanie Wüthrich" userId="b89a5b06-2f5b-46cf-b75e-8f40df6dfc07" providerId="ADAL" clId="{B89C888F-D846-2547-8744-913226F24B18}" dt="2021-04-23T10:57:51.442" v="2757" actId="1076"/>
          <ac:spMkLst>
            <pc:docMk/>
            <pc:sldMk cId="190071672" sldId="379"/>
            <ac:spMk id="6" creationId="{C0616A6E-58E7-4C47-9751-DA23E46B69CC}"/>
          </ac:spMkLst>
        </pc:spChg>
        <pc:spChg chg="mod">
          <ac:chgData name="Stephanie Wüthrich" userId="b89a5b06-2f5b-46cf-b75e-8f40df6dfc07" providerId="ADAL" clId="{B89C888F-D846-2547-8744-913226F24B18}" dt="2021-04-23T10:57:44.294" v="2756" actId="1076"/>
          <ac:spMkLst>
            <pc:docMk/>
            <pc:sldMk cId="190071672" sldId="379"/>
            <ac:spMk id="7" creationId="{DD378A7D-69D1-427F-8F5B-79BAA0F158AE}"/>
          </ac:spMkLst>
        </pc:spChg>
        <pc:spChg chg="mod">
          <ac:chgData name="Stephanie Wüthrich" userId="b89a5b06-2f5b-46cf-b75e-8f40df6dfc07" providerId="ADAL" clId="{B89C888F-D846-2547-8744-913226F24B18}" dt="2021-04-23T10:57:55.799" v="2758" actId="1076"/>
          <ac:spMkLst>
            <pc:docMk/>
            <pc:sldMk cId="190071672" sldId="379"/>
            <ac:spMk id="8" creationId="{0FA4E1EA-1BB7-4999-A2FC-B14760152780}"/>
          </ac:spMkLst>
        </pc:spChg>
        <pc:spChg chg="mod">
          <ac:chgData name="Stephanie Wüthrich" userId="b89a5b06-2f5b-46cf-b75e-8f40df6dfc07" providerId="ADAL" clId="{B89C888F-D846-2547-8744-913226F24B18}" dt="2021-04-23T10:58:33.955" v="2774" actId="1076"/>
          <ac:spMkLst>
            <pc:docMk/>
            <pc:sldMk cId="190071672" sldId="379"/>
            <ac:spMk id="10" creationId="{ECF7B833-22FD-4059-8B3A-F136D9720A18}"/>
          </ac:spMkLst>
        </pc:spChg>
        <pc:spChg chg="mod">
          <ac:chgData name="Stephanie Wüthrich" userId="b89a5b06-2f5b-46cf-b75e-8f40df6dfc07" providerId="ADAL" clId="{B89C888F-D846-2547-8744-913226F24B18}" dt="2021-04-23T10:29:04.843" v="1321" actId="1038"/>
          <ac:spMkLst>
            <pc:docMk/>
            <pc:sldMk cId="190071672" sldId="379"/>
            <ac:spMk id="11" creationId="{6642D84C-906F-4EAB-A350-ACAFC5C5ED1F}"/>
          </ac:spMkLst>
        </pc:spChg>
        <pc:spChg chg="mod">
          <ac:chgData name="Stephanie Wüthrich" userId="b89a5b06-2f5b-46cf-b75e-8f40df6dfc07" providerId="ADAL" clId="{B89C888F-D846-2547-8744-913226F24B18}" dt="2021-04-23T10:29:04.843" v="1321" actId="1038"/>
          <ac:spMkLst>
            <pc:docMk/>
            <pc:sldMk cId="190071672" sldId="379"/>
            <ac:spMk id="12" creationId="{9D86D802-0DA6-411C-B9B4-429A5E633E82}"/>
          </ac:spMkLst>
        </pc:spChg>
        <pc:spChg chg="mod">
          <ac:chgData name="Stephanie Wüthrich" userId="b89a5b06-2f5b-46cf-b75e-8f40df6dfc07" providerId="ADAL" clId="{B89C888F-D846-2547-8744-913226F24B18}" dt="2021-04-23T10:29:04.843" v="1321" actId="1038"/>
          <ac:spMkLst>
            <pc:docMk/>
            <pc:sldMk cId="190071672" sldId="379"/>
            <ac:spMk id="13" creationId="{835B072A-31B9-4AC0-AEF7-0E8085235CDC}"/>
          </ac:spMkLst>
        </pc:spChg>
        <pc:spChg chg="mod">
          <ac:chgData name="Stephanie Wüthrich" userId="b89a5b06-2f5b-46cf-b75e-8f40df6dfc07" providerId="ADAL" clId="{B89C888F-D846-2547-8744-913226F24B18}" dt="2021-04-23T10:29:04.843" v="1321" actId="1038"/>
          <ac:spMkLst>
            <pc:docMk/>
            <pc:sldMk cId="190071672" sldId="379"/>
            <ac:spMk id="14" creationId="{B5A7B673-0872-44D0-909F-4D9D5AB1DFB9}"/>
          </ac:spMkLst>
        </pc:spChg>
        <pc:spChg chg="mod">
          <ac:chgData name="Stephanie Wüthrich" userId="b89a5b06-2f5b-46cf-b75e-8f40df6dfc07" providerId="ADAL" clId="{B89C888F-D846-2547-8744-913226F24B18}" dt="2021-04-23T10:29:04.843" v="1321" actId="1038"/>
          <ac:spMkLst>
            <pc:docMk/>
            <pc:sldMk cId="190071672" sldId="379"/>
            <ac:spMk id="15" creationId="{B1801362-B25A-481F-B501-D17D5771077F}"/>
          </ac:spMkLst>
        </pc:spChg>
        <pc:spChg chg="mod">
          <ac:chgData name="Stephanie Wüthrich" userId="b89a5b06-2f5b-46cf-b75e-8f40df6dfc07" providerId="ADAL" clId="{B89C888F-D846-2547-8744-913226F24B18}" dt="2021-04-23T10:58:42.492" v="2776" actId="1076"/>
          <ac:spMkLst>
            <pc:docMk/>
            <pc:sldMk cId="190071672" sldId="379"/>
            <ac:spMk id="16" creationId="{1D898C51-8F0A-40A4-9D51-E2ACD4852CB3}"/>
          </ac:spMkLst>
        </pc:spChg>
        <pc:spChg chg="mod">
          <ac:chgData name="Stephanie Wüthrich" userId="b89a5b06-2f5b-46cf-b75e-8f40df6dfc07" providerId="ADAL" clId="{B89C888F-D846-2547-8744-913226F24B18}" dt="2021-04-23T10:58:47.226" v="2777" actId="1076"/>
          <ac:spMkLst>
            <pc:docMk/>
            <pc:sldMk cId="190071672" sldId="379"/>
            <ac:spMk id="18" creationId="{B10B2C67-7029-44B1-83E0-308C10D1EBB0}"/>
          </ac:spMkLst>
        </pc:spChg>
        <pc:spChg chg="mod">
          <ac:chgData name="Stephanie Wüthrich" userId="b89a5b06-2f5b-46cf-b75e-8f40df6dfc07" providerId="ADAL" clId="{B89C888F-D846-2547-8744-913226F24B18}" dt="2021-04-23T10:58:50.682" v="2778" actId="1076"/>
          <ac:spMkLst>
            <pc:docMk/>
            <pc:sldMk cId="190071672" sldId="379"/>
            <ac:spMk id="19" creationId="{CFD02398-8629-4EC6-B36D-DFE472F2380D}"/>
          </ac:spMkLst>
        </pc:spChg>
        <pc:spChg chg="mod">
          <ac:chgData name="Stephanie Wüthrich" userId="b89a5b06-2f5b-46cf-b75e-8f40df6dfc07" providerId="ADAL" clId="{B89C888F-D846-2547-8744-913226F24B18}" dt="2021-04-23T10:58:38.369" v="2775" actId="1076"/>
          <ac:spMkLst>
            <pc:docMk/>
            <pc:sldMk cId="190071672" sldId="379"/>
            <ac:spMk id="20" creationId="{39BF4888-1813-4798-9893-C5B8CF399B19}"/>
          </ac:spMkLst>
        </pc:spChg>
        <pc:spChg chg="add mod">
          <ac:chgData name="Stephanie Wüthrich" userId="b89a5b06-2f5b-46cf-b75e-8f40df6dfc07" providerId="ADAL" clId="{B89C888F-D846-2547-8744-913226F24B18}" dt="2021-04-23T10:57:59.993" v="2759" actId="1076"/>
          <ac:spMkLst>
            <pc:docMk/>
            <pc:sldMk cId="190071672" sldId="379"/>
            <ac:spMk id="21" creationId="{66531CF9-C131-EC4A-B0CB-5B9FFDCEA393}"/>
          </ac:spMkLst>
        </pc:spChg>
        <pc:spChg chg="add mod">
          <ac:chgData name="Stephanie Wüthrich" userId="b89a5b06-2f5b-46cf-b75e-8f40df6dfc07" providerId="ADAL" clId="{B89C888F-D846-2547-8744-913226F24B18}" dt="2021-04-23T10:29:04.843" v="1321" actId="1038"/>
          <ac:spMkLst>
            <pc:docMk/>
            <pc:sldMk cId="190071672" sldId="379"/>
            <ac:spMk id="22" creationId="{66F80059-3F9D-774E-A966-95A017EDC7DA}"/>
          </ac:spMkLst>
        </pc:spChg>
        <pc:spChg chg="add mod">
          <ac:chgData name="Stephanie Wüthrich" userId="b89a5b06-2f5b-46cf-b75e-8f40df6dfc07" providerId="ADAL" clId="{B89C888F-D846-2547-8744-913226F24B18}" dt="2021-04-23T10:58:54.843" v="2779" actId="1076"/>
          <ac:spMkLst>
            <pc:docMk/>
            <pc:sldMk cId="190071672" sldId="379"/>
            <ac:spMk id="23" creationId="{346D4628-2CCD-F74F-8E93-29D3506082D8}"/>
          </ac:spMkLst>
        </pc:spChg>
      </pc:sldChg>
      <pc:sldChg chg="addSp delSp modSp add mod ord modShow">
        <pc:chgData name="Stephanie Wüthrich" userId="b89a5b06-2f5b-46cf-b75e-8f40df6dfc07" providerId="ADAL" clId="{B89C888F-D846-2547-8744-913226F24B18}" dt="2021-04-23T10:59:24.581" v="2782" actId="1076"/>
        <pc:sldMkLst>
          <pc:docMk/>
          <pc:sldMk cId="2803261857" sldId="380"/>
        </pc:sldMkLst>
        <pc:spChg chg="mod">
          <ac:chgData name="Stephanie Wüthrich" userId="b89a5b06-2f5b-46cf-b75e-8f40df6dfc07" providerId="ADAL" clId="{B89C888F-D846-2547-8744-913226F24B18}" dt="2021-04-23T10:32:51.234" v="1386" actId="20577"/>
          <ac:spMkLst>
            <pc:docMk/>
            <pc:sldMk cId="2803261857" sldId="380"/>
            <ac:spMk id="2" creationId="{BDE01F19-7914-41A4-BBFE-17E81A2DCD5F}"/>
          </ac:spMkLst>
        </pc:spChg>
        <pc:spChg chg="add mod">
          <ac:chgData name="Stephanie Wüthrich" userId="b89a5b06-2f5b-46cf-b75e-8f40df6dfc07" providerId="ADAL" clId="{B89C888F-D846-2547-8744-913226F24B18}" dt="2021-04-23T10:54:37.469" v="2729" actId="255"/>
          <ac:spMkLst>
            <pc:docMk/>
            <pc:sldMk cId="2803261857" sldId="380"/>
            <ac:spMk id="3" creationId="{9B786CA2-8717-D44C-9829-AB39002C53A0}"/>
          </ac:spMkLst>
        </pc:spChg>
        <pc:spChg chg="del mod">
          <ac:chgData name="Stephanie Wüthrich" userId="b89a5b06-2f5b-46cf-b75e-8f40df6dfc07" providerId="ADAL" clId="{B89C888F-D846-2547-8744-913226F24B18}" dt="2021-04-23T10:55:18.541" v="2734" actId="478"/>
          <ac:spMkLst>
            <pc:docMk/>
            <pc:sldMk cId="2803261857" sldId="380"/>
            <ac:spMk id="4" creationId="{4A0C4AFD-A2E4-4068-9E4B-699D9E6F0568}"/>
          </ac:spMkLst>
        </pc:spChg>
        <pc:spChg chg="mod">
          <ac:chgData name="Stephanie Wüthrich" userId="b89a5b06-2f5b-46cf-b75e-8f40df6dfc07" providerId="ADAL" clId="{B89C888F-D846-2547-8744-913226F24B18}" dt="2021-04-23T10:55:02.459" v="2732" actId="207"/>
          <ac:spMkLst>
            <pc:docMk/>
            <pc:sldMk cId="2803261857" sldId="380"/>
            <ac:spMk id="5" creationId="{708CC47A-6872-4D83-B1BB-7834DE7DE41A}"/>
          </ac:spMkLst>
        </pc:spChg>
        <pc:spChg chg="mod">
          <ac:chgData name="Stephanie Wüthrich" userId="b89a5b06-2f5b-46cf-b75e-8f40df6dfc07" providerId="ADAL" clId="{B89C888F-D846-2547-8744-913226F24B18}" dt="2021-04-23T10:54:37.469" v="2729" actId="255"/>
          <ac:spMkLst>
            <pc:docMk/>
            <pc:sldMk cId="2803261857" sldId="380"/>
            <ac:spMk id="6" creationId="{C0616A6E-58E7-4C47-9751-DA23E46B69CC}"/>
          </ac:spMkLst>
        </pc:spChg>
        <pc:spChg chg="del mod">
          <ac:chgData name="Stephanie Wüthrich" userId="b89a5b06-2f5b-46cf-b75e-8f40df6dfc07" providerId="ADAL" clId="{B89C888F-D846-2547-8744-913226F24B18}" dt="2021-04-23T10:48:10.263" v="2284" actId="478"/>
          <ac:spMkLst>
            <pc:docMk/>
            <pc:sldMk cId="2803261857" sldId="380"/>
            <ac:spMk id="7" creationId="{DD378A7D-69D1-427F-8F5B-79BAA0F158AE}"/>
          </ac:spMkLst>
        </pc:spChg>
        <pc:spChg chg="mod">
          <ac:chgData name="Stephanie Wüthrich" userId="b89a5b06-2f5b-46cf-b75e-8f40df6dfc07" providerId="ADAL" clId="{B89C888F-D846-2547-8744-913226F24B18}" dt="2021-04-23T10:54:37.469" v="2729" actId="255"/>
          <ac:spMkLst>
            <pc:docMk/>
            <pc:sldMk cId="2803261857" sldId="380"/>
            <ac:spMk id="8" creationId="{0FA4E1EA-1BB7-4999-A2FC-B14760152780}"/>
          </ac:spMkLst>
        </pc:spChg>
        <pc:spChg chg="add mod">
          <ac:chgData name="Stephanie Wüthrich" userId="b89a5b06-2f5b-46cf-b75e-8f40df6dfc07" providerId="ADAL" clId="{B89C888F-D846-2547-8744-913226F24B18}" dt="2021-04-23T10:55:02.459" v="2732" actId="207"/>
          <ac:spMkLst>
            <pc:docMk/>
            <pc:sldMk cId="2803261857" sldId="380"/>
            <ac:spMk id="9" creationId="{6A59B80F-A62A-B44C-945D-515C62BB22E7}"/>
          </ac:spMkLst>
        </pc:spChg>
        <pc:spChg chg="del">
          <ac:chgData name="Stephanie Wüthrich" userId="b89a5b06-2f5b-46cf-b75e-8f40df6dfc07" providerId="ADAL" clId="{B89C888F-D846-2547-8744-913226F24B18}" dt="2021-04-23T10:38:36.154" v="1403" actId="478"/>
          <ac:spMkLst>
            <pc:docMk/>
            <pc:sldMk cId="2803261857" sldId="380"/>
            <ac:spMk id="10" creationId="{ECF7B833-22FD-4059-8B3A-F136D9720A18}"/>
          </ac:spMkLst>
        </pc:spChg>
        <pc:spChg chg="del">
          <ac:chgData name="Stephanie Wüthrich" userId="b89a5b06-2f5b-46cf-b75e-8f40df6dfc07" providerId="ADAL" clId="{B89C888F-D846-2547-8744-913226F24B18}" dt="2021-04-23T10:38:02.843" v="1388" actId="478"/>
          <ac:spMkLst>
            <pc:docMk/>
            <pc:sldMk cId="2803261857" sldId="380"/>
            <ac:spMk id="11" creationId="{6642D84C-906F-4EAB-A350-ACAFC5C5ED1F}"/>
          </ac:spMkLst>
        </pc:spChg>
        <pc:spChg chg="mod">
          <ac:chgData name="Stephanie Wüthrich" userId="b89a5b06-2f5b-46cf-b75e-8f40df6dfc07" providerId="ADAL" clId="{B89C888F-D846-2547-8744-913226F24B18}" dt="2021-04-23T10:55:43.002" v="2736" actId="1076"/>
          <ac:spMkLst>
            <pc:docMk/>
            <pc:sldMk cId="2803261857" sldId="380"/>
            <ac:spMk id="12" creationId="{9D86D802-0DA6-411C-B9B4-429A5E633E82}"/>
          </ac:spMkLst>
        </pc:spChg>
        <pc:spChg chg="del">
          <ac:chgData name="Stephanie Wüthrich" userId="b89a5b06-2f5b-46cf-b75e-8f40df6dfc07" providerId="ADAL" clId="{B89C888F-D846-2547-8744-913226F24B18}" dt="2021-04-23T10:38:26.529" v="1395" actId="478"/>
          <ac:spMkLst>
            <pc:docMk/>
            <pc:sldMk cId="2803261857" sldId="380"/>
            <ac:spMk id="13" creationId="{835B072A-31B9-4AC0-AEF7-0E8085235CDC}"/>
          </ac:spMkLst>
        </pc:spChg>
        <pc:spChg chg="del">
          <ac:chgData name="Stephanie Wüthrich" userId="b89a5b06-2f5b-46cf-b75e-8f40df6dfc07" providerId="ADAL" clId="{B89C888F-D846-2547-8744-913226F24B18}" dt="2021-04-23T10:38:27.322" v="1396" actId="478"/>
          <ac:spMkLst>
            <pc:docMk/>
            <pc:sldMk cId="2803261857" sldId="380"/>
            <ac:spMk id="14" creationId="{B5A7B673-0872-44D0-909F-4D9D5AB1DFB9}"/>
          </ac:spMkLst>
        </pc:spChg>
        <pc:spChg chg="del">
          <ac:chgData name="Stephanie Wüthrich" userId="b89a5b06-2f5b-46cf-b75e-8f40df6dfc07" providerId="ADAL" clId="{B89C888F-D846-2547-8744-913226F24B18}" dt="2021-04-23T10:38:28.113" v="1397" actId="478"/>
          <ac:spMkLst>
            <pc:docMk/>
            <pc:sldMk cId="2803261857" sldId="380"/>
            <ac:spMk id="15" creationId="{B1801362-B25A-481F-B501-D17D5771077F}"/>
          </ac:spMkLst>
        </pc:spChg>
        <pc:spChg chg="del">
          <ac:chgData name="Stephanie Wüthrich" userId="b89a5b06-2f5b-46cf-b75e-8f40df6dfc07" providerId="ADAL" clId="{B89C888F-D846-2547-8744-913226F24B18}" dt="2021-04-23T10:38:34.919" v="1402" actId="478"/>
          <ac:spMkLst>
            <pc:docMk/>
            <pc:sldMk cId="2803261857" sldId="380"/>
            <ac:spMk id="16" creationId="{1D898C51-8F0A-40A4-9D51-E2ACD4852CB3}"/>
          </ac:spMkLst>
        </pc:spChg>
        <pc:spChg chg="add mod">
          <ac:chgData name="Stephanie Wüthrich" userId="b89a5b06-2f5b-46cf-b75e-8f40df6dfc07" providerId="ADAL" clId="{B89C888F-D846-2547-8744-913226F24B18}" dt="2021-04-23T10:55:08.215" v="2733" actId="20577"/>
          <ac:spMkLst>
            <pc:docMk/>
            <pc:sldMk cId="2803261857" sldId="380"/>
            <ac:spMk id="17" creationId="{D45685AD-EF73-AE49-8D12-F30D79340357}"/>
          </ac:spMkLst>
        </pc:spChg>
        <pc:spChg chg="del">
          <ac:chgData name="Stephanie Wüthrich" userId="b89a5b06-2f5b-46cf-b75e-8f40df6dfc07" providerId="ADAL" clId="{B89C888F-D846-2547-8744-913226F24B18}" dt="2021-04-23T10:38:31.186" v="1399" actId="478"/>
          <ac:spMkLst>
            <pc:docMk/>
            <pc:sldMk cId="2803261857" sldId="380"/>
            <ac:spMk id="18" creationId="{B10B2C67-7029-44B1-83E0-308C10D1EBB0}"/>
          </ac:spMkLst>
        </pc:spChg>
        <pc:spChg chg="del">
          <ac:chgData name="Stephanie Wüthrich" userId="b89a5b06-2f5b-46cf-b75e-8f40df6dfc07" providerId="ADAL" clId="{B89C888F-D846-2547-8744-913226F24B18}" dt="2021-04-23T10:38:32.373" v="1400" actId="478"/>
          <ac:spMkLst>
            <pc:docMk/>
            <pc:sldMk cId="2803261857" sldId="380"/>
            <ac:spMk id="19" creationId="{CFD02398-8629-4EC6-B36D-DFE472F2380D}"/>
          </ac:spMkLst>
        </pc:spChg>
        <pc:spChg chg="mod">
          <ac:chgData name="Stephanie Wüthrich" userId="b89a5b06-2f5b-46cf-b75e-8f40df6dfc07" providerId="ADAL" clId="{B89C888F-D846-2547-8744-913226F24B18}" dt="2021-04-23T10:53:50.086" v="2716" actId="1076"/>
          <ac:spMkLst>
            <pc:docMk/>
            <pc:sldMk cId="2803261857" sldId="380"/>
            <ac:spMk id="20" creationId="{39BF4888-1813-4798-9893-C5B8CF399B19}"/>
          </ac:spMkLst>
        </pc:spChg>
        <pc:spChg chg="del mod">
          <ac:chgData name="Stephanie Wüthrich" userId="b89a5b06-2f5b-46cf-b75e-8f40df6dfc07" providerId="ADAL" clId="{B89C888F-D846-2547-8744-913226F24B18}" dt="2021-04-23T10:48:11.687" v="2285" actId="478"/>
          <ac:spMkLst>
            <pc:docMk/>
            <pc:sldMk cId="2803261857" sldId="380"/>
            <ac:spMk id="21" creationId="{66531CF9-C131-EC4A-B0CB-5B9FFDCEA393}"/>
          </ac:spMkLst>
        </pc:spChg>
        <pc:spChg chg="del">
          <ac:chgData name="Stephanie Wüthrich" userId="b89a5b06-2f5b-46cf-b75e-8f40df6dfc07" providerId="ADAL" clId="{B89C888F-D846-2547-8744-913226F24B18}" dt="2021-04-23T10:38:29.138" v="1398" actId="478"/>
          <ac:spMkLst>
            <pc:docMk/>
            <pc:sldMk cId="2803261857" sldId="380"/>
            <ac:spMk id="22" creationId="{66F80059-3F9D-774E-A966-95A017EDC7DA}"/>
          </ac:spMkLst>
        </pc:spChg>
        <pc:spChg chg="del">
          <ac:chgData name="Stephanie Wüthrich" userId="b89a5b06-2f5b-46cf-b75e-8f40df6dfc07" providerId="ADAL" clId="{B89C888F-D846-2547-8744-913226F24B18}" dt="2021-04-23T10:38:33.401" v="1401" actId="478"/>
          <ac:spMkLst>
            <pc:docMk/>
            <pc:sldMk cId="2803261857" sldId="380"/>
            <ac:spMk id="23" creationId="{346D4628-2CCD-F74F-8E93-29D3506082D8}"/>
          </ac:spMkLst>
        </pc:spChg>
        <pc:spChg chg="add del mod">
          <ac:chgData name="Stephanie Wüthrich" userId="b89a5b06-2f5b-46cf-b75e-8f40df6dfc07" providerId="ADAL" clId="{B89C888F-D846-2547-8744-913226F24B18}" dt="2021-04-23T10:39:31.208" v="1415" actId="478"/>
          <ac:spMkLst>
            <pc:docMk/>
            <pc:sldMk cId="2803261857" sldId="380"/>
            <ac:spMk id="24" creationId="{8B152436-96A7-F74A-9350-311F00CA742D}"/>
          </ac:spMkLst>
        </pc:spChg>
        <pc:spChg chg="add mod">
          <ac:chgData name="Stephanie Wüthrich" userId="b89a5b06-2f5b-46cf-b75e-8f40df6dfc07" providerId="ADAL" clId="{B89C888F-D846-2547-8744-913226F24B18}" dt="2021-04-23T10:55:39.532" v="2735" actId="1076"/>
          <ac:spMkLst>
            <pc:docMk/>
            <pc:sldMk cId="2803261857" sldId="380"/>
            <ac:spMk id="25" creationId="{8C01101B-7373-F841-8914-66A9A620AB3B}"/>
          </ac:spMkLst>
        </pc:spChg>
        <pc:spChg chg="add mod">
          <ac:chgData name="Stephanie Wüthrich" userId="b89a5b06-2f5b-46cf-b75e-8f40df6dfc07" providerId="ADAL" clId="{B89C888F-D846-2547-8744-913226F24B18}" dt="2021-04-23T10:40:10.622" v="1427" actId="14100"/>
          <ac:spMkLst>
            <pc:docMk/>
            <pc:sldMk cId="2803261857" sldId="380"/>
            <ac:spMk id="26" creationId="{1652F4DC-22BD-3F4D-B62C-E62539DD09CA}"/>
          </ac:spMkLst>
        </pc:spChg>
        <pc:spChg chg="add mod">
          <ac:chgData name="Stephanie Wüthrich" userId="b89a5b06-2f5b-46cf-b75e-8f40df6dfc07" providerId="ADAL" clId="{B89C888F-D846-2547-8744-913226F24B18}" dt="2021-04-23T10:55:46.579" v="2737" actId="1076"/>
          <ac:spMkLst>
            <pc:docMk/>
            <pc:sldMk cId="2803261857" sldId="380"/>
            <ac:spMk id="27" creationId="{7CA746AB-2036-064A-AA84-37B4FDDE8819}"/>
          </ac:spMkLst>
        </pc:spChg>
        <pc:spChg chg="add mod">
          <ac:chgData name="Stephanie Wüthrich" userId="b89a5b06-2f5b-46cf-b75e-8f40df6dfc07" providerId="ADAL" clId="{B89C888F-D846-2547-8744-913226F24B18}" dt="2021-04-23T10:40:18.614" v="1428" actId="1076"/>
          <ac:spMkLst>
            <pc:docMk/>
            <pc:sldMk cId="2803261857" sldId="380"/>
            <ac:spMk id="28" creationId="{FE8C72EE-C9BA-9240-ADF3-327EB84091BB}"/>
          </ac:spMkLst>
        </pc:spChg>
        <pc:spChg chg="add mod">
          <ac:chgData name="Stephanie Wüthrich" userId="b89a5b06-2f5b-46cf-b75e-8f40df6dfc07" providerId="ADAL" clId="{B89C888F-D846-2547-8744-913226F24B18}" dt="2021-04-23T10:40:21.883" v="1429" actId="1076"/>
          <ac:spMkLst>
            <pc:docMk/>
            <pc:sldMk cId="2803261857" sldId="380"/>
            <ac:spMk id="29" creationId="{E016CFD1-87F8-D74E-85DB-09E87B0343E1}"/>
          </ac:spMkLst>
        </pc:spChg>
        <pc:spChg chg="add mod">
          <ac:chgData name="Stephanie Wüthrich" userId="b89a5b06-2f5b-46cf-b75e-8f40df6dfc07" providerId="ADAL" clId="{B89C888F-D846-2547-8744-913226F24B18}" dt="2021-04-23T10:40:58.026" v="1443" actId="1076"/>
          <ac:spMkLst>
            <pc:docMk/>
            <pc:sldMk cId="2803261857" sldId="380"/>
            <ac:spMk id="30" creationId="{B6468DB7-5CA2-2244-9AD2-DF8AF38C04AC}"/>
          </ac:spMkLst>
        </pc:spChg>
        <pc:spChg chg="add mod">
          <ac:chgData name="Stephanie Wüthrich" userId="b89a5b06-2f5b-46cf-b75e-8f40df6dfc07" providerId="ADAL" clId="{B89C888F-D846-2547-8744-913226F24B18}" dt="2021-04-23T10:55:51.512" v="2739" actId="14100"/>
          <ac:spMkLst>
            <pc:docMk/>
            <pc:sldMk cId="2803261857" sldId="380"/>
            <ac:spMk id="31" creationId="{8CE76E3B-AAB5-AA48-975E-9029FB9D3355}"/>
          </ac:spMkLst>
        </pc:spChg>
        <pc:spChg chg="add mod">
          <ac:chgData name="Stephanie Wüthrich" userId="b89a5b06-2f5b-46cf-b75e-8f40df6dfc07" providerId="ADAL" clId="{B89C888F-D846-2547-8744-913226F24B18}" dt="2021-04-23T10:53:38.765" v="2712" actId="255"/>
          <ac:spMkLst>
            <pc:docMk/>
            <pc:sldMk cId="2803261857" sldId="380"/>
            <ac:spMk id="32" creationId="{24C40375-4B07-EE49-86C4-8A32901EBE0A}"/>
          </ac:spMkLst>
        </pc:spChg>
        <pc:spChg chg="add mod">
          <ac:chgData name="Stephanie Wüthrich" userId="b89a5b06-2f5b-46cf-b75e-8f40df6dfc07" providerId="ADAL" clId="{B89C888F-D846-2547-8744-913226F24B18}" dt="2021-04-23T10:54:37.469" v="2729" actId="255"/>
          <ac:spMkLst>
            <pc:docMk/>
            <pc:sldMk cId="2803261857" sldId="380"/>
            <ac:spMk id="33" creationId="{AA0A5972-AE25-5C42-A850-F4E261DD3790}"/>
          </ac:spMkLst>
        </pc:spChg>
        <pc:spChg chg="add mod">
          <ac:chgData name="Stephanie Wüthrich" userId="b89a5b06-2f5b-46cf-b75e-8f40df6dfc07" providerId="ADAL" clId="{B89C888F-D846-2547-8744-913226F24B18}" dt="2021-04-23T10:55:02.459" v="2732" actId="207"/>
          <ac:spMkLst>
            <pc:docMk/>
            <pc:sldMk cId="2803261857" sldId="380"/>
            <ac:spMk id="34" creationId="{342CF4CB-E5A5-A547-AFD3-7A4EE58FECAF}"/>
          </ac:spMkLst>
        </pc:spChg>
        <pc:spChg chg="add mod">
          <ac:chgData name="Stephanie Wüthrich" userId="b89a5b06-2f5b-46cf-b75e-8f40df6dfc07" providerId="ADAL" clId="{B89C888F-D846-2547-8744-913226F24B18}" dt="2021-04-23T10:59:24.581" v="2782" actId="1076"/>
          <ac:spMkLst>
            <pc:docMk/>
            <pc:sldMk cId="2803261857" sldId="380"/>
            <ac:spMk id="35" creationId="{49D73FCB-303D-BA4B-9424-58800E8979AE}"/>
          </ac:spMkLst>
        </pc:spChg>
        <pc:spChg chg="add mod">
          <ac:chgData name="Stephanie Wüthrich" userId="b89a5b06-2f5b-46cf-b75e-8f40df6dfc07" providerId="ADAL" clId="{B89C888F-D846-2547-8744-913226F24B18}" dt="2021-04-23T10:54:05.760" v="2724" actId="1076"/>
          <ac:spMkLst>
            <pc:docMk/>
            <pc:sldMk cId="2803261857" sldId="380"/>
            <ac:spMk id="36" creationId="{09872760-8318-F646-8376-77B5ABE2ABEE}"/>
          </ac:spMkLst>
        </pc:spChg>
        <pc:spChg chg="add mod">
          <ac:chgData name="Stephanie Wüthrich" userId="b89a5b06-2f5b-46cf-b75e-8f40df6dfc07" providerId="ADAL" clId="{B89C888F-D846-2547-8744-913226F24B18}" dt="2021-04-23T10:53:38.765" v="2712" actId="255"/>
          <ac:spMkLst>
            <pc:docMk/>
            <pc:sldMk cId="2803261857" sldId="380"/>
            <ac:spMk id="37" creationId="{B4C8DF0A-3710-FF4C-A6B5-A25E6EB33536}"/>
          </ac:spMkLst>
        </pc:spChg>
        <pc:spChg chg="add mod">
          <ac:chgData name="Stephanie Wüthrich" userId="b89a5b06-2f5b-46cf-b75e-8f40df6dfc07" providerId="ADAL" clId="{B89C888F-D846-2547-8744-913226F24B18}" dt="2021-04-23T10:55:02.459" v="2732" actId="207"/>
          <ac:spMkLst>
            <pc:docMk/>
            <pc:sldMk cId="2803261857" sldId="380"/>
            <ac:spMk id="38" creationId="{12E0FC65-9EAC-EA43-8600-4EBF6A15FD2A}"/>
          </ac:spMkLst>
        </pc:spChg>
        <pc:spChg chg="add mod">
          <ac:chgData name="Stephanie Wüthrich" userId="b89a5b06-2f5b-46cf-b75e-8f40df6dfc07" providerId="ADAL" clId="{B89C888F-D846-2547-8744-913226F24B18}" dt="2021-04-23T10:54:21.517" v="2728" actId="1076"/>
          <ac:spMkLst>
            <pc:docMk/>
            <pc:sldMk cId="2803261857" sldId="380"/>
            <ac:spMk id="39" creationId="{7CD03E00-A357-1847-86DC-57965A55F92F}"/>
          </ac:spMkLst>
        </pc:spChg>
        <pc:spChg chg="add mod">
          <ac:chgData name="Stephanie Wüthrich" userId="b89a5b06-2f5b-46cf-b75e-8f40df6dfc07" providerId="ADAL" clId="{B89C888F-D846-2547-8744-913226F24B18}" dt="2021-04-23T10:53:38.765" v="2712" actId="255"/>
          <ac:spMkLst>
            <pc:docMk/>
            <pc:sldMk cId="2803261857" sldId="380"/>
            <ac:spMk id="40" creationId="{DA22A8A2-17D6-304D-9F81-6A1F6B3BB48B}"/>
          </ac:spMkLst>
        </pc:spChg>
      </pc:sldChg>
      <pc:sldChg chg="modSp add mod ord modShow">
        <pc:chgData name="Stephanie Wüthrich" userId="b89a5b06-2f5b-46cf-b75e-8f40df6dfc07" providerId="ADAL" clId="{B89C888F-D846-2547-8744-913226F24B18}" dt="2021-04-23T10:57:02.120" v="2752"/>
        <pc:sldMkLst>
          <pc:docMk/>
          <pc:sldMk cId="600184913" sldId="381"/>
        </pc:sldMkLst>
        <pc:spChg chg="mod">
          <ac:chgData name="Stephanie Wüthrich" userId="b89a5b06-2f5b-46cf-b75e-8f40df6dfc07" providerId="ADAL" clId="{B89C888F-D846-2547-8744-913226F24B18}" dt="2021-04-23T10:56:53.563" v="2750" actId="20577"/>
          <ac:spMkLst>
            <pc:docMk/>
            <pc:sldMk cId="600184913" sldId="381"/>
            <ac:spMk id="3" creationId="{EBD011FE-F39D-43B1-A6E1-98DC6044052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D1746-0F65-4CAB-A2BC-34B3E3FF8887}" type="doc">
      <dgm:prSet loTypeId="urn:microsoft.com/office/officeart/2005/8/layout/cycle5" loCatId="cycle" qsTypeId="urn:microsoft.com/office/officeart/2005/8/quickstyle/simple1" qsCatId="simple" csTypeId="urn:microsoft.com/office/officeart/2005/8/colors/accent3_1" csCatId="accent3" phldr="1"/>
      <dgm:spPr/>
      <dgm:t>
        <a:bodyPr/>
        <a:lstStyle/>
        <a:p>
          <a:endParaRPr lang="de-DE"/>
        </a:p>
      </dgm:t>
    </dgm:pt>
    <dgm:pt modelId="{86FBEAA3-32E2-4750-A5FE-8A11DB939E9A}">
      <dgm:prSet phldr="0" custT="1"/>
      <dgm:spPr>
        <a:noFill/>
        <a:ln>
          <a:solidFill>
            <a:srgbClr val="D9F41E"/>
          </a:solidFill>
        </a:ln>
      </dgm:spPr>
      <dgm:t>
        <a:bodyPr/>
        <a:lstStyle/>
        <a:p>
          <a:pPr rtl="0"/>
          <a:r>
            <a:rPr lang="de-DE" sz="1000" b="1">
              <a:solidFill>
                <a:schemeClr val="bg1"/>
              </a:solidFill>
              <a:latin typeface="Nunito" pitchFamily="2" charset="0"/>
            </a:rPr>
            <a:t>Code-Review</a:t>
          </a:r>
          <a:endParaRPr lang="de-DE" sz="1000" b="1">
            <a:solidFill>
              <a:schemeClr val="bg1"/>
            </a:solidFill>
            <a:latin typeface="Nunito" pitchFamily="2" charset="0"/>
            <a:cs typeface="Calibri Light" panose="020F0302020204030204"/>
          </a:endParaRPr>
        </a:p>
      </dgm:t>
    </dgm:pt>
    <dgm:pt modelId="{420091B1-C5C7-415B-8B03-5569A7833399}" type="parTrans" cxnId="{47288D1E-4ED8-42C8-B8DF-AD3F97A42F42}">
      <dgm:prSet/>
      <dgm:spPr/>
      <dgm:t>
        <a:bodyPr/>
        <a:lstStyle/>
        <a:p>
          <a:endParaRPr lang="de-DE" sz="2400">
            <a:solidFill>
              <a:schemeClr val="bg1"/>
            </a:solidFill>
            <a:latin typeface="Nunito" pitchFamily="2" charset="0"/>
          </a:endParaRPr>
        </a:p>
      </dgm:t>
    </dgm:pt>
    <dgm:pt modelId="{3FD68DC7-31DB-487F-BF13-E449F2E56CC2}" type="sibTrans" cxnId="{47288D1E-4ED8-42C8-B8DF-AD3F97A42F42}">
      <dgm:prSet/>
      <dgm:spPr>
        <a:ln>
          <a:solidFill>
            <a:srgbClr val="D9F41E"/>
          </a:solidFill>
        </a:ln>
      </dgm:spPr>
      <dgm:t>
        <a:bodyPr/>
        <a:lstStyle/>
        <a:p>
          <a:endParaRPr lang="de-DE" sz="2400">
            <a:solidFill>
              <a:schemeClr val="bg1"/>
            </a:solidFill>
            <a:latin typeface="Nunito" pitchFamily="2" charset="0"/>
          </a:endParaRPr>
        </a:p>
      </dgm:t>
    </dgm:pt>
    <dgm:pt modelId="{48A9D683-5CFD-4D62-A406-2586C12A37CF}">
      <dgm:prSet phldr="0" custT="1"/>
      <dgm:spPr>
        <a:noFill/>
        <a:ln>
          <a:solidFill>
            <a:srgbClr val="D9F41E"/>
          </a:solidFill>
        </a:ln>
      </dgm:spPr>
      <dgm:t>
        <a:bodyPr/>
        <a:lstStyle/>
        <a:p>
          <a:pPr rtl="0"/>
          <a:r>
            <a:rPr lang="de-DE" sz="1000" b="1">
              <a:solidFill>
                <a:schemeClr val="bg1"/>
              </a:solidFill>
              <a:latin typeface="Nunito" pitchFamily="2" charset="0"/>
            </a:rPr>
            <a:t>Sicherheitstest</a:t>
          </a:r>
          <a:endParaRPr lang="de-DE" sz="1000" b="1">
            <a:solidFill>
              <a:schemeClr val="bg1"/>
            </a:solidFill>
            <a:latin typeface="Nunito" pitchFamily="2" charset="0"/>
            <a:cs typeface="Calibri Light" panose="020F0302020204030204"/>
          </a:endParaRPr>
        </a:p>
      </dgm:t>
    </dgm:pt>
    <dgm:pt modelId="{560F861A-272E-41D0-A5C9-08990C13FF6C}" type="parTrans" cxnId="{EA5D881F-E00B-4059-849E-448106035C42}">
      <dgm:prSet/>
      <dgm:spPr/>
      <dgm:t>
        <a:bodyPr/>
        <a:lstStyle/>
        <a:p>
          <a:endParaRPr lang="de-DE" sz="2400">
            <a:solidFill>
              <a:schemeClr val="bg1"/>
            </a:solidFill>
            <a:latin typeface="Nunito" pitchFamily="2" charset="0"/>
          </a:endParaRPr>
        </a:p>
      </dgm:t>
    </dgm:pt>
    <dgm:pt modelId="{39A8B96A-60BD-4953-ABAC-373DEB281753}" type="sibTrans" cxnId="{EA5D881F-E00B-4059-849E-448106035C42}">
      <dgm:prSet/>
      <dgm:spPr>
        <a:ln>
          <a:solidFill>
            <a:srgbClr val="D9F41E"/>
          </a:solidFill>
        </a:ln>
      </dgm:spPr>
      <dgm:t>
        <a:bodyPr/>
        <a:lstStyle/>
        <a:p>
          <a:endParaRPr lang="de-DE" sz="2400">
            <a:solidFill>
              <a:schemeClr val="bg1"/>
            </a:solidFill>
            <a:latin typeface="Nunito" pitchFamily="2" charset="0"/>
          </a:endParaRPr>
        </a:p>
      </dgm:t>
    </dgm:pt>
    <dgm:pt modelId="{E16255D7-BB89-499C-AB83-4E7E7291D9D3}">
      <dgm:prSet phldr="0" custT="1"/>
      <dgm:spPr>
        <a:noFill/>
        <a:ln>
          <a:solidFill>
            <a:srgbClr val="D9F41E"/>
          </a:solidFill>
        </a:ln>
      </dgm:spPr>
      <dgm:t>
        <a:bodyPr/>
        <a:lstStyle/>
        <a:p>
          <a:pPr rtl="0"/>
          <a:r>
            <a:rPr lang="de-DE" sz="1000" b="1">
              <a:solidFill>
                <a:schemeClr val="bg1"/>
              </a:solidFill>
              <a:latin typeface="Nunito" pitchFamily="2" charset="0"/>
            </a:rPr>
            <a:t>Updates </a:t>
          </a:r>
        </a:p>
      </dgm:t>
    </dgm:pt>
    <dgm:pt modelId="{CEB0F9D4-8823-42AB-AED3-EE55CCFE40D6}" type="parTrans" cxnId="{948416CD-D351-174E-BE70-7CC9EC5B1C4C}">
      <dgm:prSet/>
      <dgm:spPr/>
      <dgm:t>
        <a:bodyPr/>
        <a:lstStyle/>
        <a:p>
          <a:endParaRPr lang="de-DE" sz="2400">
            <a:solidFill>
              <a:schemeClr val="bg1"/>
            </a:solidFill>
            <a:latin typeface="Nunito" pitchFamily="2" charset="0"/>
          </a:endParaRPr>
        </a:p>
      </dgm:t>
    </dgm:pt>
    <dgm:pt modelId="{D1F45505-53EA-4B86-9C2C-03A122A9E811}" type="sibTrans" cxnId="{948416CD-D351-174E-BE70-7CC9EC5B1C4C}">
      <dgm:prSet/>
      <dgm:spPr>
        <a:ln>
          <a:solidFill>
            <a:srgbClr val="D9F41E"/>
          </a:solidFill>
        </a:ln>
      </dgm:spPr>
      <dgm:t>
        <a:bodyPr/>
        <a:lstStyle/>
        <a:p>
          <a:endParaRPr lang="de-DE" sz="2400">
            <a:solidFill>
              <a:schemeClr val="bg1"/>
            </a:solidFill>
            <a:latin typeface="Nunito" pitchFamily="2" charset="0"/>
          </a:endParaRPr>
        </a:p>
      </dgm:t>
    </dgm:pt>
    <dgm:pt modelId="{157A1D5A-2F10-40B2-AD9C-3F7F6D6B1E57}">
      <dgm:prSet phldr="0" custT="1"/>
      <dgm:spPr>
        <a:noFill/>
        <a:ln>
          <a:solidFill>
            <a:srgbClr val="D9F41E"/>
          </a:solidFill>
        </a:ln>
      </dgm:spPr>
      <dgm:t>
        <a:bodyPr/>
        <a:lstStyle/>
        <a:p>
          <a:r>
            <a:rPr lang="de-DE" sz="1000" b="1" err="1">
              <a:solidFill>
                <a:schemeClr val="bg1"/>
              </a:solidFill>
              <a:latin typeface="Nunito" pitchFamily="2" charset="0"/>
            </a:rPr>
            <a:t>Onboarding</a:t>
          </a:r>
          <a:endParaRPr lang="de-DE" sz="1000" b="1">
            <a:solidFill>
              <a:schemeClr val="bg1"/>
            </a:solidFill>
            <a:latin typeface="Nunito" pitchFamily="2" charset="0"/>
          </a:endParaRPr>
        </a:p>
      </dgm:t>
    </dgm:pt>
    <dgm:pt modelId="{DAD350F2-CB1D-4E31-8563-3BCAD434299A}" type="parTrans" cxnId="{13C78F55-3401-4944-A560-8016D506065D}">
      <dgm:prSet/>
      <dgm:spPr/>
      <dgm:t>
        <a:bodyPr/>
        <a:lstStyle/>
        <a:p>
          <a:endParaRPr lang="de-DE" sz="2400">
            <a:solidFill>
              <a:schemeClr val="bg1"/>
            </a:solidFill>
            <a:latin typeface="Nunito" pitchFamily="2" charset="0"/>
          </a:endParaRPr>
        </a:p>
      </dgm:t>
    </dgm:pt>
    <dgm:pt modelId="{6063A299-032E-43D3-8A8C-8CA5C06263C0}" type="sibTrans" cxnId="{13C78F55-3401-4944-A560-8016D506065D}">
      <dgm:prSet/>
      <dgm:spPr>
        <a:ln>
          <a:solidFill>
            <a:srgbClr val="D9F41E"/>
          </a:solidFill>
        </a:ln>
      </dgm:spPr>
      <dgm:t>
        <a:bodyPr/>
        <a:lstStyle/>
        <a:p>
          <a:endParaRPr lang="de-DE" sz="2400">
            <a:solidFill>
              <a:schemeClr val="bg1"/>
            </a:solidFill>
            <a:latin typeface="Nunito" pitchFamily="2" charset="0"/>
          </a:endParaRPr>
        </a:p>
      </dgm:t>
    </dgm:pt>
    <dgm:pt modelId="{D3A9D4BD-16EC-42E7-A0ED-D0D323E2EB79}">
      <dgm:prSet phldr="0" custT="1"/>
      <dgm:spPr>
        <a:noFill/>
        <a:ln>
          <a:solidFill>
            <a:srgbClr val="D9F41E"/>
          </a:solidFill>
        </a:ln>
      </dgm:spPr>
      <dgm:t>
        <a:bodyPr/>
        <a:lstStyle/>
        <a:p>
          <a:r>
            <a:rPr lang="de-DE" sz="1000" b="1">
              <a:solidFill>
                <a:schemeClr val="bg1"/>
              </a:solidFill>
              <a:latin typeface="Nunito" pitchFamily="2" charset="0"/>
            </a:rPr>
            <a:t>Releases</a:t>
          </a:r>
        </a:p>
      </dgm:t>
    </dgm:pt>
    <dgm:pt modelId="{E4283B93-34FA-4C71-AC52-0BFF2FA3EB90}" type="parTrans" cxnId="{3F83B58B-30DD-44D2-ABC2-428EE20F644A}">
      <dgm:prSet/>
      <dgm:spPr/>
      <dgm:t>
        <a:bodyPr/>
        <a:lstStyle/>
        <a:p>
          <a:endParaRPr lang="de-DE" sz="2400">
            <a:solidFill>
              <a:schemeClr val="bg1"/>
            </a:solidFill>
            <a:latin typeface="Nunito" pitchFamily="2" charset="0"/>
          </a:endParaRPr>
        </a:p>
      </dgm:t>
    </dgm:pt>
    <dgm:pt modelId="{927904C2-8F96-4A4C-9EA6-015769B1A690}" type="sibTrans" cxnId="{3F83B58B-30DD-44D2-ABC2-428EE20F644A}">
      <dgm:prSet/>
      <dgm:spPr>
        <a:ln>
          <a:solidFill>
            <a:srgbClr val="D9F41E"/>
          </a:solidFill>
        </a:ln>
      </dgm:spPr>
      <dgm:t>
        <a:bodyPr/>
        <a:lstStyle/>
        <a:p>
          <a:endParaRPr lang="de-DE" sz="2400">
            <a:solidFill>
              <a:schemeClr val="bg1"/>
            </a:solidFill>
            <a:latin typeface="Nunito" pitchFamily="2" charset="0"/>
          </a:endParaRPr>
        </a:p>
      </dgm:t>
    </dgm:pt>
    <dgm:pt modelId="{47260933-2062-407C-8DF8-5997EBC9695C}">
      <dgm:prSet phldr="0" custT="1"/>
      <dgm:spPr>
        <a:noFill/>
        <a:ln>
          <a:solidFill>
            <a:srgbClr val="D9F41E"/>
          </a:solidFill>
        </a:ln>
      </dgm:spPr>
      <dgm:t>
        <a:bodyPr/>
        <a:lstStyle/>
        <a:p>
          <a:r>
            <a:rPr lang="de-DE" sz="1000" b="1">
              <a:solidFill>
                <a:schemeClr val="bg1"/>
              </a:solidFill>
              <a:latin typeface="Nunito" pitchFamily="2" charset="0"/>
            </a:rPr>
            <a:t>Erweiterte Projekte</a:t>
          </a:r>
        </a:p>
      </dgm:t>
    </dgm:pt>
    <dgm:pt modelId="{5B4433B8-8A23-48C8-97F8-266A85E99EF3}" type="parTrans" cxnId="{6380BDEF-1E89-46BF-A116-914D7CEDAE53}">
      <dgm:prSet/>
      <dgm:spPr/>
      <dgm:t>
        <a:bodyPr/>
        <a:lstStyle/>
        <a:p>
          <a:endParaRPr lang="de-DE" sz="2400">
            <a:solidFill>
              <a:schemeClr val="bg1"/>
            </a:solidFill>
            <a:latin typeface="Nunito" pitchFamily="2" charset="0"/>
          </a:endParaRPr>
        </a:p>
      </dgm:t>
    </dgm:pt>
    <dgm:pt modelId="{019BF614-3E9A-4221-A02B-708A1882BC7F}" type="sibTrans" cxnId="{6380BDEF-1E89-46BF-A116-914D7CEDAE53}">
      <dgm:prSet/>
      <dgm:spPr>
        <a:ln>
          <a:solidFill>
            <a:srgbClr val="D9F41E"/>
          </a:solidFill>
        </a:ln>
      </dgm:spPr>
      <dgm:t>
        <a:bodyPr/>
        <a:lstStyle/>
        <a:p>
          <a:endParaRPr lang="de-DE" sz="2400">
            <a:solidFill>
              <a:schemeClr val="bg1"/>
            </a:solidFill>
            <a:latin typeface="Nunito" pitchFamily="2" charset="0"/>
          </a:endParaRPr>
        </a:p>
      </dgm:t>
    </dgm:pt>
    <dgm:pt modelId="{F2293DE5-4A9F-4AC6-8D5C-4D8554C5572E}">
      <dgm:prSet phldr="0" custT="1"/>
      <dgm:spPr>
        <a:noFill/>
        <a:ln>
          <a:solidFill>
            <a:srgbClr val="D9F41E"/>
          </a:solidFill>
        </a:ln>
      </dgm:spPr>
      <dgm:t>
        <a:bodyPr/>
        <a:lstStyle/>
        <a:p>
          <a:r>
            <a:rPr lang="de-DE" sz="1000" b="1">
              <a:solidFill>
                <a:schemeClr val="bg1"/>
              </a:solidFill>
              <a:latin typeface="Nunito" pitchFamily="2" charset="0"/>
            </a:rPr>
            <a:t>Kontribution Projekt </a:t>
          </a:r>
        </a:p>
      </dgm:t>
    </dgm:pt>
    <dgm:pt modelId="{F41578AF-EF02-4D1F-A679-FED9A6323FEC}" type="parTrans" cxnId="{09008C20-4420-4263-A3DD-4DA68F340BEC}">
      <dgm:prSet/>
      <dgm:spPr/>
      <dgm:t>
        <a:bodyPr/>
        <a:lstStyle/>
        <a:p>
          <a:endParaRPr lang="de-DE" sz="2400">
            <a:solidFill>
              <a:schemeClr val="bg1"/>
            </a:solidFill>
            <a:latin typeface="Nunito" pitchFamily="2" charset="0"/>
          </a:endParaRPr>
        </a:p>
      </dgm:t>
    </dgm:pt>
    <dgm:pt modelId="{4E147C5B-0E56-4263-B83D-221AAAA791CD}" type="sibTrans" cxnId="{09008C20-4420-4263-A3DD-4DA68F340BEC}">
      <dgm:prSet/>
      <dgm:spPr>
        <a:ln>
          <a:solidFill>
            <a:srgbClr val="D9F41E"/>
          </a:solidFill>
        </a:ln>
      </dgm:spPr>
      <dgm:t>
        <a:bodyPr/>
        <a:lstStyle/>
        <a:p>
          <a:endParaRPr lang="de-DE" sz="2400">
            <a:solidFill>
              <a:schemeClr val="bg1"/>
            </a:solidFill>
            <a:latin typeface="Nunito" pitchFamily="2" charset="0"/>
          </a:endParaRPr>
        </a:p>
      </dgm:t>
    </dgm:pt>
    <dgm:pt modelId="{41B4D209-8F61-4090-B45B-D8F2B119C0CF}">
      <dgm:prSet phldr="0" custT="1"/>
      <dgm:spPr>
        <a:noFill/>
        <a:ln>
          <a:solidFill>
            <a:srgbClr val="D9F41E"/>
          </a:solidFill>
        </a:ln>
      </dgm:spPr>
      <dgm:t>
        <a:bodyPr/>
        <a:lstStyle/>
        <a:p>
          <a:r>
            <a:rPr lang="de-DE" sz="1000" b="1">
              <a:solidFill>
                <a:schemeClr val="bg1"/>
              </a:solidFill>
              <a:latin typeface="Nunito" pitchFamily="2" charset="0"/>
            </a:rPr>
            <a:t>Austausch</a:t>
          </a:r>
        </a:p>
      </dgm:t>
    </dgm:pt>
    <dgm:pt modelId="{B73C124C-14AD-4A96-ADD1-A345960C20F0}" type="parTrans" cxnId="{87DF7EF7-D87A-4DE3-A162-F60D28B235BE}">
      <dgm:prSet/>
      <dgm:spPr/>
      <dgm:t>
        <a:bodyPr/>
        <a:lstStyle/>
        <a:p>
          <a:endParaRPr lang="de-DE" sz="2400">
            <a:solidFill>
              <a:schemeClr val="bg1"/>
            </a:solidFill>
            <a:latin typeface="Nunito" pitchFamily="2" charset="0"/>
          </a:endParaRPr>
        </a:p>
      </dgm:t>
    </dgm:pt>
    <dgm:pt modelId="{D178825E-CD3E-49D4-B3E2-B93C4A574624}" type="sibTrans" cxnId="{87DF7EF7-D87A-4DE3-A162-F60D28B235BE}">
      <dgm:prSet/>
      <dgm:spPr>
        <a:ln>
          <a:solidFill>
            <a:srgbClr val="D9F41E"/>
          </a:solidFill>
        </a:ln>
      </dgm:spPr>
      <dgm:t>
        <a:bodyPr/>
        <a:lstStyle/>
        <a:p>
          <a:endParaRPr lang="de-DE" sz="2400">
            <a:solidFill>
              <a:schemeClr val="bg1"/>
            </a:solidFill>
            <a:latin typeface="Nunito" pitchFamily="2" charset="0"/>
          </a:endParaRPr>
        </a:p>
      </dgm:t>
    </dgm:pt>
    <dgm:pt modelId="{00E12198-DB89-402B-9DAB-A3B4804B75FA}" type="pres">
      <dgm:prSet presAssocID="{D8CD1746-0F65-4CAB-A2BC-34B3E3FF8887}" presName="cycle" presStyleCnt="0">
        <dgm:presLayoutVars>
          <dgm:dir/>
          <dgm:resizeHandles val="exact"/>
        </dgm:presLayoutVars>
      </dgm:prSet>
      <dgm:spPr/>
    </dgm:pt>
    <dgm:pt modelId="{A715C84E-D278-49BB-9C51-1D2F4B714B76}" type="pres">
      <dgm:prSet presAssocID="{E16255D7-BB89-499C-AB83-4E7E7291D9D3}" presName="node" presStyleLbl="node1" presStyleIdx="0" presStyleCnt="8">
        <dgm:presLayoutVars>
          <dgm:bulletEnabled val="1"/>
        </dgm:presLayoutVars>
      </dgm:prSet>
      <dgm:spPr/>
    </dgm:pt>
    <dgm:pt modelId="{4A0FA648-19E3-4079-B5D4-D77A2C4583BB}" type="pres">
      <dgm:prSet presAssocID="{E16255D7-BB89-499C-AB83-4E7E7291D9D3}" presName="spNode" presStyleCnt="0"/>
      <dgm:spPr/>
    </dgm:pt>
    <dgm:pt modelId="{A2B31581-11FE-484C-AD6E-55800E146730}" type="pres">
      <dgm:prSet presAssocID="{D1F45505-53EA-4B86-9C2C-03A122A9E811}" presName="sibTrans" presStyleLbl="sibTrans1D1" presStyleIdx="0" presStyleCnt="8"/>
      <dgm:spPr/>
    </dgm:pt>
    <dgm:pt modelId="{31B3D3AA-933E-45BF-BF53-2C9BB5775827}" type="pres">
      <dgm:prSet presAssocID="{F2293DE5-4A9F-4AC6-8D5C-4D8554C5572E}" presName="node" presStyleLbl="node1" presStyleIdx="1" presStyleCnt="8">
        <dgm:presLayoutVars>
          <dgm:bulletEnabled val="1"/>
        </dgm:presLayoutVars>
      </dgm:prSet>
      <dgm:spPr/>
    </dgm:pt>
    <dgm:pt modelId="{5E73CE41-06EE-40C1-8050-6D65A81D7C8D}" type="pres">
      <dgm:prSet presAssocID="{F2293DE5-4A9F-4AC6-8D5C-4D8554C5572E}" presName="spNode" presStyleCnt="0"/>
      <dgm:spPr/>
    </dgm:pt>
    <dgm:pt modelId="{69F613CC-B292-40E8-BA98-4495325561E7}" type="pres">
      <dgm:prSet presAssocID="{4E147C5B-0E56-4263-B83D-221AAAA791CD}" presName="sibTrans" presStyleLbl="sibTrans1D1" presStyleIdx="1" presStyleCnt="8"/>
      <dgm:spPr/>
    </dgm:pt>
    <dgm:pt modelId="{C410A344-0303-4DA6-A533-4650B3E9A1CC}" type="pres">
      <dgm:prSet presAssocID="{86FBEAA3-32E2-4750-A5FE-8A11DB939E9A}" presName="node" presStyleLbl="node1" presStyleIdx="2" presStyleCnt="8">
        <dgm:presLayoutVars>
          <dgm:bulletEnabled val="1"/>
        </dgm:presLayoutVars>
      </dgm:prSet>
      <dgm:spPr/>
    </dgm:pt>
    <dgm:pt modelId="{EDAF9BB0-25C6-4EFB-AF43-3AE884CD4F4C}" type="pres">
      <dgm:prSet presAssocID="{86FBEAA3-32E2-4750-A5FE-8A11DB939E9A}" presName="spNode" presStyleCnt="0"/>
      <dgm:spPr/>
    </dgm:pt>
    <dgm:pt modelId="{8ACA325D-5D48-49AC-ADF4-E86C6D470D1E}" type="pres">
      <dgm:prSet presAssocID="{3FD68DC7-31DB-487F-BF13-E449F2E56CC2}" presName="sibTrans" presStyleLbl="sibTrans1D1" presStyleIdx="2" presStyleCnt="8"/>
      <dgm:spPr/>
    </dgm:pt>
    <dgm:pt modelId="{001CAD3E-5418-4D52-8BC2-3248EC893270}" type="pres">
      <dgm:prSet presAssocID="{47260933-2062-407C-8DF8-5997EBC9695C}" presName="node" presStyleLbl="node1" presStyleIdx="3" presStyleCnt="8">
        <dgm:presLayoutVars>
          <dgm:bulletEnabled val="1"/>
        </dgm:presLayoutVars>
      </dgm:prSet>
      <dgm:spPr/>
    </dgm:pt>
    <dgm:pt modelId="{F072F2E2-EF67-40E5-ACAF-C58EDC152663}" type="pres">
      <dgm:prSet presAssocID="{47260933-2062-407C-8DF8-5997EBC9695C}" presName="spNode" presStyleCnt="0"/>
      <dgm:spPr/>
    </dgm:pt>
    <dgm:pt modelId="{E91F2DBA-9EC2-4D24-875B-48EF0B9E111B}" type="pres">
      <dgm:prSet presAssocID="{019BF614-3E9A-4221-A02B-708A1882BC7F}" presName="sibTrans" presStyleLbl="sibTrans1D1" presStyleIdx="3" presStyleCnt="8"/>
      <dgm:spPr/>
    </dgm:pt>
    <dgm:pt modelId="{AC9E21D1-FC27-485A-9053-81AD704B4403}" type="pres">
      <dgm:prSet presAssocID="{48A9D683-5CFD-4D62-A406-2586C12A37CF}" presName="node" presStyleLbl="node1" presStyleIdx="4" presStyleCnt="8">
        <dgm:presLayoutVars>
          <dgm:bulletEnabled val="1"/>
        </dgm:presLayoutVars>
      </dgm:prSet>
      <dgm:spPr/>
    </dgm:pt>
    <dgm:pt modelId="{A2157BA2-7CC1-4617-A46F-B7D0153DD845}" type="pres">
      <dgm:prSet presAssocID="{48A9D683-5CFD-4D62-A406-2586C12A37CF}" presName="spNode" presStyleCnt="0"/>
      <dgm:spPr/>
    </dgm:pt>
    <dgm:pt modelId="{DA0EA261-251D-45AC-8471-03C1335BD532}" type="pres">
      <dgm:prSet presAssocID="{39A8B96A-60BD-4953-ABAC-373DEB281753}" presName="sibTrans" presStyleLbl="sibTrans1D1" presStyleIdx="4" presStyleCnt="8"/>
      <dgm:spPr/>
    </dgm:pt>
    <dgm:pt modelId="{5A296A40-8669-4187-BE09-237703FF8143}" type="pres">
      <dgm:prSet presAssocID="{D3A9D4BD-16EC-42E7-A0ED-D0D323E2EB79}" presName="node" presStyleLbl="node1" presStyleIdx="5" presStyleCnt="8">
        <dgm:presLayoutVars>
          <dgm:bulletEnabled val="1"/>
        </dgm:presLayoutVars>
      </dgm:prSet>
      <dgm:spPr/>
    </dgm:pt>
    <dgm:pt modelId="{77CEE009-6257-428C-8611-1069B6C0CE06}" type="pres">
      <dgm:prSet presAssocID="{D3A9D4BD-16EC-42E7-A0ED-D0D323E2EB79}" presName="spNode" presStyleCnt="0"/>
      <dgm:spPr/>
    </dgm:pt>
    <dgm:pt modelId="{D071437A-E456-4A34-98DC-BFF5F65159BE}" type="pres">
      <dgm:prSet presAssocID="{927904C2-8F96-4A4C-9EA6-015769B1A690}" presName="sibTrans" presStyleLbl="sibTrans1D1" presStyleIdx="5" presStyleCnt="8"/>
      <dgm:spPr/>
    </dgm:pt>
    <dgm:pt modelId="{A6B85B70-08B1-4B22-B353-CFD847ED2500}" type="pres">
      <dgm:prSet presAssocID="{157A1D5A-2F10-40B2-AD9C-3F7F6D6B1E57}" presName="node" presStyleLbl="node1" presStyleIdx="6" presStyleCnt="8">
        <dgm:presLayoutVars>
          <dgm:bulletEnabled val="1"/>
        </dgm:presLayoutVars>
      </dgm:prSet>
      <dgm:spPr/>
    </dgm:pt>
    <dgm:pt modelId="{3807FBB1-13B7-473B-8421-A4EAE18FF3AA}" type="pres">
      <dgm:prSet presAssocID="{157A1D5A-2F10-40B2-AD9C-3F7F6D6B1E57}" presName="spNode" presStyleCnt="0"/>
      <dgm:spPr/>
    </dgm:pt>
    <dgm:pt modelId="{9ED466FC-960F-48D2-9E45-1896DAA4252D}" type="pres">
      <dgm:prSet presAssocID="{6063A299-032E-43D3-8A8C-8CA5C06263C0}" presName="sibTrans" presStyleLbl="sibTrans1D1" presStyleIdx="6" presStyleCnt="8"/>
      <dgm:spPr/>
    </dgm:pt>
    <dgm:pt modelId="{6F207C8A-034E-4E83-8656-E9D4C7A057C1}" type="pres">
      <dgm:prSet presAssocID="{41B4D209-8F61-4090-B45B-D8F2B119C0CF}" presName="node" presStyleLbl="node1" presStyleIdx="7" presStyleCnt="8">
        <dgm:presLayoutVars>
          <dgm:bulletEnabled val="1"/>
        </dgm:presLayoutVars>
      </dgm:prSet>
      <dgm:spPr/>
    </dgm:pt>
    <dgm:pt modelId="{A176FB05-9B16-4A0C-82BE-609887B3872D}" type="pres">
      <dgm:prSet presAssocID="{41B4D209-8F61-4090-B45B-D8F2B119C0CF}" presName="spNode" presStyleCnt="0"/>
      <dgm:spPr/>
    </dgm:pt>
    <dgm:pt modelId="{5826FFCC-520D-4583-842D-75470A9B7773}" type="pres">
      <dgm:prSet presAssocID="{D178825E-CD3E-49D4-B3E2-B93C4A574624}" presName="sibTrans" presStyleLbl="sibTrans1D1" presStyleIdx="7" presStyleCnt="8"/>
      <dgm:spPr/>
    </dgm:pt>
  </dgm:ptLst>
  <dgm:cxnLst>
    <dgm:cxn modelId="{01665001-35CA-4AF8-BA3C-093D553C766C}" type="presOf" srcId="{E16255D7-BB89-499C-AB83-4E7E7291D9D3}" destId="{A715C84E-D278-49BB-9C51-1D2F4B714B76}" srcOrd="0" destOrd="0" presId="urn:microsoft.com/office/officeart/2005/8/layout/cycle5"/>
    <dgm:cxn modelId="{3401C808-3046-43B1-BBA5-751BD413C12E}" type="presOf" srcId="{157A1D5A-2F10-40B2-AD9C-3F7F6D6B1E57}" destId="{A6B85B70-08B1-4B22-B353-CFD847ED2500}" srcOrd="0" destOrd="0" presId="urn:microsoft.com/office/officeart/2005/8/layout/cycle5"/>
    <dgm:cxn modelId="{EE1E0E14-1C84-4939-9784-F96EBD2F37F8}" type="presOf" srcId="{D8CD1746-0F65-4CAB-A2BC-34B3E3FF8887}" destId="{00E12198-DB89-402B-9DAB-A3B4804B75FA}" srcOrd="0" destOrd="0" presId="urn:microsoft.com/office/officeart/2005/8/layout/cycle5"/>
    <dgm:cxn modelId="{3ED51416-219A-4941-98FA-08D139DE2C11}" type="presOf" srcId="{48A9D683-5CFD-4D62-A406-2586C12A37CF}" destId="{AC9E21D1-FC27-485A-9053-81AD704B4403}" srcOrd="0" destOrd="0" presId="urn:microsoft.com/office/officeart/2005/8/layout/cycle5"/>
    <dgm:cxn modelId="{7B0A3117-928F-4676-A9E9-4A61DDF6A258}" type="presOf" srcId="{3FD68DC7-31DB-487F-BF13-E449F2E56CC2}" destId="{8ACA325D-5D48-49AC-ADF4-E86C6D470D1E}" srcOrd="0" destOrd="0" presId="urn:microsoft.com/office/officeart/2005/8/layout/cycle5"/>
    <dgm:cxn modelId="{47288D1E-4ED8-42C8-B8DF-AD3F97A42F42}" srcId="{D8CD1746-0F65-4CAB-A2BC-34B3E3FF8887}" destId="{86FBEAA3-32E2-4750-A5FE-8A11DB939E9A}" srcOrd="2" destOrd="0" parTransId="{420091B1-C5C7-415B-8B03-5569A7833399}" sibTransId="{3FD68DC7-31DB-487F-BF13-E449F2E56CC2}"/>
    <dgm:cxn modelId="{EA5D881F-E00B-4059-849E-448106035C42}" srcId="{D8CD1746-0F65-4CAB-A2BC-34B3E3FF8887}" destId="{48A9D683-5CFD-4D62-A406-2586C12A37CF}" srcOrd="4" destOrd="0" parTransId="{560F861A-272E-41D0-A5C9-08990C13FF6C}" sibTransId="{39A8B96A-60BD-4953-ABAC-373DEB281753}"/>
    <dgm:cxn modelId="{09008C20-4420-4263-A3DD-4DA68F340BEC}" srcId="{D8CD1746-0F65-4CAB-A2BC-34B3E3FF8887}" destId="{F2293DE5-4A9F-4AC6-8D5C-4D8554C5572E}" srcOrd="1" destOrd="0" parTransId="{F41578AF-EF02-4D1F-A679-FED9A6323FEC}" sibTransId="{4E147C5B-0E56-4263-B83D-221AAAA791CD}"/>
    <dgm:cxn modelId="{7F8D3B3E-38A8-43DB-959B-E8B4EDA21D4E}" type="presOf" srcId="{D178825E-CD3E-49D4-B3E2-B93C4A574624}" destId="{5826FFCC-520D-4583-842D-75470A9B7773}" srcOrd="0" destOrd="0" presId="urn:microsoft.com/office/officeart/2005/8/layout/cycle5"/>
    <dgm:cxn modelId="{88A7C445-7CFF-442B-957F-D03DC53AE5C1}" type="presOf" srcId="{D1F45505-53EA-4B86-9C2C-03A122A9E811}" destId="{A2B31581-11FE-484C-AD6E-55800E146730}" srcOrd="0" destOrd="0" presId="urn:microsoft.com/office/officeart/2005/8/layout/cycle5"/>
    <dgm:cxn modelId="{13C78F55-3401-4944-A560-8016D506065D}" srcId="{D8CD1746-0F65-4CAB-A2BC-34B3E3FF8887}" destId="{157A1D5A-2F10-40B2-AD9C-3F7F6D6B1E57}" srcOrd="6" destOrd="0" parTransId="{DAD350F2-CB1D-4E31-8563-3BCAD434299A}" sibTransId="{6063A299-032E-43D3-8A8C-8CA5C06263C0}"/>
    <dgm:cxn modelId="{0FFFB759-D524-453B-8BFA-E4FEFF1782A7}" type="presOf" srcId="{4E147C5B-0E56-4263-B83D-221AAAA791CD}" destId="{69F613CC-B292-40E8-BA98-4495325561E7}" srcOrd="0" destOrd="0" presId="urn:microsoft.com/office/officeart/2005/8/layout/cycle5"/>
    <dgm:cxn modelId="{5334FA5A-0824-4F30-99E9-558AAD19AAF8}" type="presOf" srcId="{6063A299-032E-43D3-8A8C-8CA5C06263C0}" destId="{9ED466FC-960F-48D2-9E45-1896DAA4252D}" srcOrd="0" destOrd="0" presId="urn:microsoft.com/office/officeart/2005/8/layout/cycle5"/>
    <dgm:cxn modelId="{3F83B58B-30DD-44D2-ABC2-428EE20F644A}" srcId="{D8CD1746-0F65-4CAB-A2BC-34B3E3FF8887}" destId="{D3A9D4BD-16EC-42E7-A0ED-D0D323E2EB79}" srcOrd="5" destOrd="0" parTransId="{E4283B93-34FA-4C71-AC52-0BFF2FA3EB90}" sibTransId="{927904C2-8F96-4A4C-9EA6-015769B1A690}"/>
    <dgm:cxn modelId="{78F767A0-4964-401C-8226-4F11B28D2CC2}" type="presOf" srcId="{39A8B96A-60BD-4953-ABAC-373DEB281753}" destId="{DA0EA261-251D-45AC-8471-03C1335BD532}" srcOrd="0" destOrd="0" presId="urn:microsoft.com/office/officeart/2005/8/layout/cycle5"/>
    <dgm:cxn modelId="{B76937B0-B69A-4A8F-AAD5-01DCF2091229}" type="presOf" srcId="{41B4D209-8F61-4090-B45B-D8F2B119C0CF}" destId="{6F207C8A-034E-4E83-8656-E9D4C7A057C1}" srcOrd="0" destOrd="0" presId="urn:microsoft.com/office/officeart/2005/8/layout/cycle5"/>
    <dgm:cxn modelId="{A15BD1B8-EFE7-4748-B3F2-9427B1D7E13F}" type="presOf" srcId="{86FBEAA3-32E2-4750-A5FE-8A11DB939E9A}" destId="{C410A344-0303-4DA6-A533-4650B3E9A1CC}" srcOrd="0" destOrd="0" presId="urn:microsoft.com/office/officeart/2005/8/layout/cycle5"/>
    <dgm:cxn modelId="{948416CD-D351-174E-BE70-7CC9EC5B1C4C}" srcId="{D8CD1746-0F65-4CAB-A2BC-34B3E3FF8887}" destId="{E16255D7-BB89-499C-AB83-4E7E7291D9D3}" srcOrd="0" destOrd="0" parTransId="{CEB0F9D4-8823-42AB-AED3-EE55CCFE40D6}" sibTransId="{D1F45505-53EA-4B86-9C2C-03A122A9E811}"/>
    <dgm:cxn modelId="{9F405FDC-9C47-4DC4-A74A-261F73C2751C}" type="presOf" srcId="{019BF614-3E9A-4221-A02B-708A1882BC7F}" destId="{E91F2DBA-9EC2-4D24-875B-48EF0B9E111B}" srcOrd="0" destOrd="0" presId="urn:microsoft.com/office/officeart/2005/8/layout/cycle5"/>
    <dgm:cxn modelId="{B82625E2-F500-4544-95A3-8330BC5DF1A4}" type="presOf" srcId="{D3A9D4BD-16EC-42E7-A0ED-D0D323E2EB79}" destId="{5A296A40-8669-4187-BE09-237703FF8143}" srcOrd="0" destOrd="0" presId="urn:microsoft.com/office/officeart/2005/8/layout/cycle5"/>
    <dgm:cxn modelId="{9A01A3E5-0A92-4857-8F73-A5D3EA1D1BD4}" type="presOf" srcId="{927904C2-8F96-4A4C-9EA6-015769B1A690}" destId="{D071437A-E456-4A34-98DC-BFF5F65159BE}" srcOrd="0" destOrd="0" presId="urn:microsoft.com/office/officeart/2005/8/layout/cycle5"/>
    <dgm:cxn modelId="{6DA4AAE9-2850-409B-8F6C-E510C6AECB23}" type="presOf" srcId="{47260933-2062-407C-8DF8-5997EBC9695C}" destId="{001CAD3E-5418-4D52-8BC2-3248EC893270}" srcOrd="0" destOrd="0" presId="urn:microsoft.com/office/officeart/2005/8/layout/cycle5"/>
    <dgm:cxn modelId="{7C6522ED-7213-4C1E-BDE5-D7F85BEFC09D}" type="presOf" srcId="{F2293DE5-4A9F-4AC6-8D5C-4D8554C5572E}" destId="{31B3D3AA-933E-45BF-BF53-2C9BB5775827}" srcOrd="0" destOrd="0" presId="urn:microsoft.com/office/officeart/2005/8/layout/cycle5"/>
    <dgm:cxn modelId="{6380BDEF-1E89-46BF-A116-914D7CEDAE53}" srcId="{D8CD1746-0F65-4CAB-A2BC-34B3E3FF8887}" destId="{47260933-2062-407C-8DF8-5997EBC9695C}" srcOrd="3" destOrd="0" parTransId="{5B4433B8-8A23-48C8-97F8-266A85E99EF3}" sibTransId="{019BF614-3E9A-4221-A02B-708A1882BC7F}"/>
    <dgm:cxn modelId="{87DF7EF7-D87A-4DE3-A162-F60D28B235BE}" srcId="{D8CD1746-0F65-4CAB-A2BC-34B3E3FF8887}" destId="{41B4D209-8F61-4090-B45B-D8F2B119C0CF}" srcOrd="7" destOrd="0" parTransId="{B73C124C-14AD-4A96-ADD1-A345960C20F0}" sibTransId="{D178825E-CD3E-49D4-B3E2-B93C4A574624}"/>
    <dgm:cxn modelId="{5E911888-7D7C-42CF-BD71-FDB4DCE9CEE9}" type="presParOf" srcId="{00E12198-DB89-402B-9DAB-A3B4804B75FA}" destId="{A715C84E-D278-49BB-9C51-1D2F4B714B76}" srcOrd="0" destOrd="0" presId="urn:microsoft.com/office/officeart/2005/8/layout/cycle5"/>
    <dgm:cxn modelId="{5B33C488-696C-4BC9-8CA1-7DE3B0A584BC}" type="presParOf" srcId="{00E12198-DB89-402B-9DAB-A3B4804B75FA}" destId="{4A0FA648-19E3-4079-B5D4-D77A2C4583BB}" srcOrd="1" destOrd="0" presId="urn:microsoft.com/office/officeart/2005/8/layout/cycle5"/>
    <dgm:cxn modelId="{BE1AF179-C511-4B2D-B624-E0C03EB40567}" type="presParOf" srcId="{00E12198-DB89-402B-9DAB-A3B4804B75FA}" destId="{A2B31581-11FE-484C-AD6E-55800E146730}" srcOrd="2" destOrd="0" presId="urn:microsoft.com/office/officeart/2005/8/layout/cycle5"/>
    <dgm:cxn modelId="{80A91B8F-E312-41F9-B1B1-0384B85131AC}" type="presParOf" srcId="{00E12198-DB89-402B-9DAB-A3B4804B75FA}" destId="{31B3D3AA-933E-45BF-BF53-2C9BB5775827}" srcOrd="3" destOrd="0" presId="urn:microsoft.com/office/officeart/2005/8/layout/cycle5"/>
    <dgm:cxn modelId="{A2E40CCE-7A23-4B1D-932A-55EED33964B1}" type="presParOf" srcId="{00E12198-DB89-402B-9DAB-A3B4804B75FA}" destId="{5E73CE41-06EE-40C1-8050-6D65A81D7C8D}" srcOrd="4" destOrd="0" presId="urn:microsoft.com/office/officeart/2005/8/layout/cycle5"/>
    <dgm:cxn modelId="{5D9F2218-8ED7-45CE-8289-C5D83B137542}" type="presParOf" srcId="{00E12198-DB89-402B-9DAB-A3B4804B75FA}" destId="{69F613CC-B292-40E8-BA98-4495325561E7}" srcOrd="5" destOrd="0" presId="urn:microsoft.com/office/officeart/2005/8/layout/cycle5"/>
    <dgm:cxn modelId="{67CFA297-7FCB-4AC6-9BBE-D0E2A558FEF4}" type="presParOf" srcId="{00E12198-DB89-402B-9DAB-A3B4804B75FA}" destId="{C410A344-0303-4DA6-A533-4650B3E9A1CC}" srcOrd="6" destOrd="0" presId="urn:microsoft.com/office/officeart/2005/8/layout/cycle5"/>
    <dgm:cxn modelId="{D7E81BE5-13D4-4B70-8A80-3604FD38292E}" type="presParOf" srcId="{00E12198-DB89-402B-9DAB-A3B4804B75FA}" destId="{EDAF9BB0-25C6-4EFB-AF43-3AE884CD4F4C}" srcOrd="7" destOrd="0" presId="urn:microsoft.com/office/officeart/2005/8/layout/cycle5"/>
    <dgm:cxn modelId="{611E69CC-3C3F-4160-A94D-E7EA174782D3}" type="presParOf" srcId="{00E12198-DB89-402B-9DAB-A3B4804B75FA}" destId="{8ACA325D-5D48-49AC-ADF4-E86C6D470D1E}" srcOrd="8" destOrd="0" presId="urn:microsoft.com/office/officeart/2005/8/layout/cycle5"/>
    <dgm:cxn modelId="{8B7B2A77-401C-4121-A8D3-373332D79DA9}" type="presParOf" srcId="{00E12198-DB89-402B-9DAB-A3B4804B75FA}" destId="{001CAD3E-5418-4D52-8BC2-3248EC893270}" srcOrd="9" destOrd="0" presId="urn:microsoft.com/office/officeart/2005/8/layout/cycle5"/>
    <dgm:cxn modelId="{9CABA748-E81D-4558-B2BA-3B5B43482A02}" type="presParOf" srcId="{00E12198-DB89-402B-9DAB-A3B4804B75FA}" destId="{F072F2E2-EF67-40E5-ACAF-C58EDC152663}" srcOrd="10" destOrd="0" presId="urn:microsoft.com/office/officeart/2005/8/layout/cycle5"/>
    <dgm:cxn modelId="{617F8319-5EF0-47B0-AE2A-61778F6E4DBD}" type="presParOf" srcId="{00E12198-DB89-402B-9DAB-A3B4804B75FA}" destId="{E91F2DBA-9EC2-4D24-875B-48EF0B9E111B}" srcOrd="11" destOrd="0" presId="urn:microsoft.com/office/officeart/2005/8/layout/cycle5"/>
    <dgm:cxn modelId="{FA8C8FA5-4079-49C4-8D6D-DB0B168ECFAB}" type="presParOf" srcId="{00E12198-DB89-402B-9DAB-A3B4804B75FA}" destId="{AC9E21D1-FC27-485A-9053-81AD704B4403}" srcOrd="12" destOrd="0" presId="urn:microsoft.com/office/officeart/2005/8/layout/cycle5"/>
    <dgm:cxn modelId="{6F3F6964-0CC3-4752-B1D3-186BD6B269FD}" type="presParOf" srcId="{00E12198-DB89-402B-9DAB-A3B4804B75FA}" destId="{A2157BA2-7CC1-4617-A46F-B7D0153DD845}" srcOrd="13" destOrd="0" presId="urn:microsoft.com/office/officeart/2005/8/layout/cycle5"/>
    <dgm:cxn modelId="{E694994F-726C-49B6-8396-BEDD6A4BDA39}" type="presParOf" srcId="{00E12198-DB89-402B-9DAB-A3B4804B75FA}" destId="{DA0EA261-251D-45AC-8471-03C1335BD532}" srcOrd="14" destOrd="0" presId="urn:microsoft.com/office/officeart/2005/8/layout/cycle5"/>
    <dgm:cxn modelId="{09C02262-34E1-4389-A48D-476F1732DB82}" type="presParOf" srcId="{00E12198-DB89-402B-9DAB-A3B4804B75FA}" destId="{5A296A40-8669-4187-BE09-237703FF8143}" srcOrd="15" destOrd="0" presId="urn:microsoft.com/office/officeart/2005/8/layout/cycle5"/>
    <dgm:cxn modelId="{46559985-3988-4F11-97A3-1AC77E9F8966}" type="presParOf" srcId="{00E12198-DB89-402B-9DAB-A3B4804B75FA}" destId="{77CEE009-6257-428C-8611-1069B6C0CE06}" srcOrd="16" destOrd="0" presId="urn:microsoft.com/office/officeart/2005/8/layout/cycle5"/>
    <dgm:cxn modelId="{D195A16D-AA0C-41BE-A37E-71F9C2697FF7}" type="presParOf" srcId="{00E12198-DB89-402B-9DAB-A3B4804B75FA}" destId="{D071437A-E456-4A34-98DC-BFF5F65159BE}" srcOrd="17" destOrd="0" presId="urn:microsoft.com/office/officeart/2005/8/layout/cycle5"/>
    <dgm:cxn modelId="{3FD5C515-26AD-42B9-BC72-37AE33DCE08E}" type="presParOf" srcId="{00E12198-DB89-402B-9DAB-A3B4804B75FA}" destId="{A6B85B70-08B1-4B22-B353-CFD847ED2500}" srcOrd="18" destOrd="0" presId="urn:microsoft.com/office/officeart/2005/8/layout/cycle5"/>
    <dgm:cxn modelId="{73AF5C28-E82D-4736-BA20-E77DFE7C8EE1}" type="presParOf" srcId="{00E12198-DB89-402B-9DAB-A3B4804B75FA}" destId="{3807FBB1-13B7-473B-8421-A4EAE18FF3AA}" srcOrd="19" destOrd="0" presId="urn:microsoft.com/office/officeart/2005/8/layout/cycle5"/>
    <dgm:cxn modelId="{B5087C38-615D-4FE4-B6FB-20E15F8DE706}" type="presParOf" srcId="{00E12198-DB89-402B-9DAB-A3B4804B75FA}" destId="{9ED466FC-960F-48D2-9E45-1896DAA4252D}" srcOrd="20" destOrd="0" presId="urn:microsoft.com/office/officeart/2005/8/layout/cycle5"/>
    <dgm:cxn modelId="{38FD2D56-ADEE-4AC2-838B-4718DC5433DA}" type="presParOf" srcId="{00E12198-DB89-402B-9DAB-A3B4804B75FA}" destId="{6F207C8A-034E-4E83-8656-E9D4C7A057C1}" srcOrd="21" destOrd="0" presId="urn:microsoft.com/office/officeart/2005/8/layout/cycle5"/>
    <dgm:cxn modelId="{15FC91B1-CA70-43A7-A0C0-87B97418D486}" type="presParOf" srcId="{00E12198-DB89-402B-9DAB-A3B4804B75FA}" destId="{A176FB05-9B16-4A0C-82BE-609887B3872D}" srcOrd="22" destOrd="0" presId="urn:microsoft.com/office/officeart/2005/8/layout/cycle5"/>
    <dgm:cxn modelId="{AC1BED07-3F93-4946-80CB-C5B06EF6A0C9}" type="presParOf" srcId="{00E12198-DB89-402B-9DAB-A3B4804B75FA}" destId="{5826FFCC-520D-4583-842D-75470A9B7773}" srcOrd="23"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CD1746-0F65-4CAB-A2BC-34B3E3FF8887}" type="doc">
      <dgm:prSet loTypeId="urn:microsoft.com/office/officeart/2005/8/layout/cycle5" loCatId="cycle" qsTypeId="urn:microsoft.com/office/officeart/2005/8/quickstyle/simple1" qsCatId="simple" csTypeId="urn:microsoft.com/office/officeart/2005/8/colors/accent3_1" csCatId="accent3" phldr="1"/>
      <dgm:spPr/>
      <dgm:t>
        <a:bodyPr/>
        <a:lstStyle/>
        <a:p>
          <a:endParaRPr lang="de-DE"/>
        </a:p>
      </dgm:t>
    </dgm:pt>
    <dgm:pt modelId="{8632F65A-4B58-41AF-951B-B0FEA96A14DC}">
      <dgm:prSet phldr="0" custT="1"/>
      <dgm:spPr>
        <a:noFill/>
        <a:ln>
          <a:solidFill>
            <a:srgbClr val="D9F41E"/>
          </a:solidFill>
        </a:ln>
      </dgm:spPr>
      <dgm:t>
        <a:bodyPr/>
        <a:lstStyle/>
        <a:p>
          <a:r>
            <a:rPr lang="de-DE" sz="1000">
              <a:solidFill>
                <a:schemeClr val="bg1"/>
              </a:solidFill>
              <a:latin typeface="Nunito" pitchFamily="2" charset="0"/>
            </a:rPr>
            <a:t>Kontribution zum Projekt </a:t>
          </a:r>
        </a:p>
      </dgm:t>
    </dgm:pt>
    <dgm:pt modelId="{CB587B6F-DF19-42B5-8CDA-0B63FF14F9A8}" type="parTrans" cxnId="{FBC5360C-DF31-4AF3-9AC2-D910D29FEEB4}">
      <dgm:prSet/>
      <dgm:spPr/>
      <dgm:t>
        <a:bodyPr/>
        <a:lstStyle/>
        <a:p>
          <a:endParaRPr lang="de-CH" sz="1000">
            <a:latin typeface="Nunito" pitchFamily="2" charset="0"/>
          </a:endParaRPr>
        </a:p>
      </dgm:t>
    </dgm:pt>
    <dgm:pt modelId="{8E6C334D-EA23-431A-8AAE-AE0AC975D712}" type="sibTrans" cxnId="{FBC5360C-DF31-4AF3-9AC2-D910D29FEEB4}">
      <dgm:prSet/>
      <dgm:spPr>
        <a:ln>
          <a:solidFill>
            <a:srgbClr val="D9F41E"/>
          </a:solidFill>
        </a:ln>
      </dgm:spPr>
      <dgm:t>
        <a:bodyPr/>
        <a:lstStyle/>
        <a:p>
          <a:endParaRPr lang="de-CH" sz="1000">
            <a:latin typeface="Nunito" pitchFamily="2" charset="0"/>
          </a:endParaRPr>
        </a:p>
      </dgm:t>
    </dgm:pt>
    <dgm:pt modelId="{86FBEAA3-32E2-4750-A5FE-8A11DB939E9A}">
      <dgm:prSet phldr="0" custT="1"/>
      <dgm:spPr>
        <a:noFill/>
        <a:ln>
          <a:solidFill>
            <a:srgbClr val="D9F41E"/>
          </a:solidFill>
        </a:ln>
      </dgm:spPr>
      <dgm:t>
        <a:bodyPr/>
        <a:lstStyle/>
        <a:p>
          <a:pPr rtl="0"/>
          <a:r>
            <a:rPr lang="de-DE" sz="1000">
              <a:solidFill>
                <a:schemeClr val="bg1"/>
              </a:solidFill>
              <a:latin typeface="Nunito" pitchFamily="2" charset="0"/>
            </a:rPr>
            <a:t>Erfolgreiche Code-Review von Mitwirkenden </a:t>
          </a:r>
        </a:p>
      </dgm:t>
    </dgm:pt>
    <dgm:pt modelId="{420091B1-C5C7-415B-8B03-5569A7833399}" type="parTrans" cxnId="{47288D1E-4ED8-42C8-B8DF-AD3F97A42F42}">
      <dgm:prSet/>
      <dgm:spPr/>
      <dgm:t>
        <a:bodyPr/>
        <a:lstStyle/>
        <a:p>
          <a:endParaRPr lang="de-CH" sz="1000">
            <a:latin typeface="Nunito" pitchFamily="2" charset="0"/>
          </a:endParaRPr>
        </a:p>
      </dgm:t>
    </dgm:pt>
    <dgm:pt modelId="{3FD68DC7-31DB-487F-BF13-E449F2E56CC2}" type="sibTrans" cxnId="{47288D1E-4ED8-42C8-B8DF-AD3F97A42F42}">
      <dgm:prSet/>
      <dgm:spPr>
        <a:ln>
          <a:solidFill>
            <a:srgbClr val="D9F41E"/>
          </a:solidFill>
        </a:ln>
      </dgm:spPr>
      <dgm:t>
        <a:bodyPr/>
        <a:lstStyle/>
        <a:p>
          <a:endParaRPr lang="de-CH" sz="1000">
            <a:latin typeface="Nunito" pitchFamily="2" charset="0"/>
          </a:endParaRPr>
        </a:p>
      </dgm:t>
    </dgm:pt>
    <dgm:pt modelId="{4B1E8534-4FBD-45CF-99EF-E46D74EB9031}">
      <dgm:prSet phldr="0" custT="1"/>
      <dgm:spPr>
        <a:noFill/>
        <a:ln>
          <a:solidFill>
            <a:srgbClr val="D9F41E"/>
          </a:solidFill>
        </a:ln>
      </dgm:spPr>
      <dgm:t>
        <a:bodyPr/>
        <a:lstStyle/>
        <a:p>
          <a:pPr rtl="0"/>
          <a:r>
            <a:rPr lang="de-DE" sz="1000">
              <a:solidFill>
                <a:schemeClr val="bg1"/>
              </a:solidFill>
              <a:latin typeface="Nunito" pitchFamily="2" charset="0"/>
            </a:rPr>
            <a:t>Gemeinsame Projekte von DIVA und anderen (Iroha Team)</a:t>
          </a:r>
        </a:p>
      </dgm:t>
    </dgm:pt>
    <dgm:pt modelId="{721DC82F-36D9-4D48-8ADD-68A1AAA47F6E}" type="parTrans" cxnId="{4DF31CE2-F4D2-423B-9E79-E17AA2F62D1F}">
      <dgm:prSet/>
      <dgm:spPr/>
      <dgm:t>
        <a:bodyPr/>
        <a:lstStyle/>
        <a:p>
          <a:endParaRPr lang="de-CH" sz="1000">
            <a:latin typeface="Nunito" pitchFamily="2" charset="0"/>
          </a:endParaRPr>
        </a:p>
      </dgm:t>
    </dgm:pt>
    <dgm:pt modelId="{5F49CDAB-5CF7-48B3-AC65-54364C3B9B22}" type="sibTrans" cxnId="{4DF31CE2-F4D2-423B-9E79-E17AA2F62D1F}">
      <dgm:prSet/>
      <dgm:spPr>
        <a:ln>
          <a:solidFill>
            <a:srgbClr val="D9F41E"/>
          </a:solidFill>
        </a:ln>
      </dgm:spPr>
      <dgm:t>
        <a:bodyPr/>
        <a:lstStyle/>
        <a:p>
          <a:endParaRPr lang="de-CH" sz="1000">
            <a:latin typeface="Nunito" pitchFamily="2" charset="0"/>
          </a:endParaRPr>
        </a:p>
      </dgm:t>
    </dgm:pt>
    <dgm:pt modelId="{48A9D683-5CFD-4D62-A406-2586C12A37CF}">
      <dgm:prSet phldr="0" custT="1"/>
      <dgm:spPr>
        <a:noFill/>
        <a:ln>
          <a:solidFill>
            <a:srgbClr val="D9F41E"/>
          </a:solidFill>
        </a:ln>
      </dgm:spPr>
      <dgm:t>
        <a:bodyPr/>
        <a:lstStyle/>
        <a:p>
          <a:pPr rtl="0"/>
          <a:r>
            <a:rPr lang="de-DE" sz="1000">
              <a:solidFill>
                <a:schemeClr val="bg1"/>
              </a:solidFill>
              <a:latin typeface="Nunito" pitchFamily="2" charset="0"/>
            </a:rPr>
            <a:t>Sicherheitstest und Penetration-Test von Studierenden</a:t>
          </a:r>
          <a:endParaRPr lang="de-DE" sz="1000">
            <a:solidFill>
              <a:schemeClr val="bg1"/>
            </a:solidFill>
            <a:latin typeface="Nunito" pitchFamily="2" charset="0"/>
            <a:cs typeface="Calibri Light" panose="020F0302020204030204"/>
          </a:endParaRPr>
        </a:p>
      </dgm:t>
    </dgm:pt>
    <dgm:pt modelId="{560F861A-272E-41D0-A5C9-08990C13FF6C}" type="parTrans" cxnId="{EA5D881F-E00B-4059-849E-448106035C42}">
      <dgm:prSet/>
      <dgm:spPr/>
      <dgm:t>
        <a:bodyPr/>
        <a:lstStyle/>
        <a:p>
          <a:endParaRPr lang="de-CH" sz="1000">
            <a:latin typeface="Nunito" pitchFamily="2" charset="0"/>
          </a:endParaRPr>
        </a:p>
      </dgm:t>
    </dgm:pt>
    <dgm:pt modelId="{39A8B96A-60BD-4953-ABAC-373DEB281753}" type="sibTrans" cxnId="{EA5D881F-E00B-4059-849E-448106035C42}">
      <dgm:prSet/>
      <dgm:spPr>
        <a:ln>
          <a:solidFill>
            <a:srgbClr val="D9F41E"/>
          </a:solidFill>
        </a:ln>
      </dgm:spPr>
      <dgm:t>
        <a:bodyPr/>
        <a:lstStyle/>
        <a:p>
          <a:endParaRPr lang="de-CH" sz="1000">
            <a:latin typeface="Nunito" pitchFamily="2" charset="0"/>
          </a:endParaRPr>
        </a:p>
      </dgm:t>
    </dgm:pt>
    <dgm:pt modelId="{E16255D7-BB89-499C-AB83-4E7E7291D9D3}">
      <dgm:prSet phldr="0" custT="1"/>
      <dgm:spPr>
        <a:noFill/>
        <a:ln>
          <a:solidFill>
            <a:srgbClr val="D9F41E"/>
          </a:solidFill>
        </a:ln>
      </dgm:spPr>
      <dgm:t>
        <a:bodyPr/>
        <a:lstStyle/>
        <a:p>
          <a:pPr rtl="0"/>
          <a:r>
            <a:rPr lang="de-DE" sz="1000">
              <a:solidFill>
                <a:schemeClr val="bg1"/>
              </a:solidFill>
              <a:latin typeface="Nunito" pitchFamily="2" charset="0"/>
            </a:rPr>
            <a:t>Infos und Update zu Projekt und Technologien</a:t>
          </a:r>
        </a:p>
      </dgm:t>
    </dgm:pt>
    <dgm:pt modelId="{CEB0F9D4-8823-42AB-AED3-EE55CCFE40D6}" type="parTrans" cxnId="{948416CD-D351-174E-BE70-7CC9EC5B1C4C}">
      <dgm:prSet/>
      <dgm:spPr/>
      <dgm:t>
        <a:bodyPr/>
        <a:lstStyle/>
        <a:p>
          <a:endParaRPr lang="de-CH" sz="1000">
            <a:latin typeface="Nunito" pitchFamily="2" charset="0"/>
          </a:endParaRPr>
        </a:p>
      </dgm:t>
    </dgm:pt>
    <dgm:pt modelId="{D1F45505-53EA-4B86-9C2C-03A122A9E811}" type="sibTrans" cxnId="{948416CD-D351-174E-BE70-7CC9EC5B1C4C}">
      <dgm:prSet/>
      <dgm:spPr>
        <a:ln>
          <a:solidFill>
            <a:srgbClr val="D9F41E"/>
          </a:solidFill>
        </a:ln>
      </dgm:spPr>
      <dgm:t>
        <a:bodyPr/>
        <a:lstStyle/>
        <a:p>
          <a:endParaRPr lang="de-CH" sz="1000">
            <a:latin typeface="Nunito" pitchFamily="2" charset="0"/>
          </a:endParaRPr>
        </a:p>
      </dgm:t>
    </dgm:pt>
    <dgm:pt modelId="{CF503255-F0F8-427F-A9C4-7BFF5D381273}">
      <dgm:prSet phldr="0" custT="1"/>
      <dgm:spPr>
        <a:noFill/>
        <a:ln>
          <a:solidFill>
            <a:srgbClr val="D9F41E"/>
          </a:solidFill>
        </a:ln>
      </dgm:spPr>
      <dgm:t>
        <a:bodyPr/>
        <a:lstStyle/>
        <a:p>
          <a:pPr rtl="0"/>
          <a:r>
            <a:rPr lang="de-DE" sz="1000">
              <a:solidFill>
                <a:schemeClr val="bg1"/>
              </a:solidFill>
              <a:latin typeface="Nunito" pitchFamily="2" charset="0"/>
            </a:rPr>
            <a:t>Releases</a:t>
          </a:r>
          <a:endParaRPr lang="de-DE" sz="1000">
            <a:solidFill>
              <a:schemeClr val="bg1"/>
            </a:solidFill>
            <a:latin typeface="Nunito" pitchFamily="2" charset="0"/>
            <a:cs typeface="Calibri Light" panose="020F0302020204030204"/>
          </a:endParaRPr>
        </a:p>
      </dgm:t>
    </dgm:pt>
    <dgm:pt modelId="{D1BDC89D-590F-4E2C-9B92-670B7EF0215C}" type="parTrans" cxnId="{339EB46C-6AF8-4DD2-B50E-F6B9A917672E}">
      <dgm:prSet/>
      <dgm:spPr/>
      <dgm:t>
        <a:bodyPr/>
        <a:lstStyle/>
        <a:p>
          <a:endParaRPr lang="de-CH" sz="1000">
            <a:latin typeface="Nunito" pitchFamily="2" charset="0"/>
          </a:endParaRPr>
        </a:p>
      </dgm:t>
    </dgm:pt>
    <dgm:pt modelId="{4391F8D3-4985-45B5-95C8-0F46FA7C8984}" type="sibTrans" cxnId="{339EB46C-6AF8-4DD2-B50E-F6B9A917672E}">
      <dgm:prSet/>
      <dgm:spPr>
        <a:ln>
          <a:solidFill>
            <a:srgbClr val="D9F41E"/>
          </a:solidFill>
        </a:ln>
      </dgm:spPr>
      <dgm:t>
        <a:bodyPr/>
        <a:lstStyle/>
        <a:p>
          <a:endParaRPr lang="de-CH" sz="1000">
            <a:latin typeface="Nunito" pitchFamily="2" charset="0"/>
          </a:endParaRPr>
        </a:p>
      </dgm:t>
    </dgm:pt>
    <dgm:pt modelId="{157A1D5A-2F10-40B2-AD9C-3F7F6D6B1E57}">
      <dgm:prSet phldr="0" custT="1"/>
      <dgm:spPr>
        <a:noFill/>
        <a:ln>
          <a:solidFill>
            <a:srgbClr val="D9F41E"/>
          </a:solidFill>
        </a:ln>
      </dgm:spPr>
      <dgm:t>
        <a:bodyPr/>
        <a:lstStyle/>
        <a:p>
          <a:r>
            <a:rPr lang="de-DE" sz="1000">
              <a:solidFill>
                <a:schemeClr val="bg1"/>
              </a:solidFill>
              <a:latin typeface="Nunito" pitchFamily="2" charset="0"/>
            </a:rPr>
            <a:t>Neue Members und Onboarding DIVA</a:t>
          </a:r>
        </a:p>
      </dgm:t>
    </dgm:pt>
    <dgm:pt modelId="{DAD350F2-CB1D-4E31-8563-3BCAD434299A}" type="parTrans" cxnId="{13C78F55-3401-4944-A560-8016D506065D}">
      <dgm:prSet/>
      <dgm:spPr/>
      <dgm:t>
        <a:bodyPr/>
        <a:lstStyle/>
        <a:p>
          <a:endParaRPr lang="de-CH" sz="1000">
            <a:latin typeface="Nunito" pitchFamily="2" charset="0"/>
          </a:endParaRPr>
        </a:p>
      </dgm:t>
    </dgm:pt>
    <dgm:pt modelId="{6063A299-032E-43D3-8A8C-8CA5C06263C0}" type="sibTrans" cxnId="{13C78F55-3401-4944-A560-8016D506065D}">
      <dgm:prSet/>
      <dgm:spPr>
        <a:ln>
          <a:solidFill>
            <a:srgbClr val="D9F41E"/>
          </a:solidFill>
        </a:ln>
      </dgm:spPr>
      <dgm:t>
        <a:bodyPr/>
        <a:lstStyle/>
        <a:p>
          <a:endParaRPr lang="de-CH" sz="1000">
            <a:latin typeface="Nunito" pitchFamily="2" charset="0"/>
          </a:endParaRPr>
        </a:p>
      </dgm:t>
    </dgm:pt>
    <dgm:pt modelId="{00E12198-DB89-402B-9DAB-A3B4804B75FA}" type="pres">
      <dgm:prSet presAssocID="{D8CD1746-0F65-4CAB-A2BC-34B3E3FF8887}" presName="cycle" presStyleCnt="0">
        <dgm:presLayoutVars>
          <dgm:dir/>
          <dgm:resizeHandles val="exact"/>
        </dgm:presLayoutVars>
      </dgm:prSet>
      <dgm:spPr/>
    </dgm:pt>
    <dgm:pt modelId="{A715C84E-D278-49BB-9C51-1D2F4B714B76}" type="pres">
      <dgm:prSet presAssocID="{E16255D7-BB89-499C-AB83-4E7E7291D9D3}" presName="node" presStyleLbl="node1" presStyleIdx="0" presStyleCnt="7">
        <dgm:presLayoutVars>
          <dgm:bulletEnabled val="1"/>
        </dgm:presLayoutVars>
      </dgm:prSet>
      <dgm:spPr/>
    </dgm:pt>
    <dgm:pt modelId="{4A0FA648-19E3-4079-B5D4-D77A2C4583BB}" type="pres">
      <dgm:prSet presAssocID="{E16255D7-BB89-499C-AB83-4E7E7291D9D3}" presName="spNode" presStyleCnt="0"/>
      <dgm:spPr/>
    </dgm:pt>
    <dgm:pt modelId="{A2B31581-11FE-484C-AD6E-55800E146730}" type="pres">
      <dgm:prSet presAssocID="{D1F45505-53EA-4B86-9C2C-03A122A9E811}" presName="sibTrans" presStyleLbl="sibTrans1D1" presStyleIdx="0" presStyleCnt="7"/>
      <dgm:spPr/>
    </dgm:pt>
    <dgm:pt modelId="{AB1FFA64-98AD-4C7F-8528-DF354DB89B54}" type="pres">
      <dgm:prSet presAssocID="{8632F65A-4B58-41AF-951B-B0FEA96A14DC}" presName="node" presStyleLbl="node1" presStyleIdx="1" presStyleCnt="7">
        <dgm:presLayoutVars>
          <dgm:bulletEnabled val="1"/>
        </dgm:presLayoutVars>
      </dgm:prSet>
      <dgm:spPr/>
    </dgm:pt>
    <dgm:pt modelId="{B5F3C7C7-1218-43CC-9713-D1DEAB0824D6}" type="pres">
      <dgm:prSet presAssocID="{8632F65A-4B58-41AF-951B-B0FEA96A14DC}" presName="spNode" presStyleCnt="0"/>
      <dgm:spPr/>
    </dgm:pt>
    <dgm:pt modelId="{3FF7ACDE-20B5-4B26-ACF0-08C6A7552ECA}" type="pres">
      <dgm:prSet presAssocID="{8E6C334D-EA23-431A-8AAE-AE0AC975D712}" presName="sibTrans" presStyleLbl="sibTrans1D1" presStyleIdx="1" presStyleCnt="7"/>
      <dgm:spPr/>
    </dgm:pt>
    <dgm:pt modelId="{C410A344-0303-4DA6-A533-4650B3E9A1CC}" type="pres">
      <dgm:prSet presAssocID="{86FBEAA3-32E2-4750-A5FE-8A11DB939E9A}" presName="node" presStyleLbl="node1" presStyleIdx="2" presStyleCnt="7">
        <dgm:presLayoutVars>
          <dgm:bulletEnabled val="1"/>
        </dgm:presLayoutVars>
      </dgm:prSet>
      <dgm:spPr/>
    </dgm:pt>
    <dgm:pt modelId="{EDAF9BB0-25C6-4EFB-AF43-3AE884CD4F4C}" type="pres">
      <dgm:prSet presAssocID="{86FBEAA3-32E2-4750-A5FE-8A11DB939E9A}" presName="spNode" presStyleCnt="0"/>
      <dgm:spPr/>
    </dgm:pt>
    <dgm:pt modelId="{8ACA325D-5D48-49AC-ADF4-E86C6D470D1E}" type="pres">
      <dgm:prSet presAssocID="{3FD68DC7-31DB-487F-BF13-E449F2E56CC2}" presName="sibTrans" presStyleLbl="sibTrans1D1" presStyleIdx="2" presStyleCnt="7"/>
      <dgm:spPr/>
    </dgm:pt>
    <dgm:pt modelId="{A6AFEA42-2BE7-495F-9A5A-C1BE560C7F39}" type="pres">
      <dgm:prSet presAssocID="{4B1E8534-4FBD-45CF-99EF-E46D74EB9031}" presName="node" presStyleLbl="node1" presStyleIdx="3" presStyleCnt="7" custScaleX="111110" custScaleY="111111">
        <dgm:presLayoutVars>
          <dgm:bulletEnabled val="1"/>
        </dgm:presLayoutVars>
      </dgm:prSet>
      <dgm:spPr/>
    </dgm:pt>
    <dgm:pt modelId="{5DE38F65-2E7C-4E09-B642-2FD94C123857}" type="pres">
      <dgm:prSet presAssocID="{4B1E8534-4FBD-45CF-99EF-E46D74EB9031}" presName="spNode" presStyleCnt="0"/>
      <dgm:spPr/>
    </dgm:pt>
    <dgm:pt modelId="{7AAF7DF0-01E9-4DF1-A516-40EC902E11C4}" type="pres">
      <dgm:prSet presAssocID="{5F49CDAB-5CF7-48B3-AC65-54364C3B9B22}" presName="sibTrans" presStyleLbl="sibTrans1D1" presStyleIdx="3" presStyleCnt="7"/>
      <dgm:spPr/>
    </dgm:pt>
    <dgm:pt modelId="{AC9E21D1-FC27-485A-9053-81AD704B4403}" type="pres">
      <dgm:prSet presAssocID="{48A9D683-5CFD-4D62-A406-2586C12A37CF}" presName="node" presStyleLbl="node1" presStyleIdx="4" presStyleCnt="7" custScaleX="106606" custScaleY="106606">
        <dgm:presLayoutVars>
          <dgm:bulletEnabled val="1"/>
        </dgm:presLayoutVars>
      </dgm:prSet>
      <dgm:spPr/>
    </dgm:pt>
    <dgm:pt modelId="{A2157BA2-7CC1-4617-A46F-B7D0153DD845}" type="pres">
      <dgm:prSet presAssocID="{48A9D683-5CFD-4D62-A406-2586C12A37CF}" presName="spNode" presStyleCnt="0"/>
      <dgm:spPr/>
    </dgm:pt>
    <dgm:pt modelId="{DA0EA261-251D-45AC-8471-03C1335BD532}" type="pres">
      <dgm:prSet presAssocID="{39A8B96A-60BD-4953-ABAC-373DEB281753}" presName="sibTrans" presStyleLbl="sibTrans1D1" presStyleIdx="4" presStyleCnt="7"/>
      <dgm:spPr/>
    </dgm:pt>
    <dgm:pt modelId="{5CE81446-9DBE-4D0F-9EAD-270832EB0280}" type="pres">
      <dgm:prSet presAssocID="{CF503255-F0F8-427F-A9C4-7BFF5D381273}" presName="node" presStyleLbl="node1" presStyleIdx="5" presStyleCnt="7">
        <dgm:presLayoutVars>
          <dgm:bulletEnabled val="1"/>
        </dgm:presLayoutVars>
      </dgm:prSet>
      <dgm:spPr/>
    </dgm:pt>
    <dgm:pt modelId="{57A9F5B7-D448-476D-8BB2-81548B543D23}" type="pres">
      <dgm:prSet presAssocID="{CF503255-F0F8-427F-A9C4-7BFF5D381273}" presName="spNode" presStyleCnt="0"/>
      <dgm:spPr/>
    </dgm:pt>
    <dgm:pt modelId="{8E8CDDF8-EEBF-467F-A8C5-8634F7FFE950}" type="pres">
      <dgm:prSet presAssocID="{4391F8D3-4985-45B5-95C8-0F46FA7C8984}" presName="sibTrans" presStyleLbl="sibTrans1D1" presStyleIdx="5" presStyleCnt="7"/>
      <dgm:spPr/>
    </dgm:pt>
    <dgm:pt modelId="{A6B85B70-08B1-4B22-B353-CFD847ED2500}" type="pres">
      <dgm:prSet presAssocID="{157A1D5A-2F10-40B2-AD9C-3F7F6D6B1E57}" presName="node" presStyleLbl="node1" presStyleIdx="6" presStyleCnt="7">
        <dgm:presLayoutVars>
          <dgm:bulletEnabled val="1"/>
        </dgm:presLayoutVars>
      </dgm:prSet>
      <dgm:spPr/>
    </dgm:pt>
    <dgm:pt modelId="{3807FBB1-13B7-473B-8421-A4EAE18FF3AA}" type="pres">
      <dgm:prSet presAssocID="{157A1D5A-2F10-40B2-AD9C-3F7F6D6B1E57}" presName="spNode" presStyleCnt="0"/>
      <dgm:spPr/>
    </dgm:pt>
    <dgm:pt modelId="{9ED466FC-960F-48D2-9E45-1896DAA4252D}" type="pres">
      <dgm:prSet presAssocID="{6063A299-032E-43D3-8A8C-8CA5C06263C0}" presName="sibTrans" presStyleLbl="sibTrans1D1" presStyleIdx="6" presStyleCnt="7"/>
      <dgm:spPr/>
    </dgm:pt>
  </dgm:ptLst>
  <dgm:cxnLst>
    <dgm:cxn modelId="{FBC5360C-DF31-4AF3-9AC2-D910D29FEEB4}" srcId="{D8CD1746-0F65-4CAB-A2BC-34B3E3FF8887}" destId="{8632F65A-4B58-41AF-951B-B0FEA96A14DC}" srcOrd="1" destOrd="0" parTransId="{CB587B6F-DF19-42B5-8CDA-0B63FF14F9A8}" sibTransId="{8E6C334D-EA23-431A-8AAE-AE0AC975D712}"/>
    <dgm:cxn modelId="{EE1E0E14-1C84-4939-9784-F96EBD2F37F8}" type="presOf" srcId="{D8CD1746-0F65-4CAB-A2BC-34B3E3FF8887}" destId="{00E12198-DB89-402B-9DAB-A3B4804B75FA}" srcOrd="0" destOrd="0" presId="urn:microsoft.com/office/officeart/2005/8/layout/cycle5"/>
    <dgm:cxn modelId="{47288D1E-4ED8-42C8-B8DF-AD3F97A42F42}" srcId="{D8CD1746-0F65-4CAB-A2BC-34B3E3FF8887}" destId="{86FBEAA3-32E2-4750-A5FE-8A11DB939E9A}" srcOrd="2" destOrd="0" parTransId="{420091B1-C5C7-415B-8B03-5569A7833399}" sibTransId="{3FD68DC7-31DB-487F-BF13-E449F2E56CC2}"/>
    <dgm:cxn modelId="{EA5D881F-E00B-4059-849E-448106035C42}" srcId="{D8CD1746-0F65-4CAB-A2BC-34B3E3FF8887}" destId="{48A9D683-5CFD-4D62-A406-2586C12A37CF}" srcOrd="4" destOrd="0" parTransId="{560F861A-272E-41D0-A5C9-08990C13FF6C}" sibTransId="{39A8B96A-60BD-4953-ABAC-373DEB281753}"/>
    <dgm:cxn modelId="{B7CF9326-0B7A-495C-896C-A23D189ABCDD}" type="presOf" srcId="{48A9D683-5CFD-4D62-A406-2586C12A37CF}" destId="{AC9E21D1-FC27-485A-9053-81AD704B4403}" srcOrd="0" destOrd="0" presId="urn:microsoft.com/office/officeart/2005/8/layout/cycle5"/>
    <dgm:cxn modelId="{582AD75B-2E98-4692-9610-326CA59B75DE}" type="presOf" srcId="{4B1E8534-4FBD-45CF-99EF-E46D74EB9031}" destId="{A6AFEA42-2BE7-495F-9A5A-C1BE560C7F39}" srcOrd="0" destOrd="0" presId="urn:microsoft.com/office/officeart/2005/8/layout/cycle5"/>
    <dgm:cxn modelId="{6D0C1C5E-8282-431E-B2DE-A59F2C9EC1E1}" type="presOf" srcId="{39A8B96A-60BD-4953-ABAC-373DEB281753}" destId="{DA0EA261-251D-45AC-8471-03C1335BD532}" srcOrd="0" destOrd="0" presId="urn:microsoft.com/office/officeart/2005/8/layout/cycle5"/>
    <dgm:cxn modelId="{339EB46C-6AF8-4DD2-B50E-F6B9A917672E}" srcId="{D8CD1746-0F65-4CAB-A2BC-34B3E3FF8887}" destId="{CF503255-F0F8-427F-A9C4-7BFF5D381273}" srcOrd="5" destOrd="0" parTransId="{D1BDC89D-590F-4E2C-9B92-670B7EF0215C}" sibTransId="{4391F8D3-4985-45B5-95C8-0F46FA7C8984}"/>
    <dgm:cxn modelId="{DC0ACE4F-6D29-49F9-93B8-50D8230D74D9}" type="presOf" srcId="{6063A299-032E-43D3-8A8C-8CA5C06263C0}" destId="{9ED466FC-960F-48D2-9E45-1896DAA4252D}" srcOrd="0" destOrd="0" presId="urn:microsoft.com/office/officeart/2005/8/layout/cycle5"/>
    <dgm:cxn modelId="{13C78F55-3401-4944-A560-8016D506065D}" srcId="{D8CD1746-0F65-4CAB-A2BC-34B3E3FF8887}" destId="{157A1D5A-2F10-40B2-AD9C-3F7F6D6B1E57}" srcOrd="6" destOrd="0" parTransId="{DAD350F2-CB1D-4E31-8563-3BCAD434299A}" sibTransId="{6063A299-032E-43D3-8A8C-8CA5C06263C0}"/>
    <dgm:cxn modelId="{67A7FD7C-6EE3-402B-8A61-7665B73BD10F}" type="presOf" srcId="{4391F8D3-4985-45B5-95C8-0F46FA7C8984}" destId="{8E8CDDF8-EEBF-467F-A8C5-8634F7FFE950}" srcOrd="0" destOrd="0" presId="urn:microsoft.com/office/officeart/2005/8/layout/cycle5"/>
    <dgm:cxn modelId="{9F89E098-D307-447B-B371-2B81F1C19DF3}" type="presOf" srcId="{CF503255-F0F8-427F-A9C4-7BFF5D381273}" destId="{5CE81446-9DBE-4D0F-9EAD-270832EB0280}" srcOrd="0" destOrd="0" presId="urn:microsoft.com/office/officeart/2005/8/layout/cycle5"/>
    <dgm:cxn modelId="{2D1E579A-091E-449D-8C98-0A06006756F9}" type="presOf" srcId="{157A1D5A-2F10-40B2-AD9C-3F7F6D6B1E57}" destId="{A6B85B70-08B1-4B22-B353-CFD847ED2500}" srcOrd="0" destOrd="0" presId="urn:microsoft.com/office/officeart/2005/8/layout/cycle5"/>
    <dgm:cxn modelId="{49AE059B-2FBA-431E-A01D-2A806340BB1B}" type="presOf" srcId="{8632F65A-4B58-41AF-951B-B0FEA96A14DC}" destId="{AB1FFA64-98AD-4C7F-8528-DF354DB89B54}" srcOrd="0" destOrd="0" presId="urn:microsoft.com/office/officeart/2005/8/layout/cycle5"/>
    <dgm:cxn modelId="{CBFA94A1-E3B9-44A2-87DB-79F11A5C0CB5}" type="presOf" srcId="{5F49CDAB-5CF7-48B3-AC65-54364C3B9B22}" destId="{7AAF7DF0-01E9-4DF1-A516-40EC902E11C4}" srcOrd="0" destOrd="0" presId="urn:microsoft.com/office/officeart/2005/8/layout/cycle5"/>
    <dgm:cxn modelId="{DD8697A2-483A-458A-B873-DB7C6F16384F}" type="presOf" srcId="{3FD68DC7-31DB-487F-BF13-E449F2E56CC2}" destId="{8ACA325D-5D48-49AC-ADF4-E86C6D470D1E}" srcOrd="0" destOrd="0" presId="urn:microsoft.com/office/officeart/2005/8/layout/cycle5"/>
    <dgm:cxn modelId="{FDFABDAF-7801-4184-AE75-C913B44A92A8}" type="presOf" srcId="{8E6C334D-EA23-431A-8AAE-AE0AC975D712}" destId="{3FF7ACDE-20B5-4B26-ACF0-08C6A7552ECA}" srcOrd="0" destOrd="0" presId="urn:microsoft.com/office/officeart/2005/8/layout/cycle5"/>
    <dgm:cxn modelId="{948416CD-D351-174E-BE70-7CC9EC5B1C4C}" srcId="{D8CD1746-0F65-4CAB-A2BC-34B3E3FF8887}" destId="{E16255D7-BB89-499C-AB83-4E7E7291D9D3}" srcOrd="0" destOrd="0" parTransId="{CEB0F9D4-8823-42AB-AED3-EE55CCFE40D6}" sibTransId="{D1F45505-53EA-4B86-9C2C-03A122A9E811}"/>
    <dgm:cxn modelId="{C6E8E4CE-D8D0-FA43-8F4D-9113C32EFCBA}" type="presOf" srcId="{E16255D7-BB89-499C-AB83-4E7E7291D9D3}" destId="{A715C84E-D278-49BB-9C51-1D2F4B714B76}" srcOrd="0" destOrd="0" presId="urn:microsoft.com/office/officeart/2005/8/layout/cycle5"/>
    <dgm:cxn modelId="{B9203DD1-0A9E-4544-8722-B14BE0BD1400}" type="presOf" srcId="{86FBEAA3-32E2-4750-A5FE-8A11DB939E9A}" destId="{C410A344-0303-4DA6-A533-4650B3E9A1CC}" srcOrd="0" destOrd="0" presId="urn:microsoft.com/office/officeart/2005/8/layout/cycle5"/>
    <dgm:cxn modelId="{4DF31CE2-F4D2-423B-9E79-E17AA2F62D1F}" srcId="{D8CD1746-0F65-4CAB-A2BC-34B3E3FF8887}" destId="{4B1E8534-4FBD-45CF-99EF-E46D74EB9031}" srcOrd="3" destOrd="0" parTransId="{721DC82F-36D9-4D48-8ADD-68A1AAA47F6E}" sibTransId="{5F49CDAB-5CF7-48B3-AC65-54364C3B9B22}"/>
    <dgm:cxn modelId="{137D70F8-AFB8-EC4B-94D4-860588AA04A7}" type="presOf" srcId="{D1F45505-53EA-4B86-9C2C-03A122A9E811}" destId="{A2B31581-11FE-484C-AD6E-55800E146730}" srcOrd="0" destOrd="0" presId="urn:microsoft.com/office/officeart/2005/8/layout/cycle5"/>
    <dgm:cxn modelId="{9DFE2998-DEFF-7347-906D-E47D97DC40EA}" type="presParOf" srcId="{00E12198-DB89-402B-9DAB-A3B4804B75FA}" destId="{A715C84E-D278-49BB-9C51-1D2F4B714B76}" srcOrd="0" destOrd="0" presId="urn:microsoft.com/office/officeart/2005/8/layout/cycle5"/>
    <dgm:cxn modelId="{114C76A3-DA21-544B-A0E5-A9AEDED61C26}" type="presParOf" srcId="{00E12198-DB89-402B-9DAB-A3B4804B75FA}" destId="{4A0FA648-19E3-4079-B5D4-D77A2C4583BB}" srcOrd="1" destOrd="0" presId="urn:microsoft.com/office/officeart/2005/8/layout/cycle5"/>
    <dgm:cxn modelId="{99367711-523E-7344-88F6-411C1390F5CE}" type="presParOf" srcId="{00E12198-DB89-402B-9DAB-A3B4804B75FA}" destId="{A2B31581-11FE-484C-AD6E-55800E146730}" srcOrd="2" destOrd="0" presId="urn:microsoft.com/office/officeart/2005/8/layout/cycle5"/>
    <dgm:cxn modelId="{59394B4A-82D8-4914-9A53-78BA2EE3F773}" type="presParOf" srcId="{00E12198-DB89-402B-9DAB-A3B4804B75FA}" destId="{AB1FFA64-98AD-4C7F-8528-DF354DB89B54}" srcOrd="3" destOrd="0" presId="urn:microsoft.com/office/officeart/2005/8/layout/cycle5"/>
    <dgm:cxn modelId="{94658DA7-99E5-4A67-B5C8-CFC6C7D0BBAC}" type="presParOf" srcId="{00E12198-DB89-402B-9DAB-A3B4804B75FA}" destId="{B5F3C7C7-1218-43CC-9713-D1DEAB0824D6}" srcOrd="4" destOrd="0" presId="urn:microsoft.com/office/officeart/2005/8/layout/cycle5"/>
    <dgm:cxn modelId="{EB626337-13C9-4B1B-A30E-946F7674BBD0}" type="presParOf" srcId="{00E12198-DB89-402B-9DAB-A3B4804B75FA}" destId="{3FF7ACDE-20B5-4B26-ACF0-08C6A7552ECA}" srcOrd="5" destOrd="0" presId="urn:microsoft.com/office/officeart/2005/8/layout/cycle5"/>
    <dgm:cxn modelId="{DB2ACFF3-7137-4C9A-AE33-B431D20BAC63}" type="presParOf" srcId="{00E12198-DB89-402B-9DAB-A3B4804B75FA}" destId="{C410A344-0303-4DA6-A533-4650B3E9A1CC}" srcOrd="6" destOrd="0" presId="urn:microsoft.com/office/officeart/2005/8/layout/cycle5"/>
    <dgm:cxn modelId="{80BB4795-1894-47CF-86C6-DE1A070441A1}" type="presParOf" srcId="{00E12198-DB89-402B-9DAB-A3B4804B75FA}" destId="{EDAF9BB0-25C6-4EFB-AF43-3AE884CD4F4C}" srcOrd="7" destOrd="0" presId="urn:microsoft.com/office/officeart/2005/8/layout/cycle5"/>
    <dgm:cxn modelId="{E155A30E-F1F2-4147-92F4-6BB008C1A3EF}" type="presParOf" srcId="{00E12198-DB89-402B-9DAB-A3B4804B75FA}" destId="{8ACA325D-5D48-49AC-ADF4-E86C6D470D1E}" srcOrd="8" destOrd="0" presId="urn:microsoft.com/office/officeart/2005/8/layout/cycle5"/>
    <dgm:cxn modelId="{6E6DB409-0ED7-4CCE-98C6-5083009D373C}" type="presParOf" srcId="{00E12198-DB89-402B-9DAB-A3B4804B75FA}" destId="{A6AFEA42-2BE7-495F-9A5A-C1BE560C7F39}" srcOrd="9" destOrd="0" presId="urn:microsoft.com/office/officeart/2005/8/layout/cycle5"/>
    <dgm:cxn modelId="{72577F73-52D3-4C76-A217-3D40056D0306}" type="presParOf" srcId="{00E12198-DB89-402B-9DAB-A3B4804B75FA}" destId="{5DE38F65-2E7C-4E09-B642-2FD94C123857}" srcOrd="10" destOrd="0" presId="urn:microsoft.com/office/officeart/2005/8/layout/cycle5"/>
    <dgm:cxn modelId="{9D16AF47-0F3F-4A60-AEE8-FEF95637B98E}" type="presParOf" srcId="{00E12198-DB89-402B-9DAB-A3B4804B75FA}" destId="{7AAF7DF0-01E9-4DF1-A516-40EC902E11C4}" srcOrd="11" destOrd="0" presId="urn:microsoft.com/office/officeart/2005/8/layout/cycle5"/>
    <dgm:cxn modelId="{3D0748AD-E5DF-4417-AC97-B6ABA410DE0A}" type="presParOf" srcId="{00E12198-DB89-402B-9DAB-A3B4804B75FA}" destId="{AC9E21D1-FC27-485A-9053-81AD704B4403}" srcOrd="12" destOrd="0" presId="urn:microsoft.com/office/officeart/2005/8/layout/cycle5"/>
    <dgm:cxn modelId="{7E447C4A-0183-4D99-8697-B9B24596E800}" type="presParOf" srcId="{00E12198-DB89-402B-9DAB-A3B4804B75FA}" destId="{A2157BA2-7CC1-4617-A46F-B7D0153DD845}" srcOrd="13" destOrd="0" presId="urn:microsoft.com/office/officeart/2005/8/layout/cycle5"/>
    <dgm:cxn modelId="{B07A4D9D-55B1-4684-89BD-D35BA74A7C5B}" type="presParOf" srcId="{00E12198-DB89-402B-9DAB-A3B4804B75FA}" destId="{DA0EA261-251D-45AC-8471-03C1335BD532}" srcOrd="14" destOrd="0" presId="urn:microsoft.com/office/officeart/2005/8/layout/cycle5"/>
    <dgm:cxn modelId="{C211FFE8-37A7-462F-B479-D124D264B6F6}" type="presParOf" srcId="{00E12198-DB89-402B-9DAB-A3B4804B75FA}" destId="{5CE81446-9DBE-4D0F-9EAD-270832EB0280}" srcOrd="15" destOrd="0" presId="urn:microsoft.com/office/officeart/2005/8/layout/cycle5"/>
    <dgm:cxn modelId="{54A5B72D-0D88-4F48-B41C-5347AC378AAD}" type="presParOf" srcId="{00E12198-DB89-402B-9DAB-A3B4804B75FA}" destId="{57A9F5B7-D448-476D-8BB2-81548B543D23}" srcOrd="16" destOrd="0" presId="urn:microsoft.com/office/officeart/2005/8/layout/cycle5"/>
    <dgm:cxn modelId="{6A4C3F3A-CD7C-4233-8D25-CB472F8C02BC}" type="presParOf" srcId="{00E12198-DB89-402B-9DAB-A3B4804B75FA}" destId="{8E8CDDF8-EEBF-467F-A8C5-8634F7FFE950}" srcOrd="17" destOrd="0" presId="urn:microsoft.com/office/officeart/2005/8/layout/cycle5"/>
    <dgm:cxn modelId="{E701EC8B-6579-4E85-AFAD-8D3AFBFB58B3}" type="presParOf" srcId="{00E12198-DB89-402B-9DAB-A3B4804B75FA}" destId="{A6B85B70-08B1-4B22-B353-CFD847ED2500}" srcOrd="18" destOrd="0" presId="urn:microsoft.com/office/officeart/2005/8/layout/cycle5"/>
    <dgm:cxn modelId="{7838B2B4-62A3-4422-97B2-890FB1B4DADD}" type="presParOf" srcId="{00E12198-DB89-402B-9DAB-A3B4804B75FA}" destId="{3807FBB1-13B7-473B-8421-A4EAE18FF3AA}" srcOrd="19" destOrd="0" presId="urn:microsoft.com/office/officeart/2005/8/layout/cycle5"/>
    <dgm:cxn modelId="{28959FB4-6E23-48E5-8F90-813C049738F0}" type="presParOf" srcId="{00E12198-DB89-402B-9DAB-A3B4804B75FA}" destId="{9ED466FC-960F-48D2-9E45-1896DAA4252D}"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5C84E-D278-49BB-9C51-1D2F4B714B76}">
      <dsp:nvSpPr>
        <dsp:cNvPr id="0" name=""/>
        <dsp:cNvSpPr/>
      </dsp:nvSpPr>
      <dsp:spPr>
        <a:xfrm>
          <a:off x="3357877" y="2844"/>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b="1" kern="1200">
              <a:solidFill>
                <a:schemeClr val="bg1"/>
              </a:solidFill>
              <a:latin typeface="Nunito" pitchFamily="2" charset="0"/>
            </a:rPr>
            <a:t>Updates </a:t>
          </a:r>
        </a:p>
      </dsp:txBody>
      <dsp:txXfrm>
        <a:off x="3390306" y="35273"/>
        <a:ext cx="957145" cy="599444"/>
      </dsp:txXfrm>
    </dsp:sp>
    <dsp:sp modelId="{A2B31581-11FE-484C-AD6E-55800E146730}">
      <dsp:nvSpPr>
        <dsp:cNvPr id="0" name=""/>
        <dsp:cNvSpPr/>
      </dsp:nvSpPr>
      <dsp:spPr>
        <a:xfrm>
          <a:off x="1565567" y="334995"/>
          <a:ext cx="4606624" cy="4606624"/>
        </a:xfrm>
        <a:custGeom>
          <a:avLst/>
          <a:gdLst/>
          <a:ahLst/>
          <a:cxnLst/>
          <a:rect l="0" t="0" r="0" b="0"/>
          <a:pathLst>
            <a:path>
              <a:moveTo>
                <a:pt x="2960053" y="95612"/>
              </a:moveTo>
              <a:arcTo wR="2303312" hR="2303312" stAng="17193993" swAng="67981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31B3D3AA-933E-45BF-BF53-2C9BB5775827}">
      <dsp:nvSpPr>
        <dsp:cNvPr id="0" name=""/>
        <dsp:cNvSpPr/>
      </dsp:nvSpPr>
      <dsp:spPr>
        <a:xfrm>
          <a:off x="4986565" y="677468"/>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1" kern="1200">
              <a:solidFill>
                <a:schemeClr val="bg1"/>
              </a:solidFill>
              <a:latin typeface="Nunito" pitchFamily="2" charset="0"/>
            </a:rPr>
            <a:t>Kontribution Projekt </a:t>
          </a:r>
        </a:p>
      </dsp:txBody>
      <dsp:txXfrm>
        <a:off x="5018994" y="709897"/>
        <a:ext cx="957145" cy="599444"/>
      </dsp:txXfrm>
    </dsp:sp>
    <dsp:sp modelId="{69F613CC-B292-40E8-BA98-4495325561E7}">
      <dsp:nvSpPr>
        <dsp:cNvPr id="0" name=""/>
        <dsp:cNvSpPr/>
      </dsp:nvSpPr>
      <dsp:spPr>
        <a:xfrm>
          <a:off x="1565567" y="334995"/>
          <a:ext cx="4606624" cy="4606624"/>
        </a:xfrm>
        <a:custGeom>
          <a:avLst/>
          <a:gdLst/>
          <a:ahLst/>
          <a:cxnLst/>
          <a:rect l="0" t="0" r="0" b="0"/>
          <a:pathLst>
            <a:path>
              <a:moveTo>
                <a:pt x="4315728" y="1182852"/>
              </a:moveTo>
              <a:arcTo wR="2303312" hR="2303312" stAng="19853526" swAng="940072"/>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C410A344-0303-4DA6-A533-4650B3E9A1CC}">
      <dsp:nvSpPr>
        <dsp:cNvPr id="0" name=""/>
        <dsp:cNvSpPr/>
      </dsp:nvSpPr>
      <dsp:spPr>
        <a:xfrm>
          <a:off x="5661189" y="2306156"/>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b="1" kern="1200">
              <a:solidFill>
                <a:schemeClr val="bg1"/>
              </a:solidFill>
              <a:latin typeface="Nunito" pitchFamily="2" charset="0"/>
            </a:rPr>
            <a:t>Code-Review</a:t>
          </a:r>
          <a:endParaRPr lang="de-DE" sz="1000" b="1" kern="1200">
            <a:solidFill>
              <a:schemeClr val="bg1"/>
            </a:solidFill>
            <a:latin typeface="Nunito" pitchFamily="2" charset="0"/>
            <a:cs typeface="Calibri Light" panose="020F0302020204030204"/>
          </a:endParaRPr>
        </a:p>
      </dsp:txBody>
      <dsp:txXfrm>
        <a:off x="5693618" y="2338585"/>
        <a:ext cx="957145" cy="599444"/>
      </dsp:txXfrm>
    </dsp:sp>
    <dsp:sp modelId="{8ACA325D-5D48-49AC-ADF4-E86C6D470D1E}">
      <dsp:nvSpPr>
        <dsp:cNvPr id="0" name=""/>
        <dsp:cNvSpPr/>
      </dsp:nvSpPr>
      <dsp:spPr>
        <a:xfrm>
          <a:off x="1565567" y="334995"/>
          <a:ext cx="4606624" cy="4606624"/>
        </a:xfrm>
        <a:custGeom>
          <a:avLst/>
          <a:gdLst/>
          <a:ahLst/>
          <a:cxnLst/>
          <a:rect l="0" t="0" r="0" b="0"/>
          <a:pathLst>
            <a:path>
              <a:moveTo>
                <a:pt x="4543545" y="2838665"/>
              </a:moveTo>
              <a:arcTo wR="2303312" hR="2303312" stAng="806403" swAng="940072"/>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001CAD3E-5418-4D52-8BC2-3248EC893270}">
      <dsp:nvSpPr>
        <dsp:cNvPr id="0" name=""/>
        <dsp:cNvSpPr/>
      </dsp:nvSpPr>
      <dsp:spPr>
        <a:xfrm>
          <a:off x="4986565" y="3934844"/>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1" kern="1200">
              <a:solidFill>
                <a:schemeClr val="bg1"/>
              </a:solidFill>
              <a:latin typeface="Nunito" pitchFamily="2" charset="0"/>
            </a:rPr>
            <a:t>Erweiterte Projekte</a:t>
          </a:r>
        </a:p>
      </dsp:txBody>
      <dsp:txXfrm>
        <a:off x="5018994" y="3967273"/>
        <a:ext cx="957145" cy="599444"/>
      </dsp:txXfrm>
    </dsp:sp>
    <dsp:sp modelId="{E91F2DBA-9EC2-4D24-875B-48EF0B9E111B}">
      <dsp:nvSpPr>
        <dsp:cNvPr id="0" name=""/>
        <dsp:cNvSpPr/>
      </dsp:nvSpPr>
      <dsp:spPr>
        <a:xfrm>
          <a:off x="1565567" y="334995"/>
          <a:ext cx="4606624" cy="4606624"/>
        </a:xfrm>
        <a:custGeom>
          <a:avLst/>
          <a:gdLst/>
          <a:ahLst/>
          <a:cxnLst/>
          <a:rect l="0" t="0" r="0" b="0"/>
          <a:pathLst>
            <a:path>
              <a:moveTo>
                <a:pt x="3380984" y="4338962"/>
              </a:moveTo>
              <a:arcTo wR="2303312" hR="2303312" stAng="3726196" swAng="67981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C9E21D1-FC27-485A-9053-81AD704B4403}">
      <dsp:nvSpPr>
        <dsp:cNvPr id="0" name=""/>
        <dsp:cNvSpPr/>
      </dsp:nvSpPr>
      <dsp:spPr>
        <a:xfrm>
          <a:off x="3357877" y="4609469"/>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b="1" kern="1200">
              <a:solidFill>
                <a:schemeClr val="bg1"/>
              </a:solidFill>
              <a:latin typeface="Nunito" pitchFamily="2" charset="0"/>
            </a:rPr>
            <a:t>Sicherheitstest</a:t>
          </a:r>
          <a:endParaRPr lang="de-DE" sz="1000" b="1" kern="1200">
            <a:solidFill>
              <a:schemeClr val="bg1"/>
            </a:solidFill>
            <a:latin typeface="Nunito" pitchFamily="2" charset="0"/>
            <a:cs typeface="Calibri Light" panose="020F0302020204030204"/>
          </a:endParaRPr>
        </a:p>
      </dsp:txBody>
      <dsp:txXfrm>
        <a:off x="3390306" y="4641898"/>
        <a:ext cx="957145" cy="599444"/>
      </dsp:txXfrm>
    </dsp:sp>
    <dsp:sp modelId="{DA0EA261-251D-45AC-8471-03C1335BD532}">
      <dsp:nvSpPr>
        <dsp:cNvPr id="0" name=""/>
        <dsp:cNvSpPr/>
      </dsp:nvSpPr>
      <dsp:spPr>
        <a:xfrm>
          <a:off x="1565567" y="334995"/>
          <a:ext cx="4606624" cy="4606624"/>
        </a:xfrm>
        <a:custGeom>
          <a:avLst/>
          <a:gdLst/>
          <a:ahLst/>
          <a:cxnLst/>
          <a:rect l="0" t="0" r="0" b="0"/>
          <a:pathLst>
            <a:path>
              <a:moveTo>
                <a:pt x="1646571" y="4511012"/>
              </a:moveTo>
              <a:arcTo wR="2303312" hR="2303312" stAng="6393993" swAng="67981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5A296A40-8669-4187-BE09-237703FF8143}">
      <dsp:nvSpPr>
        <dsp:cNvPr id="0" name=""/>
        <dsp:cNvSpPr/>
      </dsp:nvSpPr>
      <dsp:spPr>
        <a:xfrm>
          <a:off x="1729189" y="3934844"/>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1" kern="1200">
              <a:solidFill>
                <a:schemeClr val="bg1"/>
              </a:solidFill>
              <a:latin typeface="Nunito" pitchFamily="2" charset="0"/>
            </a:rPr>
            <a:t>Releases</a:t>
          </a:r>
        </a:p>
      </dsp:txBody>
      <dsp:txXfrm>
        <a:off x="1761618" y="3967273"/>
        <a:ext cx="957145" cy="599444"/>
      </dsp:txXfrm>
    </dsp:sp>
    <dsp:sp modelId="{D071437A-E456-4A34-98DC-BFF5F65159BE}">
      <dsp:nvSpPr>
        <dsp:cNvPr id="0" name=""/>
        <dsp:cNvSpPr/>
      </dsp:nvSpPr>
      <dsp:spPr>
        <a:xfrm>
          <a:off x="1565567" y="334995"/>
          <a:ext cx="4606624" cy="4606624"/>
        </a:xfrm>
        <a:custGeom>
          <a:avLst/>
          <a:gdLst/>
          <a:ahLst/>
          <a:cxnLst/>
          <a:rect l="0" t="0" r="0" b="0"/>
          <a:pathLst>
            <a:path>
              <a:moveTo>
                <a:pt x="290896" y="3423772"/>
              </a:moveTo>
              <a:arcTo wR="2303312" hR="2303312" stAng="9053526" swAng="940072"/>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6B85B70-08B1-4B22-B353-CFD847ED2500}">
      <dsp:nvSpPr>
        <dsp:cNvPr id="0" name=""/>
        <dsp:cNvSpPr/>
      </dsp:nvSpPr>
      <dsp:spPr>
        <a:xfrm>
          <a:off x="1054565" y="2306156"/>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1" kern="1200" err="1">
              <a:solidFill>
                <a:schemeClr val="bg1"/>
              </a:solidFill>
              <a:latin typeface="Nunito" pitchFamily="2" charset="0"/>
            </a:rPr>
            <a:t>Onboarding</a:t>
          </a:r>
          <a:endParaRPr lang="de-DE" sz="1000" b="1" kern="1200">
            <a:solidFill>
              <a:schemeClr val="bg1"/>
            </a:solidFill>
            <a:latin typeface="Nunito" pitchFamily="2" charset="0"/>
          </a:endParaRPr>
        </a:p>
      </dsp:txBody>
      <dsp:txXfrm>
        <a:off x="1086994" y="2338585"/>
        <a:ext cx="957145" cy="599444"/>
      </dsp:txXfrm>
    </dsp:sp>
    <dsp:sp modelId="{9ED466FC-960F-48D2-9E45-1896DAA4252D}">
      <dsp:nvSpPr>
        <dsp:cNvPr id="0" name=""/>
        <dsp:cNvSpPr/>
      </dsp:nvSpPr>
      <dsp:spPr>
        <a:xfrm>
          <a:off x="1565567" y="334995"/>
          <a:ext cx="4606624" cy="4606624"/>
        </a:xfrm>
        <a:custGeom>
          <a:avLst/>
          <a:gdLst/>
          <a:ahLst/>
          <a:cxnLst/>
          <a:rect l="0" t="0" r="0" b="0"/>
          <a:pathLst>
            <a:path>
              <a:moveTo>
                <a:pt x="63079" y="1767958"/>
              </a:moveTo>
              <a:arcTo wR="2303312" hR="2303312" stAng="11606403" swAng="940072"/>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6F207C8A-034E-4E83-8656-E9D4C7A057C1}">
      <dsp:nvSpPr>
        <dsp:cNvPr id="0" name=""/>
        <dsp:cNvSpPr/>
      </dsp:nvSpPr>
      <dsp:spPr>
        <a:xfrm>
          <a:off x="1729189" y="677468"/>
          <a:ext cx="1022003" cy="66430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b="1" kern="1200">
              <a:solidFill>
                <a:schemeClr val="bg1"/>
              </a:solidFill>
              <a:latin typeface="Nunito" pitchFamily="2" charset="0"/>
            </a:rPr>
            <a:t>Austausch</a:t>
          </a:r>
        </a:p>
      </dsp:txBody>
      <dsp:txXfrm>
        <a:off x="1761618" y="709897"/>
        <a:ext cx="957145" cy="599444"/>
      </dsp:txXfrm>
    </dsp:sp>
    <dsp:sp modelId="{5826FFCC-520D-4583-842D-75470A9B7773}">
      <dsp:nvSpPr>
        <dsp:cNvPr id="0" name=""/>
        <dsp:cNvSpPr/>
      </dsp:nvSpPr>
      <dsp:spPr>
        <a:xfrm>
          <a:off x="1565567" y="334995"/>
          <a:ext cx="4606624" cy="4606624"/>
        </a:xfrm>
        <a:custGeom>
          <a:avLst/>
          <a:gdLst/>
          <a:ahLst/>
          <a:cxnLst/>
          <a:rect l="0" t="0" r="0" b="0"/>
          <a:pathLst>
            <a:path>
              <a:moveTo>
                <a:pt x="1225639" y="267662"/>
              </a:moveTo>
              <a:arcTo wR="2303312" hR="2303312" stAng="14526196" swAng="67981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5C84E-D278-49BB-9C51-1D2F4B714B76}">
      <dsp:nvSpPr>
        <dsp:cNvPr id="0" name=""/>
        <dsp:cNvSpPr/>
      </dsp:nvSpPr>
      <dsp:spPr>
        <a:xfrm>
          <a:off x="2461183" y="-17064"/>
          <a:ext cx="1065757" cy="69274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kern="1200">
              <a:solidFill>
                <a:schemeClr val="bg1"/>
              </a:solidFill>
              <a:latin typeface="Nunito" pitchFamily="2" charset="0"/>
            </a:rPr>
            <a:t>Infos und Update zu Projekt und Technologien</a:t>
          </a:r>
        </a:p>
      </dsp:txBody>
      <dsp:txXfrm>
        <a:off x="2495000" y="16753"/>
        <a:ext cx="998123" cy="625108"/>
      </dsp:txXfrm>
    </dsp:sp>
    <dsp:sp modelId="{A2B31581-11FE-484C-AD6E-55800E146730}">
      <dsp:nvSpPr>
        <dsp:cNvPr id="0" name=""/>
        <dsp:cNvSpPr/>
      </dsp:nvSpPr>
      <dsp:spPr>
        <a:xfrm>
          <a:off x="1018780" y="329306"/>
          <a:ext cx="3950564" cy="3950564"/>
        </a:xfrm>
        <a:custGeom>
          <a:avLst/>
          <a:gdLst/>
          <a:ahLst/>
          <a:cxnLst/>
          <a:rect l="0" t="0" r="0" b="0"/>
          <a:pathLst>
            <a:path>
              <a:moveTo>
                <a:pt x="2647371" y="117855"/>
              </a:moveTo>
              <a:arcTo wR="1975282" hR="1975282" stAng="17393526" swAng="770813"/>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B1FFA64-98AD-4C7F-8528-DF354DB89B54}">
      <dsp:nvSpPr>
        <dsp:cNvPr id="0" name=""/>
        <dsp:cNvSpPr/>
      </dsp:nvSpPr>
      <dsp:spPr>
        <a:xfrm>
          <a:off x="4005521" y="726649"/>
          <a:ext cx="1065757" cy="69274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a:solidFill>
                <a:schemeClr val="bg1"/>
              </a:solidFill>
              <a:latin typeface="Nunito" pitchFamily="2" charset="0"/>
            </a:rPr>
            <a:t>Kontribution zum Projekt </a:t>
          </a:r>
        </a:p>
      </dsp:txBody>
      <dsp:txXfrm>
        <a:off x="4039338" y="760466"/>
        <a:ext cx="998123" cy="625108"/>
      </dsp:txXfrm>
    </dsp:sp>
    <dsp:sp modelId="{3FF7ACDE-20B5-4B26-ACF0-08C6A7552ECA}">
      <dsp:nvSpPr>
        <dsp:cNvPr id="0" name=""/>
        <dsp:cNvSpPr/>
      </dsp:nvSpPr>
      <dsp:spPr>
        <a:xfrm>
          <a:off x="1018780" y="329306"/>
          <a:ext cx="3950564" cy="3950564"/>
        </a:xfrm>
        <a:custGeom>
          <a:avLst/>
          <a:gdLst/>
          <a:ahLst/>
          <a:cxnLst/>
          <a:rect l="0" t="0" r="0" b="0"/>
          <a:pathLst>
            <a:path>
              <a:moveTo>
                <a:pt x="3821551" y="1273120"/>
              </a:moveTo>
              <a:arcTo wR="1975282" hR="1975282" stAng="20350650" swAng="1063458"/>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C410A344-0303-4DA6-A533-4650B3E9A1CC}">
      <dsp:nvSpPr>
        <dsp:cNvPr id="0" name=""/>
        <dsp:cNvSpPr/>
      </dsp:nvSpPr>
      <dsp:spPr>
        <a:xfrm>
          <a:off x="4386941" y="2397759"/>
          <a:ext cx="1065757" cy="69274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kern="1200">
              <a:solidFill>
                <a:schemeClr val="bg1"/>
              </a:solidFill>
              <a:latin typeface="Nunito" pitchFamily="2" charset="0"/>
            </a:rPr>
            <a:t>Erfolgreiche Code-Review von Mitwirkenden </a:t>
          </a:r>
        </a:p>
      </dsp:txBody>
      <dsp:txXfrm>
        <a:off x="4420758" y="2431576"/>
        <a:ext cx="998123" cy="625108"/>
      </dsp:txXfrm>
    </dsp:sp>
    <dsp:sp modelId="{8ACA325D-5D48-49AC-ADF4-E86C6D470D1E}">
      <dsp:nvSpPr>
        <dsp:cNvPr id="0" name=""/>
        <dsp:cNvSpPr/>
      </dsp:nvSpPr>
      <dsp:spPr>
        <a:xfrm>
          <a:off x="1018780" y="329306"/>
          <a:ext cx="3950564" cy="3950564"/>
        </a:xfrm>
        <a:custGeom>
          <a:avLst/>
          <a:gdLst/>
          <a:ahLst/>
          <a:cxnLst/>
          <a:rect l="0" t="0" r="0" b="0"/>
          <a:pathLst>
            <a:path>
              <a:moveTo>
                <a:pt x="3723938" y="2893946"/>
              </a:moveTo>
              <a:arcTo wR="1975282" hR="1975282" stAng="1662923" swAng="77614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6AFEA42-2BE7-495F-9A5A-C1BE560C7F39}">
      <dsp:nvSpPr>
        <dsp:cNvPr id="0" name=""/>
        <dsp:cNvSpPr/>
      </dsp:nvSpPr>
      <dsp:spPr>
        <a:xfrm>
          <a:off x="3259023" y="3699400"/>
          <a:ext cx="1184163" cy="769713"/>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kern="1200">
              <a:solidFill>
                <a:schemeClr val="bg1"/>
              </a:solidFill>
              <a:latin typeface="Nunito" pitchFamily="2" charset="0"/>
            </a:rPr>
            <a:t>Gemeinsame Projekte von DIVA und anderen (Iroha Team)</a:t>
          </a:r>
        </a:p>
      </dsp:txBody>
      <dsp:txXfrm>
        <a:off x="3296597" y="3736974"/>
        <a:ext cx="1109015" cy="694565"/>
      </dsp:txXfrm>
    </dsp:sp>
    <dsp:sp modelId="{7AAF7DF0-01E9-4DF1-A516-40EC902E11C4}">
      <dsp:nvSpPr>
        <dsp:cNvPr id="0" name=""/>
        <dsp:cNvSpPr/>
      </dsp:nvSpPr>
      <dsp:spPr>
        <a:xfrm>
          <a:off x="1018780" y="329306"/>
          <a:ext cx="3950564" cy="3950564"/>
        </a:xfrm>
        <a:custGeom>
          <a:avLst/>
          <a:gdLst/>
          <a:ahLst/>
          <a:cxnLst/>
          <a:rect l="0" t="0" r="0" b="0"/>
          <a:pathLst>
            <a:path>
              <a:moveTo>
                <a:pt x="2130099" y="3944488"/>
              </a:moveTo>
              <a:arcTo wR="1975282" hR="1975282" stAng="5130283" swAng="58162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C9E21D1-FC27-485A-9053-81AD704B4403}">
      <dsp:nvSpPr>
        <dsp:cNvPr id="0" name=""/>
        <dsp:cNvSpPr/>
      </dsp:nvSpPr>
      <dsp:spPr>
        <a:xfrm>
          <a:off x="1568938" y="3715004"/>
          <a:ext cx="1136161" cy="738505"/>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kern="1200">
              <a:solidFill>
                <a:schemeClr val="bg1"/>
              </a:solidFill>
              <a:latin typeface="Nunito" pitchFamily="2" charset="0"/>
            </a:rPr>
            <a:t>Sicherheitstest und Penetration-Test von Studierenden</a:t>
          </a:r>
          <a:endParaRPr lang="de-DE" sz="1000" kern="1200">
            <a:solidFill>
              <a:schemeClr val="bg1"/>
            </a:solidFill>
            <a:latin typeface="Nunito" pitchFamily="2" charset="0"/>
            <a:cs typeface="Calibri Light" panose="020F0302020204030204"/>
          </a:endParaRPr>
        </a:p>
      </dsp:txBody>
      <dsp:txXfrm>
        <a:off x="1604989" y="3751055"/>
        <a:ext cx="1064059" cy="666403"/>
      </dsp:txXfrm>
    </dsp:sp>
    <dsp:sp modelId="{DA0EA261-251D-45AC-8471-03C1335BD532}">
      <dsp:nvSpPr>
        <dsp:cNvPr id="0" name=""/>
        <dsp:cNvSpPr/>
      </dsp:nvSpPr>
      <dsp:spPr>
        <a:xfrm>
          <a:off x="1018780" y="329306"/>
          <a:ext cx="3950564" cy="3950564"/>
        </a:xfrm>
        <a:custGeom>
          <a:avLst/>
          <a:gdLst/>
          <a:ahLst/>
          <a:cxnLst/>
          <a:rect l="0" t="0" r="0" b="0"/>
          <a:pathLst>
            <a:path>
              <a:moveTo>
                <a:pt x="488315" y="3275540"/>
              </a:moveTo>
              <a:arcTo wR="1975282" hR="1975282" stAng="8329942" swAng="799561"/>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5CE81446-9DBE-4D0F-9EAD-270832EB0280}">
      <dsp:nvSpPr>
        <dsp:cNvPr id="0" name=""/>
        <dsp:cNvSpPr/>
      </dsp:nvSpPr>
      <dsp:spPr>
        <a:xfrm>
          <a:off x="535425" y="2397759"/>
          <a:ext cx="1065757" cy="69274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de-DE" sz="1000" kern="1200">
              <a:solidFill>
                <a:schemeClr val="bg1"/>
              </a:solidFill>
              <a:latin typeface="Nunito" pitchFamily="2" charset="0"/>
            </a:rPr>
            <a:t>Releases</a:t>
          </a:r>
          <a:endParaRPr lang="de-DE" sz="1000" kern="1200">
            <a:solidFill>
              <a:schemeClr val="bg1"/>
            </a:solidFill>
            <a:latin typeface="Nunito" pitchFamily="2" charset="0"/>
            <a:cs typeface="Calibri Light" panose="020F0302020204030204"/>
          </a:endParaRPr>
        </a:p>
      </dsp:txBody>
      <dsp:txXfrm>
        <a:off x="569242" y="2431576"/>
        <a:ext cx="998123" cy="625108"/>
      </dsp:txXfrm>
    </dsp:sp>
    <dsp:sp modelId="{8E8CDDF8-EEBF-467F-A8C5-8634F7FFE950}">
      <dsp:nvSpPr>
        <dsp:cNvPr id="0" name=""/>
        <dsp:cNvSpPr/>
      </dsp:nvSpPr>
      <dsp:spPr>
        <a:xfrm>
          <a:off x="1018780" y="329306"/>
          <a:ext cx="3950564" cy="3950564"/>
        </a:xfrm>
        <a:custGeom>
          <a:avLst/>
          <a:gdLst/>
          <a:ahLst/>
          <a:cxnLst/>
          <a:rect l="0" t="0" r="0" b="0"/>
          <a:pathLst>
            <a:path>
              <a:moveTo>
                <a:pt x="2887" y="1868523"/>
              </a:moveTo>
              <a:arcTo wR="1975282" hR="1975282" stAng="10985891" swAng="1063458"/>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 modelId="{A6B85B70-08B1-4B22-B353-CFD847ED2500}">
      <dsp:nvSpPr>
        <dsp:cNvPr id="0" name=""/>
        <dsp:cNvSpPr/>
      </dsp:nvSpPr>
      <dsp:spPr>
        <a:xfrm>
          <a:off x="916845" y="726649"/>
          <a:ext cx="1065757" cy="692742"/>
        </a:xfrm>
        <a:prstGeom prst="roundRect">
          <a:avLst/>
        </a:prstGeom>
        <a:noFill/>
        <a:ln w="12700" cap="flat" cmpd="sng" algn="ctr">
          <a:solidFill>
            <a:srgbClr val="D9F4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a:solidFill>
                <a:schemeClr val="bg1"/>
              </a:solidFill>
              <a:latin typeface="Nunito" pitchFamily="2" charset="0"/>
            </a:rPr>
            <a:t>Neue Members und Onboarding DIVA</a:t>
          </a:r>
        </a:p>
      </dsp:txBody>
      <dsp:txXfrm>
        <a:off x="950662" y="760466"/>
        <a:ext cx="998123" cy="625108"/>
      </dsp:txXfrm>
    </dsp:sp>
    <dsp:sp modelId="{9ED466FC-960F-48D2-9E45-1896DAA4252D}">
      <dsp:nvSpPr>
        <dsp:cNvPr id="0" name=""/>
        <dsp:cNvSpPr/>
      </dsp:nvSpPr>
      <dsp:spPr>
        <a:xfrm>
          <a:off x="1018780" y="329306"/>
          <a:ext cx="3950564" cy="3950564"/>
        </a:xfrm>
        <a:custGeom>
          <a:avLst/>
          <a:gdLst/>
          <a:ahLst/>
          <a:cxnLst/>
          <a:rect l="0" t="0" r="0" b="0"/>
          <a:pathLst>
            <a:path>
              <a:moveTo>
                <a:pt x="907024" y="313787"/>
              </a:moveTo>
              <a:arcTo wR="1975282" hR="1975282" stAng="14235662" swAng="770813"/>
            </a:path>
          </a:pathLst>
        </a:custGeom>
        <a:noFill/>
        <a:ln w="6350" cap="flat" cmpd="sng" algn="ctr">
          <a:solidFill>
            <a:srgbClr val="D9F41E"/>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A9D4F-EE6F-6E47-A21B-FAED4DAEDF81}" type="datetimeFigureOut">
              <a:rPr lang="de-DE" smtClean="0"/>
              <a:t>23.04.2021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85491-00ED-7B48-915E-A0106B7D1ED1}" type="slidenum">
              <a:rPr lang="de-DE" smtClean="0"/>
              <a:t>‹Nr.›</a:t>
            </a:fld>
            <a:endParaRPr lang="de-DE"/>
          </a:p>
        </p:txBody>
      </p:sp>
    </p:spTree>
    <p:extLst>
      <p:ext uri="{BB962C8B-B14F-4D97-AF65-F5344CB8AC3E}">
        <p14:creationId xmlns:p14="http://schemas.microsoft.com/office/powerpoint/2010/main" val="374037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Allan</a:t>
            </a:r>
          </a:p>
        </p:txBody>
      </p:sp>
      <p:sp>
        <p:nvSpPr>
          <p:cNvPr id="4" name="Foliennummernplatzhalter 3"/>
          <p:cNvSpPr>
            <a:spLocks noGrp="1"/>
          </p:cNvSpPr>
          <p:nvPr>
            <p:ph type="sldNum" sz="quarter" idx="5"/>
          </p:nvPr>
        </p:nvSpPr>
        <p:spPr/>
        <p:txBody>
          <a:bodyPr/>
          <a:lstStyle/>
          <a:p>
            <a:fld id="{D2785491-00ED-7B48-915E-A0106B7D1ED1}" type="slidenum">
              <a:rPr lang="de-DE" smtClean="0"/>
              <a:t>1</a:t>
            </a:fld>
            <a:endParaRPr lang="de-DE"/>
          </a:p>
        </p:txBody>
      </p:sp>
    </p:spTree>
    <p:extLst>
      <p:ext uri="{BB962C8B-B14F-4D97-AF65-F5344CB8AC3E}">
        <p14:creationId xmlns:p14="http://schemas.microsoft.com/office/powerpoint/2010/main" val="1067876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Sarah</a:t>
            </a:r>
          </a:p>
        </p:txBody>
      </p:sp>
      <p:sp>
        <p:nvSpPr>
          <p:cNvPr id="4" name="Foliennummernplatzhalter 3"/>
          <p:cNvSpPr>
            <a:spLocks noGrp="1"/>
          </p:cNvSpPr>
          <p:nvPr>
            <p:ph type="sldNum" sz="quarter" idx="5"/>
          </p:nvPr>
        </p:nvSpPr>
        <p:spPr/>
        <p:txBody>
          <a:bodyPr/>
          <a:lstStyle/>
          <a:p>
            <a:fld id="{D2785491-00ED-7B48-915E-A0106B7D1ED1}" type="slidenum">
              <a:rPr lang="de-DE" smtClean="0"/>
              <a:t>12</a:t>
            </a:fld>
            <a:endParaRPr lang="de-DE"/>
          </a:p>
        </p:txBody>
      </p:sp>
    </p:spTree>
    <p:extLst>
      <p:ext uri="{BB962C8B-B14F-4D97-AF65-F5344CB8AC3E}">
        <p14:creationId xmlns:p14="http://schemas.microsoft.com/office/powerpoint/2010/main" val="282233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cs typeface="Calibri"/>
              </a:rPr>
              <a:t>Sarah</a:t>
            </a:r>
            <a:br>
              <a:rPr lang="en-US" dirty="0">
                <a:cs typeface="Calibri"/>
              </a:rPr>
            </a:br>
            <a:r>
              <a:rPr lang="de-CH" sz="1200" dirty="0">
                <a:solidFill>
                  <a:schemeClr val="bg1"/>
                </a:solidFill>
                <a:latin typeface="Nunito Sans Light"/>
                <a:ea typeface="Times New Roman" panose="02020603050405020304" pitchFamily="18" charset="0"/>
                <a:cs typeface="Geeza Pro"/>
              </a:rPr>
              <a:t>Austausch und Nutzerzahl auf </a:t>
            </a:r>
            <a:r>
              <a:rPr lang="de-CH" sz="1200" dirty="0" err="1">
                <a:solidFill>
                  <a:schemeClr val="bg1"/>
                </a:solidFill>
                <a:latin typeface="Nunito Sans Light"/>
                <a:ea typeface="Times New Roman" panose="02020603050405020304" pitchFamily="18" charset="0"/>
                <a:cs typeface="Geeza Pro"/>
              </a:rPr>
              <a:t>Telegram</a:t>
            </a:r>
            <a:r>
              <a:rPr lang="de-CH" sz="1200" dirty="0">
                <a:solidFill>
                  <a:schemeClr val="bg1"/>
                </a:solidFill>
                <a:latin typeface="Nunito Sans Light"/>
                <a:ea typeface="Times New Roman" panose="02020603050405020304" pitchFamily="18" charset="0"/>
                <a:cs typeface="Geeza Pro"/>
              </a:rPr>
              <a:t> = Erfolg wird gemessen an Anzahl User auf </a:t>
            </a:r>
            <a:r>
              <a:rPr lang="de-CH" sz="1200" dirty="0" err="1">
                <a:solidFill>
                  <a:schemeClr val="bg1"/>
                </a:solidFill>
                <a:latin typeface="Nunito Sans Light"/>
                <a:ea typeface="Times New Roman" panose="02020603050405020304" pitchFamily="18" charset="0"/>
                <a:cs typeface="Geeza Pro"/>
              </a:rPr>
              <a:t>Telegram</a:t>
            </a:r>
            <a:r>
              <a:rPr lang="de-CH" sz="1200" dirty="0">
                <a:solidFill>
                  <a:schemeClr val="bg1"/>
                </a:solidFill>
                <a:latin typeface="Nunito Sans Light"/>
                <a:ea typeface="Times New Roman" panose="02020603050405020304" pitchFamily="18" charset="0"/>
                <a:cs typeface="Geeza Pro"/>
              </a:rPr>
              <a:t> und Anzahl Engagements</a:t>
            </a:r>
          </a:p>
          <a:p>
            <a:endParaRPr lang="en-US" dirty="0">
              <a:cs typeface="Calibri"/>
            </a:endParaRPr>
          </a:p>
        </p:txBody>
      </p:sp>
      <p:sp>
        <p:nvSpPr>
          <p:cNvPr id="4" name="Foliennummernplatzhalter 3"/>
          <p:cNvSpPr>
            <a:spLocks noGrp="1"/>
          </p:cNvSpPr>
          <p:nvPr>
            <p:ph type="sldNum" sz="quarter" idx="5"/>
          </p:nvPr>
        </p:nvSpPr>
        <p:spPr/>
        <p:txBody>
          <a:bodyPr/>
          <a:lstStyle/>
          <a:p>
            <a:fld id="{D2785491-00ED-7B48-915E-A0106B7D1ED1}" type="slidenum">
              <a:rPr lang="de-DE" smtClean="0"/>
              <a:t>13</a:t>
            </a:fld>
            <a:endParaRPr lang="de-DE"/>
          </a:p>
        </p:txBody>
      </p:sp>
    </p:spTree>
    <p:extLst>
      <p:ext uri="{BB962C8B-B14F-4D97-AF65-F5344CB8AC3E}">
        <p14:creationId xmlns:p14="http://schemas.microsoft.com/office/powerpoint/2010/main" val="186863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Domi</a:t>
            </a:r>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14</a:t>
            </a:fld>
            <a:endParaRPr lang="de-DE"/>
          </a:p>
        </p:txBody>
      </p:sp>
    </p:spTree>
    <p:extLst>
      <p:ext uri="{BB962C8B-B14F-4D97-AF65-F5344CB8AC3E}">
        <p14:creationId xmlns:p14="http://schemas.microsoft.com/office/powerpoint/2010/main" val="3763937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err="1"/>
              <a:t>Domi</a:t>
            </a:r>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15</a:t>
            </a:fld>
            <a:endParaRPr lang="de-DE"/>
          </a:p>
        </p:txBody>
      </p:sp>
    </p:spTree>
    <p:extLst>
      <p:ext uri="{BB962C8B-B14F-4D97-AF65-F5344CB8AC3E}">
        <p14:creationId xmlns:p14="http://schemas.microsoft.com/office/powerpoint/2010/main" val="97778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err="1"/>
              <a:t>Domi</a:t>
            </a:r>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16</a:t>
            </a:fld>
            <a:endParaRPr lang="de-DE"/>
          </a:p>
        </p:txBody>
      </p:sp>
    </p:spTree>
    <p:extLst>
      <p:ext uri="{BB962C8B-B14F-4D97-AF65-F5344CB8AC3E}">
        <p14:creationId xmlns:p14="http://schemas.microsoft.com/office/powerpoint/2010/main" val="161777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err="1"/>
              <a:t>Domi</a:t>
            </a:r>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17</a:t>
            </a:fld>
            <a:endParaRPr lang="de-DE"/>
          </a:p>
        </p:txBody>
      </p:sp>
    </p:spTree>
    <p:extLst>
      <p:ext uri="{BB962C8B-B14F-4D97-AF65-F5344CB8AC3E}">
        <p14:creationId xmlns:p14="http://schemas.microsoft.com/office/powerpoint/2010/main" val="3438249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Domi</a:t>
            </a:r>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18</a:t>
            </a:fld>
            <a:endParaRPr lang="de-DE"/>
          </a:p>
        </p:txBody>
      </p:sp>
    </p:spTree>
    <p:extLst>
      <p:ext uri="{BB962C8B-B14F-4D97-AF65-F5344CB8AC3E}">
        <p14:creationId xmlns:p14="http://schemas.microsoft.com/office/powerpoint/2010/main" val="319772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err="1"/>
              <a:t>Domi</a:t>
            </a:r>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20</a:t>
            </a:fld>
            <a:endParaRPr lang="de-DE"/>
          </a:p>
        </p:txBody>
      </p:sp>
    </p:spTree>
    <p:extLst>
      <p:ext uri="{BB962C8B-B14F-4D97-AF65-F5344CB8AC3E}">
        <p14:creationId xmlns:p14="http://schemas.microsoft.com/office/powerpoint/2010/main" val="299171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err="1"/>
              <a:t>Domi</a:t>
            </a:r>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21</a:t>
            </a:fld>
            <a:endParaRPr lang="de-DE"/>
          </a:p>
        </p:txBody>
      </p:sp>
    </p:spTree>
    <p:extLst>
      <p:ext uri="{BB962C8B-B14F-4D97-AF65-F5344CB8AC3E}">
        <p14:creationId xmlns:p14="http://schemas.microsoft.com/office/powerpoint/2010/main" val="231881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22</a:t>
            </a:fld>
            <a:endParaRPr lang="de-DE"/>
          </a:p>
        </p:txBody>
      </p:sp>
    </p:spTree>
    <p:extLst>
      <p:ext uri="{BB962C8B-B14F-4D97-AF65-F5344CB8AC3E}">
        <p14:creationId xmlns:p14="http://schemas.microsoft.com/office/powerpoint/2010/main" val="2395971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a:t>
            </a:fld>
            <a:endParaRPr lang="de-DE"/>
          </a:p>
        </p:txBody>
      </p:sp>
    </p:spTree>
    <p:extLst>
      <p:ext uri="{BB962C8B-B14F-4D97-AF65-F5344CB8AC3E}">
        <p14:creationId xmlns:p14="http://schemas.microsoft.com/office/powerpoint/2010/main" val="276039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23</a:t>
            </a:fld>
            <a:endParaRPr lang="de-DE"/>
          </a:p>
        </p:txBody>
      </p:sp>
    </p:spTree>
    <p:extLst>
      <p:ext uri="{BB962C8B-B14F-4D97-AF65-F5344CB8AC3E}">
        <p14:creationId xmlns:p14="http://schemas.microsoft.com/office/powerpoint/2010/main" val="95917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24</a:t>
            </a:fld>
            <a:endParaRPr lang="de-DE"/>
          </a:p>
        </p:txBody>
      </p:sp>
    </p:spTree>
    <p:extLst>
      <p:ext uri="{BB962C8B-B14F-4D97-AF65-F5344CB8AC3E}">
        <p14:creationId xmlns:p14="http://schemas.microsoft.com/office/powerpoint/2010/main" val="83529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25</a:t>
            </a:fld>
            <a:endParaRPr lang="de-DE"/>
          </a:p>
        </p:txBody>
      </p:sp>
    </p:spTree>
    <p:extLst>
      <p:ext uri="{BB962C8B-B14F-4D97-AF65-F5344CB8AC3E}">
        <p14:creationId xmlns:p14="http://schemas.microsoft.com/office/powerpoint/2010/main" val="631909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27</a:t>
            </a:fld>
            <a:endParaRPr lang="de-DE"/>
          </a:p>
        </p:txBody>
      </p:sp>
    </p:spTree>
    <p:extLst>
      <p:ext uri="{BB962C8B-B14F-4D97-AF65-F5344CB8AC3E}">
        <p14:creationId xmlns:p14="http://schemas.microsoft.com/office/powerpoint/2010/main" val="110663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DE"/>
          </a:p>
        </p:txBody>
      </p:sp>
      <p:sp>
        <p:nvSpPr>
          <p:cNvPr id="4" name="Foliennummernplatzhalter 3"/>
          <p:cNvSpPr>
            <a:spLocks noGrp="1"/>
          </p:cNvSpPr>
          <p:nvPr>
            <p:ph type="sldNum" sz="quarter" idx="5"/>
          </p:nvPr>
        </p:nvSpPr>
        <p:spPr/>
        <p:txBody>
          <a:bodyPr/>
          <a:lstStyle/>
          <a:p>
            <a:fld id="{D2785491-00ED-7B48-915E-A0106B7D1ED1}" type="slidenum">
              <a:rPr lang="de-DE" smtClean="0"/>
              <a:t>29</a:t>
            </a:fld>
            <a:endParaRPr lang="de-DE"/>
          </a:p>
        </p:txBody>
      </p:sp>
    </p:spTree>
    <p:extLst>
      <p:ext uri="{BB962C8B-B14F-4D97-AF65-F5344CB8AC3E}">
        <p14:creationId xmlns:p14="http://schemas.microsoft.com/office/powerpoint/2010/main" val="2378586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Fabian</a:t>
            </a:r>
          </a:p>
        </p:txBody>
      </p:sp>
      <p:sp>
        <p:nvSpPr>
          <p:cNvPr id="4" name="Foliennummernplatzhalter 3"/>
          <p:cNvSpPr>
            <a:spLocks noGrp="1"/>
          </p:cNvSpPr>
          <p:nvPr>
            <p:ph type="sldNum" sz="quarter" idx="5"/>
          </p:nvPr>
        </p:nvSpPr>
        <p:spPr/>
        <p:txBody>
          <a:bodyPr/>
          <a:lstStyle/>
          <a:p>
            <a:fld id="{D2785491-00ED-7B48-915E-A0106B7D1ED1}" type="slidenum">
              <a:rPr lang="de-DE" smtClean="0"/>
              <a:t>31</a:t>
            </a:fld>
            <a:endParaRPr lang="de-DE"/>
          </a:p>
        </p:txBody>
      </p:sp>
    </p:spTree>
    <p:extLst>
      <p:ext uri="{BB962C8B-B14F-4D97-AF65-F5344CB8AC3E}">
        <p14:creationId xmlns:p14="http://schemas.microsoft.com/office/powerpoint/2010/main" val="2518995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Fabian</a:t>
            </a:r>
          </a:p>
        </p:txBody>
      </p:sp>
      <p:sp>
        <p:nvSpPr>
          <p:cNvPr id="4" name="Foliennummernplatzhalter 3"/>
          <p:cNvSpPr>
            <a:spLocks noGrp="1"/>
          </p:cNvSpPr>
          <p:nvPr>
            <p:ph type="sldNum" sz="quarter" idx="5"/>
          </p:nvPr>
        </p:nvSpPr>
        <p:spPr/>
        <p:txBody>
          <a:bodyPr/>
          <a:lstStyle/>
          <a:p>
            <a:fld id="{D2785491-00ED-7B48-915E-A0106B7D1ED1}" type="slidenum">
              <a:rPr lang="de-DE" smtClean="0"/>
              <a:t>33</a:t>
            </a:fld>
            <a:endParaRPr lang="de-DE"/>
          </a:p>
        </p:txBody>
      </p:sp>
    </p:spTree>
    <p:extLst>
      <p:ext uri="{BB962C8B-B14F-4D97-AF65-F5344CB8AC3E}">
        <p14:creationId xmlns:p14="http://schemas.microsoft.com/office/powerpoint/2010/main" val="2087555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Fabian</a:t>
            </a:r>
          </a:p>
        </p:txBody>
      </p:sp>
      <p:sp>
        <p:nvSpPr>
          <p:cNvPr id="4" name="Foliennummernplatzhalter 3"/>
          <p:cNvSpPr>
            <a:spLocks noGrp="1"/>
          </p:cNvSpPr>
          <p:nvPr>
            <p:ph type="sldNum" sz="quarter" idx="5"/>
          </p:nvPr>
        </p:nvSpPr>
        <p:spPr/>
        <p:txBody>
          <a:bodyPr/>
          <a:lstStyle/>
          <a:p>
            <a:fld id="{D2785491-00ED-7B48-915E-A0106B7D1ED1}" type="slidenum">
              <a:rPr lang="de-DE" smtClean="0"/>
              <a:t>35</a:t>
            </a:fld>
            <a:endParaRPr lang="de-DE"/>
          </a:p>
        </p:txBody>
      </p:sp>
    </p:spTree>
    <p:extLst>
      <p:ext uri="{BB962C8B-B14F-4D97-AF65-F5344CB8AC3E}">
        <p14:creationId xmlns:p14="http://schemas.microsoft.com/office/powerpoint/2010/main" val="145512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Fabian</a:t>
            </a:r>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37</a:t>
            </a:fld>
            <a:endParaRPr lang="de-DE"/>
          </a:p>
        </p:txBody>
      </p:sp>
    </p:spTree>
    <p:extLst>
      <p:ext uri="{BB962C8B-B14F-4D97-AF65-F5344CB8AC3E}">
        <p14:creationId xmlns:p14="http://schemas.microsoft.com/office/powerpoint/2010/main" val="1591761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Fabian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38</a:t>
            </a:fld>
            <a:endParaRPr lang="de-DE"/>
          </a:p>
        </p:txBody>
      </p:sp>
    </p:spTree>
    <p:extLst>
      <p:ext uri="{BB962C8B-B14F-4D97-AF65-F5344CB8AC3E}">
        <p14:creationId xmlns:p14="http://schemas.microsoft.com/office/powerpoint/2010/main" val="188318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Allan</a:t>
            </a:r>
            <a:endParaRPr lang="de-CH" dirty="0"/>
          </a:p>
          <a:p>
            <a:endParaRPr lang="de-CH" dirty="0"/>
          </a:p>
        </p:txBody>
      </p:sp>
      <p:sp>
        <p:nvSpPr>
          <p:cNvPr id="4" name="Foliennummernplatzhalter 3"/>
          <p:cNvSpPr>
            <a:spLocks noGrp="1"/>
          </p:cNvSpPr>
          <p:nvPr>
            <p:ph type="sldNum" sz="quarter" idx="5"/>
          </p:nvPr>
        </p:nvSpPr>
        <p:spPr/>
        <p:txBody>
          <a:bodyPr/>
          <a:lstStyle/>
          <a:p>
            <a:fld id="{D2785491-00ED-7B48-915E-A0106B7D1ED1}" type="slidenum">
              <a:rPr lang="de-DE" smtClean="0"/>
              <a:t>3</a:t>
            </a:fld>
            <a:endParaRPr lang="de-DE"/>
          </a:p>
        </p:txBody>
      </p:sp>
    </p:spTree>
    <p:extLst>
      <p:ext uri="{BB962C8B-B14F-4D97-AF65-F5344CB8AC3E}">
        <p14:creationId xmlns:p14="http://schemas.microsoft.com/office/powerpoint/2010/main" val="4489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39</a:t>
            </a:fld>
            <a:endParaRPr lang="de-DE"/>
          </a:p>
        </p:txBody>
      </p:sp>
    </p:spTree>
    <p:extLst>
      <p:ext uri="{BB962C8B-B14F-4D97-AF65-F5344CB8AC3E}">
        <p14:creationId xmlns:p14="http://schemas.microsoft.com/office/powerpoint/2010/main" val="2681822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Kevin</a:t>
            </a:r>
          </a:p>
        </p:txBody>
      </p:sp>
      <p:sp>
        <p:nvSpPr>
          <p:cNvPr id="4" name="Foliennummernplatzhalter 3"/>
          <p:cNvSpPr>
            <a:spLocks noGrp="1"/>
          </p:cNvSpPr>
          <p:nvPr>
            <p:ph type="sldNum" sz="quarter" idx="5"/>
          </p:nvPr>
        </p:nvSpPr>
        <p:spPr/>
        <p:txBody>
          <a:bodyPr/>
          <a:lstStyle/>
          <a:p>
            <a:fld id="{D2785491-00ED-7B48-915E-A0106B7D1ED1}" type="slidenum">
              <a:rPr lang="de-DE" smtClean="0"/>
              <a:t>40</a:t>
            </a:fld>
            <a:endParaRPr lang="de-DE"/>
          </a:p>
        </p:txBody>
      </p:sp>
    </p:spTree>
    <p:extLst>
      <p:ext uri="{BB962C8B-B14F-4D97-AF65-F5344CB8AC3E}">
        <p14:creationId xmlns:p14="http://schemas.microsoft.com/office/powerpoint/2010/main" val="311100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Kevin</a:t>
            </a:r>
          </a:p>
        </p:txBody>
      </p:sp>
      <p:sp>
        <p:nvSpPr>
          <p:cNvPr id="4" name="Foliennummernplatzhalter 3"/>
          <p:cNvSpPr>
            <a:spLocks noGrp="1"/>
          </p:cNvSpPr>
          <p:nvPr>
            <p:ph type="sldNum" sz="quarter" idx="5"/>
          </p:nvPr>
        </p:nvSpPr>
        <p:spPr/>
        <p:txBody>
          <a:bodyPr/>
          <a:lstStyle/>
          <a:p>
            <a:fld id="{D2785491-00ED-7B48-915E-A0106B7D1ED1}" type="slidenum">
              <a:rPr lang="de-DE" smtClean="0"/>
              <a:t>42</a:t>
            </a:fld>
            <a:endParaRPr lang="de-DE"/>
          </a:p>
        </p:txBody>
      </p:sp>
    </p:spTree>
    <p:extLst>
      <p:ext uri="{BB962C8B-B14F-4D97-AF65-F5344CB8AC3E}">
        <p14:creationId xmlns:p14="http://schemas.microsoft.com/office/powerpoint/2010/main" val="91886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Kevin</a:t>
            </a:r>
          </a:p>
        </p:txBody>
      </p:sp>
      <p:sp>
        <p:nvSpPr>
          <p:cNvPr id="4" name="Foliennummernplatzhalter 3"/>
          <p:cNvSpPr>
            <a:spLocks noGrp="1"/>
          </p:cNvSpPr>
          <p:nvPr>
            <p:ph type="sldNum" sz="quarter" idx="5"/>
          </p:nvPr>
        </p:nvSpPr>
        <p:spPr/>
        <p:txBody>
          <a:bodyPr/>
          <a:lstStyle/>
          <a:p>
            <a:fld id="{D2785491-00ED-7B48-915E-A0106B7D1ED1}" type="slidenum">
              <a:rPr lang="de-DE" smtClean="0"/>
              <a:t>44</a:t>
            </a:fld>
            <a:endParaRPr lang="de-DE"/>
          </a:p>
        </p:txBody>
      </p:sp>
    </p:spTree>
    <p:extLst>
      <p:ext uri="{BB962C8B-B14F-4D97-AF65-F5344CB8AC3E}">
        <p14:creationId xmlns:p14="http://schemas.microsoft.com/office/powerpoint/2010/main" val="380095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46</a:t>
            </a:fld>
            <a:endParaRPr lang="de-DE"/>
          </a:p>
        </p:txBody>
      </p:sp>
    </p:spTree>
    <p:extLst>
      <p:ext uri="{BB962C8B-B14F-4D97-AF65-F5344CB8AC3E}">
        <p14:creationId xmlns:p14="http://schemas.microsoft.com/office/powerpoint/2010/main" val="819237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47</a:t>
            </a:fld>
            <a:endParaRPr lang="de-DE"/>
          </a:p>
        </p:txBody>
      </p:sp>
    </p:spTree>
    <p:extLst>
      <p:ext uri="{BB962C8B-B14F-4D97-AF65-F5344CB8AC3E}">
        <p14:creationId xmlns:p14="http://schemas.microsoft.com/office/powerpoint/2010/main" val="1896019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51</a:t>
            </a:fld>
            <a:endParaRPr lang="de-DE"/>
          </a:p>
        </p:txBody>
      </p:sp>
    </p:spTree>
    <p:extLst>
      <p:ext uri="{BB962C8B-B14F-4D97-AF65-F5344CB8AC3E}">
        <p14:creationId xmlns:p14="http://schemas.microsoft.com/office/powerpoint/2010/main" val="3139267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wichtigste </a:t>
            </a:r>
            <a:r>
              <a:rPr lang="de-DE" err="1"/>
              <a:t>Massnahme</a:t>
            </a:r>
            <a:r>
              <a:rPr lang="de-DE"/>
              <a:t> </a:t>
            </a:r>
            <a:r>
              <a:rPr lang="de-DE" err="1"/>
              <a:t>Creators</a:t>
            </a:r>
            <a:r>
              <a:rPr lang="de-DE"/>
              <a:t> aktive und motivierte Community , erfolgreiche Community </a:t>
            </a:r>
          </a:p>
        </p:txBody>
      </p:sp>
      <p:sp>
        <p:nvSpPr>
          <p:cNvPr id="4" name="Foliennummernplatzhalter 3"/>
          <p:cNvSpPr>
            <a:spLocks noGrp="1"/>
          </p:cNvSpPr>
          <p:nvPr>
            <p:ph type="sldNum" sz="quarter" idx="5"/>
          </p:nvPr>
        </p:nvSpPr>
        <p:spPr/>
        <p:txBody>
          <a:bodyPr/>
          <a:lstStyle/>
          <a:p>
            <a:fld id="{D2785491-00ED-7B48-915E-A0106B7D1ED1}" type="slidenum">
              <a:rPr lang="de-DE" smtClean="0"/>
              <a:t>54</a:t>
            </a:fld>
            <a:endParaRPr lang="de-DE"/>
          </a:p>
        </p:txBody>
      </p:sp>
    </p:spTree>
    <p:extLst>
      <p:ext uri="{BB962C8B-B14F-4D97-AF65-F5344CB8AC3E}">
        <p14:creationId xmlns:p14="http://schemas.microsoft.com/office/powerpoint/2010/main" val="3106782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wichtigste </a:t>
            </a:r>
            <a:r>
              <a:rPr lang="de-DE" err="1"/>
              <a:t>Massnahme</a:t>
            </a:r>
            <a:r>
              <a:rPr lang="de-DE"/>
              <a:t> </a:t>
            </a:r>
            <a:r>
              <a:rPr lang="de-DE" err="1"/>
              <a:t>Creators</a:t>
            </a:r>
            <a:r>
              <a:rPr lang="de-DE"/>
              <a:t> aktive und motivierte Community , erfolgreiche Community </a:t>
            </a:r>
          </a:p>
        </p:txBody>
      </p:sp>
      <p:sp>
        <p:nvSpPr>
          <p:cNvPr id="4" name="Foliennummernplatzhalter 3"/>
          <p:cNvSpPr>
            <a:spLocks noGrp="1"/>
          </p:cNvSpPr>
          <p:nvPr>
            <p:ph type="sldNum" sz="quarter" idx="5"/>
          </p:nvPr>
        </p:nvSpPr>
        <p:spPr/>
        <p:txBody>
          <a:bodyPr/>
          <a:lstStyle/>
          <a:p>
            <a:fld id="{D2785491-00ED-7B48-915E-A0106B7D1ED1}" type="slidenum">
              <a:rPr lang="de-DE" smtClean="0"/>
              <a:t>55</a:t>
            </a:fld>
            <a:endParaRPr lang="de-DE"/>
          </a:p>
        </p:txBody>
      </p:sp>
    </p:spTree>
    <p:extLst>
      <p:ext uri="{BB962C8B-B14F-4D97-AF65-F5344CB8AC3E}">
        <p14:creationId xmlns:p14="http://schemas.microsoft.com/office/powerpoint/2010/main" val="310678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D2785491-00ED-7B48-915E-A0106B7D1ED1}" type="slidenum">
              <a:rPr lang="de-DE" smtClean="0"/>
              <a:t>4</a:t>
            </a:fld>
            <a:endParaRPr lang="de-DE"/>
          </a:p>
        </p:txBody>
      </p:sp>
    </p:spTree>
    <p:extLst>
      <p:ext uri="{BB962C8B-B14F-4D97-AF65-F5344CB8AC3E}">
        <p14:creationId xmlns:p14="http://schemas.microsoft.com/office/powerpoint/2010/main" val="1153065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D2785491-00ED-7B48-915E-A0106B7D1ED1}" type="slidenum">
              <a:rPr lang="de-DE" smtClean="0"/>
              <a:t>5</a:t>
            </a:fld>
            <a:endParaRPr lang="de-DE"/>
          </a:p>
        </p:txBody>
      </p:sp>
    </p:spTree>
    <p:extLst>
      <p:ext uri="{BB962C8B-B14F-4D97-AF65-F5344CB8AC3E}">
        <p14:creationId xmlns:p14="http://schemas.microsoft.com/office/powerpoint/2010/main" val="18502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CH"/>
          </a:p>
        </p:txBody>
      </p:sp>
      <p:sp>
        <p:nvSpPr>
          <p:cNvPr id="4" name="Foliennummernplatzhalter 3"/>
          <p:cNvSpPr>
            <a:spLocks noGrp="1"/>
          </p:cNvSpPr>
          <p:nvPr>
            <p:ph type="sldNum" sz="quarter" idx="5"/>
          </p:nvPr>
        </p:nvSpPr>
        <p:spPr/>
        <p:txBody>
          <a:bodyPr/>
          <a:lstStyle/>
          <a:p>
            <a:fld id="{D2785491-00ED-7B48-915E-A0106B7D1ED1}" type="slidenum">
              <a:rPr lang="de-DE" smtClean="0"/>
              <a:t>6</a:t>
            </a:fld>
            <a:endParaRPr lang="de-DE"/>
          </a:p>
        </p:txBody>
      </p:sp>
    </p:spTree>
    <p:extLst>
      <p:ext uri="{BB962C8B-B14F-4D97-AF65-F5344CB8AC3E}">
        <p14:creationId xmlns:p14="http://schemas.microsoft.com/office/powerpoint/2010/main" val="555070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Allan</a:t>
            </a:r>
          </a:p>
          <a:p>
            <a:endParaRPr lang="de-DE"/>
          </a:p>
        </p:txBody>
      </p:sp>
      <p:sp>
        <p:nvSpPr>
          <p:cNvPr id="4" name="Foliennummernplatzhalter 3"/>
          <p:cNvSpPr>
            <a:spLocks noGrp="1"/>
          </p:cNvSpPr>
          <p:nvPr>
            <p:ph type="sldNum" sz="quarter" idx="5"/>
          </p:nvPr>
        </p:nvSpPr>
        <p:spPr/>
        <p:txBody>
          <a:bodyPr/>
          <a:lstStyle/>
          <a:p>
            <a:fld id="{D2785491-00ED-7B48-915E-A0106B7D1ED1}" type="slidenum">
              <a:rPr lang="de-DE" smtClean="0"/>
              <a:t>7</a:t>
            </a:fld>
            <a:endParaRPr lang="de-DE"/>
          </a:p>
        </p:txBody>
      </p:sp>
    </p:spTree>
    <p:extLst>
      <p:ext uri="{BB962C8B-B14F-4D97-AF65-F5344CB8AC3E}">
        <p14:creationId xmlns:p14="http://schemas.microsoft.com/office/powerpoint/2010/main" val="79856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Allan</a:t>
            </a:r>
          </a:p>
        </p:txBody>
      </p:sp>
      <p:sp>
        <p:nvSpPr>
          <p:cNvPr id="4" name="Foliennummernplatzhalter 3"/>
          <p:cNvSpPr>
            <a:spLocks noGrp="1"/>
          </p:cNvSpPr>
          <p:nvPr>
            <p:ph type="sldNum" sz="quarter" idx="5"/>
          </p:nvPr>
        </p:nvSpPr>
        <p:spPr/>
        <p:txBody>
          <a:bodyPr/>
          <a:lstStyle/>
          <a:p>
            <a:fld id="{D2785491-00ED-7B48-915E-A0106B7D1ED1}" type="slidenum">
              <a:rPr lang="de-DE" smtClean="0"/>
              <a:t>9</a:t>
            </a:fld>
            <a:endParaRPr lang="de-DE"/>
          </a:p>
        </p:txBody>
      </p:sp>
    </p:spTree>
    <p:extLst>
      <p:ext uri="{BB962C8B-B14F-4D97-AF65-F5344CB8AC3E}">
        <p14:creationId xmlns:p14="http://schemas.microsoft.com/office/powerpoint/2010/main" val="108868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cs typeface="Calibri"/>
              </a:rPr>
              <a:t>Sarah</a:t>
            </a:r>
          </a:p>
        </p:txBody>
      </p:sp>
      <p:sp>
        <p:nvSpPr>
          <p:cNvPr id="4" name="Foliennummernplatzhalter 3"/>
          <p:cNvSpPr>
            <a:spLocks noGrp="1"/>
          </p:cNvSpPr>
          <p:nvPr>
            <p:ph type="sldNum" sz="quarter" idx="5"/>
          </p:nvPr>
        </p:nvSpPr>
        <p:spPr/>
        <p:txBody>
          <a:bodyPr/>
          <a:lstStyle/>
          <a:p>
            <a:fld id="{D2785491-00ED-7B48-915E-A0106B7D1ED1}" type="slidenum">
              <a:rPr lang="de-DE" smtClean="0"/>
              <a:t>10</a:t>
            </a:fld>
            <a:endParaRPr lang="de-DE"/>
          </a:p>
        </p:txBody>
      </p:sp>
    </p:spTree>
    <p:extLst>
      <p:ext uri="{BB962C8B-B14F-4D97-AF65-F5344CB8AC3E}">
        <p14:creationId xmlns:p14="http://schemas.microsoft.com/office/powerpoint/2010/main" val="393136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7B02CE2-BD01-A24D-BF88-EE1E9AF5BA3C}"/>
              </a:ext>
            </a:extLst>
          </p:cNvPr>
          <p:cNvSpPr>
            <a:spLocks noGrp="1"/>
          </p:cNvSpPr>
          <p:nvPr>
            <p:ph type="dt" sz="half" idx="10"/>
          </p:nvPr>
        </p:nvSpPr>
        <p:spPr/>
        <p:txBody>
          <a:bodyPr/>
          <a:lstStyle/>
          <a:p>
            <a:fld id="{58A03F46-68EE-D44A-8F6B-C38DCEBB56CB}" type="datetimeFigureOut">
              <a:rPr lang="de-DE" smtClean="0"/>
              <a:t>23.04.2021</a:t>
            </a:fld>
            <a:endParaRPr lang="de-DE"/>
          </a:p>
        </p:txBody>
      </p:sp>
      <p:sp>
        <p:nvSpPr>
          <p:cNvPr id="5" name="Fußzeilenplatzhalter 4">
            <a:extLst>
              <a:ext uri="{FF2B5EF4-FFF2-40B4-BE49-F238E27FC236}">
                <a16:creationId xmlns:a16="http://schemas.microsoft.com/office/drawing/2014/main" id="{6B3FCC0C-4C11-ED49-BEEA-662C55DBC0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5798B-E856-A14D-A0B6-ED41594E02D4}"/>
              </a:ext>
            </a:extLst>
          </p:cNvPr>
          <p:cNvSpPr>
            <a:spLocks noGrp="1"/>
          </p:cNvSpPr>
          <p:nvPr>
            <p:ph type="sldNum" sz="quarter" idx="12"/>
          </p:nvPr>
        </p:nvSpPr>
        <p:spPr/>
        <p:txBody>
          <a:bodyPr/>
          <a:lstStyle/>
          <a:p>
            <a:fld id="{36BD456F-7B94-E24C-8B86-9AF22931B065}" type="slidenum">
              <a:rPr lang="de-DE" smtClean="0"/>
              <a:t>‹Nr.›</a:t>
            </a:fld>
            <a:endParaRPr lang="de-DE"/>
          </a:p>
        </p:txBody>
      </p:sp>
      <p:sp>
        <p:nvSpPr>
          <p:cNvPr id="3" name="Titel 2">
            <a:extLst>
              <a:ext uri="{FF2B5EF4-FFF2-40B4-BE49-F238E27FC236}">
                <a16:creationId xmlns:a16="http://schemas.microsoft.com/office/drawing/2014/main" id="{D178265C-6476-B544-813C-6D0D96B9DB7A}"/>
              </a:ext>
            </a:extLst>
          </p:cNvPr>
          <p:cNvSpPr>
            <a:spLocks noGrp="1"/>
          </p:cNvSpPr>
          <p:nvPr>
            <p:ph type="title"/>
          </p:nvPr>
        </p:nvSpPr>
        <p:spPr>
          <a:xfrm>
            <a:off x="723900" y="418607"/>
            <a:ext cx="10744200" cy="1015663"/>
          </a:xfrm>
          <a:prstGeom prst="rect">
            <a:avLst/>
          </a:prstGeom>
        </p:spPr>
        <p:txBody>
          <a:bodyPr/>
          <a:lstStyle>
            <a:lvl1pPr>
              <a:defRPr>
                <a:solidFill>
                  <a:srgbClr val="D9F41E"/>
                </a:solidFill>
                <a:latin typeface="Nunito ExtraBold" pitchFamily="2" charset="0"/>
                <a:ea typeface="Orelega One" panose="02000503000000000000" pitchFamily="2" charset="0"/>
                <a:cs typeface="Orelega One" panose="02000503000000000000" pitchFamily="2" charset="0"/>
              </a:defRPr>
            </a:lvl1pPr>
          </a:lstStyle>
          <a:p>
            <a:r>
              <a:rPr lang="de-DE"/>
              <a:t>Mastertitelformat bearbeiten</a:t>
            </a:r>
          </a:p>
        </p:txBody>
      </p:sp>
      <p:sp>
        <p:nvSpPr>
          <p:cNvPr id="9" name="Textplatzhalter 8">
            <a:extLst>
              <a:ext uri="{FF2B5EF4-FFF2-40B4-BE49-F238E27FC236}">
                <a16:creationId xmlns:a16="http://schemas.microsoft.com/office/drawing/2014/main" id="{D7081197-305C-479E-8A86-18527583E8E9}"/>
              </a:ext>
            </a:extLst>
          </p:cNvPr>
          <p:cNvSpPr>
            <a:spLocks noGrp="1"/>
          </p:cNvSpPr>
          <p:nvPr>
            <p:ph type="body" sz="quarter" idx="13"/>
          </p:nvPr>
        </p:nvSpPr>
        <p:spPr>
          <a:xfrm>
            <a:off x="723900" y="1228641"/>
            <a:ext cx="10744200" cy="599159"/>
          </a:xfrm>
          <a:prstGeom prst="rect">
            <a:avLst/>
          </a:prstGeom>
        </p:spPr>
        <p:txBody>
          <a:bodyPr/>
          <a:lstStyle>
            <a:lvl1pPr marL="0" indent="0">
              <a:buNone/>
              <a:defRPr sz="2000" b="1">
                <a:solidFill>
                  <a:schemeClr val="bg1"/>
                </a:solidFill>
                <a:latin typeface="nunito" pitchFamily="2" charset="0"/>
              </a:defRPr>
            </a:lvl1pPr>
          </a:lstStyle>
          <a:p>
            <a:pPr lvl="0"/>
            <a:endParaRPr lang="de-CH"/>
          </a:p>
        </p:txBody>
      </p:sp>
    </p:spTree>
    <p:extLst>
      <p:ext uri="{BB962C8B-B14F-4D97-AF65-F5344CB8AC3E}">
        <p14:creationId xmlns:p14="http://schemas.microsoft.com/office/powerpoint/2010/main" val="1971324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B7B02CE2-BD01-A24D-BF88-EE1E9AF5BA3C}"/>
              </a:ext>
            </a:extLst>
          </p:cNvPr>
          <p:cNvSpPr>
            <a:spLocks noGrp="1"/>
          </p:cNvSpPr>
          <p:nvPr>
            <p:ph type="dt" sz="half" idx="10"/>
          </p:nvPr>
        </p:nvSpPr>
        <p:spPr/>
        <p:txBody>
          <a:bodyPr/>
          <a:lstStyle/>
          <a:p>
            <a:fld id="{58A03F46-68EE-D44A-8F6B-C38DCEBB56CB}" type="datetimeFigureOut">
              <a:rPr lang="de-DE" smtClean="0"/>
              <a:t>23.04.2021</a:t>
            </a:fld>
            <a:endParaRPr lang="de-DE"/>
          </a:p>
        </p:txBody>
      </p:sp>
      <p:sp>
        <p:nvSpPr>
          <p:cNvPr id="5" name="Fußzeilenplatzhalter 4">
            <a:extLst>
              <a:ext uri="{FF2B5EF4-FFF2-40B4-BE49-F238E27FC236}">
                <a16:creationId xmlns:a16="http://schemas.microsoft.com/office/drawing/2014/main" id="{6B3FCC0C-4C11-ED49-BEEA-662C55DBC0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5798B-E856-A14D-A0B6-ED41594E02D4}"/>
              </a:ext>
            </a:extLst>
          </p:cNvPr>
          <p:cNvSpPr>
            <a:spLocks noGrp="1"/>
          </p:cNvSpPr>
          <p:nvPr>
            <p:ph type="sldNum" sz="quarter" idx="12"/>
          </p:nvPr>
        </p:nvSpPr>
        <p:spPr/>
        <p:txBody>
          <a:bodyPr/>
          <a:lstStyle/>
          <a:p>
            <a:fld id="{36BD456F-7B94-E24C-8B86-9AF22931B065}" type="slidenum">
              <a:rPr lang="de-DE" smtClean="0"/>
              <a:t>‹Nr.›</a:t>
            </a:fld>
            <a:endParaRPr lang="de-DE"/>
          </a:p>
        </p:txBody>
      </p:sp>
      <p:sp>
        <p:nvSpPr>
          <p:cNvPr id="3" name="Titel 2">
            <a:extLst>
              <a:ext uri="{FF2B5EF4-FFF2-40B4-BE49-F238E27FC236}">
                <a16:creationId xmlns:a16="http://schemas.microsoft.com/office/drawing/2014/main" id="{D178265C-6476-B544-813C-6D0D96B9DB7A}"/>
              </a:ext>
            </a:extLst>
          </p:cNvPr>
          <p:cNvSpPr>
            <a:spLocks noGrp="1"/>
          </p:cNvSpPr>
          <p:nvPr>
            <p:ph type="title"/>
          </p:nvPr>
        </p:nvSpPr>
        <p:spPr>
          <a:xfrm>
            <a:off x="723900" y="418607"/>
            <a:ext cx="10744200" cy="1015663"/>
          </a:xfrm>
          <a:prstGeom prst="rect">
            <a:avLst/>
          </a:prstGeom>
        </p:spPr>
        <p:txBody>
          <a:bodyPr/>
          <a:lstStyle>
            <a:lvl1pPr>
              <a:defRPr>
                <a:solidFill>
                  <a:srgbClr val="D9F41E"/>
                </a:solidFill>
                <a:latin typeface="Nunito ExtraBold" pitchFamily="2" charset="0"/>
                <a:ea typeface="Orelega One" panose="02000503000000000000" pitchFamily="2" charset="0"/>
                <a:cs typeface="Orelega One" panose="02000503000000000000" pitchFamily="2" charset="0"/>
              </a:defRPr>
            </a:lvl1pPr>
          </a:lstStyle>
          <a:p>
            <a:r>
              <a:rPr lang="de-DE"/>
              <a:t>Mastertitelformat bearbeiten</a:t>
            </a:r>
          </a:p>
        </p:txBody>
      </p:sp>
      <p:sp>
        <p:nvSpPr>
          <p:cNvPr id="9" name="Textplatzhalter 8">
            <a:extLst>
              <a:ext uri="{FF2B5EF4-FFF2-40B4-BE49-F238E27FC236}">
                <a16:creationId xmlns:a16="http://schemas.microsoft.com/office/drawing/2014/main" id="{D7081197-305C-479E-8A86-18527583E8E9}"/>
              </a:ext>
            </a:extLst>
          </p:cNvPr>
          <p:cNvSpPr>
            <a:spLocks noGrp="1"/>
          </p:cNvSpPr>
          <p:nvPr>
            <p:ph type="body" sz="quarter" idx="13"/>
          </p:nvPr>
        </p:nvSpPr>
        <p:spPr>
          <a:xfrm>
            <a:off x="723900" y="1228641"/>
            <a:ext cx="10744200" cy="599159"/>
          </a:xfrm>
          <a:prstGeom prst="rect">
            <a:avLst/>
          </a:prstGeom>
        </p:spPr>
        <p:txBody>
          <a:bodyPr/>
          <a:lstStyle>
            <a:lvl1pPr marL="0" indent="0">
              <a:buNone/>
              <a:defRPr sz="2000" b="1">
                <a:solidFill>
                  <a:schemeClr val="bg1"/>
                </a:solidFill>
                <a:latin typeface="nunito" pitchFamily="2" charset="0"/>
              </a:defRPr>
            </a:lvl1pPr>
          </a:lstStyle>
          <a:p>
            <a:pPr lvl="0"/>
            <a:endParaRPr lang="de-CH"/>
          </a:p>
        </p:txBody>
      </p:sp>
      <p:sp>
        <p:nvSpPr>
          <p:cNvPr id="7" name="Textplatzhalter 6">
            <a:extLst>
              <a:ext uri="{FF2B5EF4-FFF2-40B4-BE49-F238E27FC236}">
                <a16:creationId xmlns:a16="http://schemas.microsoft.com/office/drawing/2014/main" id="{6B1F8ABF-00BF-49F7-A0C4-0ACDA1B39944}"/>
              </a:ext>
            </a:extLst>
          </p:cNvPr>
          <p:cNvSpPr>
            <a:spLocks noGrp="1"/>
          </p:cNvSpPr>
          <p:nvPr>
            <p:ph type="body" sz="quarter" idx="14"/>
          </p:nvPr>
        </p:nvSpPr>
        <p:spPr>
          <a:xfrm>
            <a:off x="723900" y="1997242"/>
            <a:ext cx="8640000" cy="3838073"/>
          </a:xfrm>
          <a:prstGeom prst="rect">
            <a:avLst/>
          </a:prstGeom>
        </p:spPr>
        <p:txBody>
          <a:bodyPr numCol="3" spcCol="360000"/>
          <a:lstStyle>
            <a:lvl1pPr marL="0" indent="0">
              <a:buNone/>
              <a:defRPr sz="1200">
                <a:solidFill>
                  <a:schemeClr val="bg1"/>
                </a:solidFill>
                <a:latin typeface="Nunito" pitchFamily="2" charset="0"/>
              </a:defRPr>
            </a:lvl1pPr>
            <a:lvl2pPr>
              <a:defRPr sz="1200">
                <a:solidFill>
                  <a:schemeClr val="bg1"/>
                </a:solidFill>
                <a:latin typeface="Nunito" pitchFamily="2" charset="0"/>
              </a:defRPr>
            </a:lvl2pPr>
            <a:lvl3pPr>
              <a:defRPr sz="1200">
                <a:solidFill>
                  <a:schemeClr val="bg1"/>
                </a:solidFill>
                <a:latin typeface="Nunito" pitchFamily="2" charset="0"/>
              </a:defRPr>
            </a:lvl3pPr>
            <a:lvl4pPr>
              <a:defRPr sz="1200">
                <a:solidFill>
                  <a:schemeClr val="bg1"/>
                </a:solidFill>
                <a:latin typeface="Nunito" pitchFamily="2" charset="0"/>
              </a:defRPr>
            </a:lvl4pPr>
            <a:lvl5pPr>
              <a:defRPr sz="1200">
                <a:solidFill>
                  <a:schemeClr val="bg1"/>
                </a:solidFill>
                <a:latin typeface="Nunito" pitchFamily="2" charset="0"/>
              </a:defRPr>
            </a:lvl5pPr>
          </a:lstStyle>
          <a:p>
            <a:pPr lvl="0"/>
            <a:endParaRPr lang="de-CH"/>
          </a:p>
        </p:txBody>
      </p:sp>
    </p:spTree>
    <p:extLst>
      <p:ext uri="{BB962C8B-B14F-4D97-AF65-F5344CB8AC3E}">
        <p14:creationId xmlns:p14="http://schemas.microsoft.com/office/powerpoint/2010/main" val="3146220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A2F5F02-F9D8-7A40-BAF5-9E1102172C9D}"/>
              </a:ext>
            </a:extLst>
          </p:cNvPr>
          <p:cNvSpPr/>
          <p:nvPr userDrawn="1"/>
        </p:nvSpPr>
        <p:spPr>
          <a:xfrm>
            <a:off x="0" y="0"/>
            <a:ext cx="12192000" cy="6858000"/>
          </a:xfrm>
          <a:prstGeom prst="rect">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7" name="Titel 6">
            <a:extLst>
              <a:ext uri="{FF2B5EF4-FFF2-40B4-BE49-F238E27FC236}">
                <a16:creationId xmlns:a16="http://schemas.microsoft.com/office/drawing/2014/main" id="{E5C9C656-307C-7147-A9E4-B8C1A5C650BD}"/>
              </a:ext>
            </a:extLst>
          </p:cNvPr>
          <p:cNvSpPr>
            <a:spLocks noGrp="1"/>
          </p:cNvSpPr>
          <p:nvPr>
            <p:ph type="title"/>
          </p:nvPr>
        </p:nvSpPr>
        <p:spPr>
          <a:xfrm>
            <a:off x="723900" y="4310743"/>
            <a:ext cx="10744200" cy="2193966"/>
          </a:xfrm>
          <a:prstGeom prst="rect">
            <a:avLst/>
          </a:prstGeom>
        </p:spPr>
        <p:txBody>
          <a:bodyPr>
            <a:noAutofit/>
          </a:bodyPr>
          <a:lstStyle>
            <a:lvl1pPr>
              <a:defRPr sz="8000">
                <a:solidFill>
                  <a:schemeClr val="bg1"/>
                </a:solidFill>
                <a:latin typeface="Nunito ExtraBold" pitchFamily="2" charset="0"/>
                <a:ea typeface="Orelega One" panose="02000503000000000000" pitchFamily="2" charset="0"/>
                <a:cs typeface="Orelega One" panose="02000503000000000000" pitchFamily="2" charset="0"/>
              </a:defRPr>
            </a:lvl1pPr>
          </a:lstStyle>
          <a:p>
            <a:r>
              <a:rPr lang="de-DE"/>
              <a:t>Mastertitelformat bearbeiten</a:t>
            </a:r>
          </a:p>
        </p:txBody>
      </p:sp>
    </p:spTree>
    <p:extLst>
      <p:ext uri="{BB962C8B-B14F-4D97-AF65-F5344CB8AC3E}">
        <p14:creationId xmlns:p14="http://schemas.microsoft.com/office/powerpoint/2010/main" val="33924663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1FE65EF-C166-E942-A169-16E8EDD2B2E1}"/>
              </a:ext>
            </a:extLst>
          </p:cNvPr>
          <p:cNvSpPr/>
          <p:nvPr userDrawn="1"/>
        </p:nvSpPr>
        <p:spPr>
          <a:xfrm>
            <a:off x="0" y="0"/>
            <a:ext cx="12192000" cy="6858000"/>
          </a:xfrm>
          <a:prstGeom prst="rect">
            <a:avLst/>
          </a:prstGeom>
          <a:solidFill>
            <a:srgbClr val="0E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4" name="Datumsplatzhalter 3">
            <a:extLst>
              <a:ext uri="{FF2B5EF4-FFF2-40B4-BE49-F238E27FC236}">
                <a16:creationId xmlns:a16="http://schemas.microsoft.com/office/drawing/2014/main" id="{70A2D371-F50D-004A-A257-7DE63D5F3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1ECD5-72AE-2149-8875-76645182392A}" type="datetimeFigureOut">
              <a:rPr lang="de-DE" smtClean="0"/>
              <a:t>23.04.2021</a:t>
            </a:fld>
            <a:endParaRPr lang="de-DE"/>
          </a:p>
        </p:txBody>
      </p:sp>
      <p:sp>
        <p:nvSpPr>
          <p:cNvPr id="5" name="Fußzeilenplatzhalter 4">
            <a:extLst>
              <a:ext uri="{FF2B5EF4-FFF2-40B4-BE49-F238E27FC236}">
                <a16:creationId xmlns:a16="http://schemas.microsoft.com/office/drawing/2014/main" id="{2B20C1EF-DB26-7E42-BADC-13CF56474A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C9F1213-47E0-F94B-8436-B60D069B05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8DB08-679F-014E-B464-7F3BC5AFD601}" type="slidenum">
              <a:rPr lang="de-DE" smtClean="0"/>
              <a:t>‹Nr.›</a:t>
            </a:fld>
            <a:endParaRPr lang="de-DE"/>
          </a:p>
        </p:txBody>
      </p:sp>
    </p:spTree>
    <p:extLst>
      <p:ext uri="{BB962C8B-B14F-4D97-AF65-F5344CB8AC3E}">
        <p14:creationId xmlns:p14="http://schemas.microsoft.com/office/powerpoint/2010/main" val="21779878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1" r:id="rId3"/>
  </p:sldLayoutIdLst>
  <p:txStyles>
    <p:title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2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4.xml"/><Relationship Id="rId16" Type="http://schemas.openxmlformats.org/officeDocument/2006/relationships/image" Target="../media/image99.svg"/><Relationship Id="rId1" Type="http://schemas.openxmlformats.org/officeDocument/2006/relationships/slideLayout" Target="../slideLayouts/slideLayout1.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2.png"/><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3.svg"/><Relationship Id="rId9" Type="http://schemas.microsoft.com/office/2007/relationships/diagramDrawing" Target="../diagrams/drawing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17.svg"/></Relationships>
</file>

<file path=ppt/slides/_rels/slide36.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2" Type="http://schemas.openxmlformats.org/officeDocument/2006/relationships/notesSlide" Target="../notesSlides/notesSlide29.xml"/><Relationship Id="rId16" Type="http://schemas.openxmlformats.org/officeDocument/2006/relationships/image" Target="../media/image133.svg"/><Relationship Id="rId1" Type="http://schemas.openxmlformats.org/officeDocument/2006/relationships/slideLayout" Target="../slideLayouts/slideLayout1.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codeberg.org/diva.exchange/diva/src/branch/develop/CODE_OF_CONDUCT.md" TargetMode="External"/><Relationship Id="rId4" Type="http://schemas.openxmlformats.org/officeDocument/2006/relationships/image" Target="../media/image13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 Id="rId14" Type="http://schemas.openxmlformats.org/officeDocument/2006/relationships/image" Target="../media/image147.svg"/></Relationships>
</file>

<file path=ppt/slides/_rels/slide41.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45.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41.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65.svg"/></Relationships>
</file>

<file path=ppt/slides/_rels/slide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A409FC9-E01A-C24F-BE65-68D4415B4AC8}"/>
              </a:ext>
            </a:extLst>
          </p:cNvPr>
          <p:cNvSpPr txBox="1"/>
          <p:nvPr/>
        </p:nvSpPr>
        <p:spPr>
          <a:xfrm>
            <a:off x="1528175" y="4208745"/>
            <a:ext cx="5486400" cy="1569660"/>
          </a:xfrm>
          <a:prstGeom prst="rect">
            <a:avLst/>
          </a:prstGeom>
          <a:noFill/>
        </p:spPr>
        <p:txBody>
          <a:bodyPr wrap="square" rtlCol="0">
            <a:spAutoFit/>
          </a:bodyPr>
          <a:lstStyle/>
          <a:p>
            <a:r>
              <a:rPr lang="de-DE" sz="9600" b="1">
                <a:solidFill>
                  <a:schemeClr val="bg1"/>
                </a:solidFill>
                <a:latin typeface="Nunito ExtraBold" pitchFamily="2" charset="0"/>
                <a:ea typeface="Orelega One" panose="02000503000000000000" pitchFamily="2" charset="0"/>
                <a:cs typeface="Orelega One" panose="02000503000000000000" pitchFamily="2" charset="0"/>
              </a:rPr>
              <a:t>MAR</a:t>
            </a:r>
            <a:r>
              <a:rPr lang="de-DE" sz="9600" b="1">
                <a:solidFill>
                  <a:srgbClr val="FFFF00"/>
                </a:solidFill>
                <a:latin typeface="Nunito ExtraBold" pitchFamily="2" charset="0"/>
                <a:ea typeface="Orelega One" panose="02000503000000000000" pitchFamily="2" charset="0"/>
                <a:cs typeface="Orelega One" panose="02000503000000000000" pitchFamily="2" charset="0"/>
              </a:rPr>
              <a:t>K</a:t>
            </a:r>
          </a:p>
        </p:txBody>
      </p:sp>
      <p:sp>
        <p:nvSpPr>
          <p:cNvPr id="6" name="Textfeld 5">
            <a:extLst>
              <a:ext uri="{FF2B5EF4-FFF2-40B4-BE49-F238E27FC236}">
                <a16:creationId xmlns:a16="http://schemas.microsoft.com/office/drawing/2014/main" id="{23ABD8B6-FE76-6842-9225-7CE05E6DEF78}"/>
              </a:ext>
            </a:extLst>
          </p:cNvPr>
          <p:cNvSpPr txBox="1"/>
          <p:nvPr/>
        </p:nvSpPr>
        <p:spPr>
          <a:xfrm>
            <a:off x="1528175" y="3977912"/>
            <a:ext cx="5486400" cy="461665"/>
          </a:xfrm>
          <a:prstGeom prst="rect">
            <a:avLst/>
          </a:prstGeom>
          <a:noFill/>
        </p:spPr>
        <p:txBody>
          <a:bodyPr wrap="square" rtlCol="0">
            <a:spAutoFit/>
          </a:bodyPr>
          <a:lstStyle/>
          <a:p>
            <a:r>
              <a:rPr lang="de-DE" sz="2400">
                <a:solidFill>
                  <a:schemeClr val="bg1"/>
                </a:solidFill>
                <a:latin typeface="Nunito" pitchFamily="2" charset="0"/>
                <a:ea typeface="Orelega One" panose="02000503000000000000" pitchFamily="2" charset="0"/>
                <a:cs typeface="Orelega One" panose="02000503000000000000" pitchFamily="2" charset="0"/>
              </a:rPr>
              <a:t>TEAM</a:t>
            </a:r>
          </a:p>
        </p:txBody>
      </p:sp>
      <p:sp>
        <p:nvSpPr>
          <p:cNvPr id="7" name="Textfeld 6">
            <a:extLst>
              <a:ext uri="{FF2B5EF4-FFF2-40B4-BE49-F238E27FC236}">
                <a16:creationId xmlns:a16="http://schemas.microsoft.com/office/drawing/2014/main" id="{2389617E-7522-0149-9D51-71D668018C07}"/>
              </a:ext>
            </a:extLst>
          </p:cNvPr>
          <p:cNvSpPr txBox="1"/>
          <p:nvPr/>
        </p:nvSpPr>
        <p:spPr>
          <a:xfrm>
            <a:off x="7302673" y="785729"/>
            <a:ext cx="5486400" cy="523220"/>
          </a:xfrm>
          <a:prstGeom prst="rect">
            <a:avLst/>
          </a:prstGeom>
          <a:noFill/>
        </p:spPr>
        <p:txBody>
          <a:bodyPr wrap="square" rtlCol="0">
            <a:spAutoFit/>
          </a:bodyPr>
          <a:lstStyle/>
          <a:p>
            <a:r>
              <a:rPr lang="de-DE" sz="2800" b="1">
                <a:solidFill>
                  <a:schemeClr val="bg1"/>
                </a:solidFill>
                <a:latin typeface="Nunito" pitchFamily="2" charset="0"/>
                <a:ea typeface="Orelega One" panose="02000503000000000000" pitchFamily="2" charset="0"/>
                <a:cs typeface="Orelega One" panose="02000503000000000000" pitchFamily="2" charset="0"/>
              </a:rPr>
              <a:t>COMMUNITY-KONZEPT</a:t>
            </a:r>
          </a:p>
        </p:txBody>
      </p:sp>
    </p:spTree>
    <p:extLst>
      <p:ext uri="{BB962C8B-B14F-4D97-AF65-F5344CB8AC3E}">
        <p14:creationId xmlns:p14="http://schemas.microsoft.com/office/powerpoint/2010/main" val="153221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feld 15">
            <a:extLst>
              <a:ext uri="{FF2B5EF4-FFF2-40B4-BE49-F238E27FC236}">
                <a16:creationId xmlns:a16="http://schemas.microsoft.com/office/drawing/2014/main" id="{036DC7C8-0536-D741-A97C-DD41A019DDEA}"/>
              </a:ext>
            </a:extLst>
          </p:cNvPr>
          <p:cNvSpPr txBox="1"/>
          <p:nvPr/>
        </p:nvSpPr>
        <p:spPr>
          <a:xfrm>
            <a:off x="5127421" y="3457555"/>
            <a:ext cx="1858236" cy="338554"/>
          </a:xfrm>
          <a:prstGeom prst="rect">
            <a:avLst/>
          </a:prstGeom>
          <a:noFill/>
        </p:spPr>
        <p:txBody>
          <a:bodyPr wrap="square" lIns="91440" tIns="45720" rIns="91440" bIns="45720" rtlCol="0" anchor="t">
            <a:spAutoFit/>
          </a:bodyPr>
          <a:lstStyle/>
          <a:p>
            <a:r>
              <a:rPr lang="de-DE" sz="1600">
                <a:solidFill>
                  <a:srgbClr val="D9F41E"/>
                </a:solidFill>
                <a:latin typeface="nunito"/>
              </a:rPr>
              <a:t>KN@KEBROT</a:t>
            </a:r>
            <a:endParaRPr lang="de-DE" sz="1600">
              <a:solidFill>
                <a:srgbClr val="D9F41E"/>
              </a:solidFill>
              <a:latin typeface="nunito" pitchFamily="2" charset="0"/>
            </a:endParaRPr>
          </a:p>
        </p:txBody>
      </p:sp>
      <p:sp>
        <p:nvSpPr>
          <p:cNvPr id="12" name="Textfeld 11">
            <a:extLst>
              <a:ext uri="{FF2B5EF4-FFF2-40B4-BE49-F238E27FC236}">
                <a16:creationId xmlns:a16="http://schemas.microsoft.com/office/drawing/2014/main" id="{AB395543-C845-3D41-A593-10C450E34092}"/>
              </a:ext>
            </a:extLst>
          </p:cNvPr>
          <p:cNvSpPr txBox="1"/>
          <p:nvPr/>
        </p:nvSpPr>
        <p:spPr>
          <a:xfrm>
            <a:off x="1356214" y="3457555"/>
            <a:ext cx="1767955" cy="338554"/>
          </a:xfrm>
          <a:prstGeom prst="rect">
            <a:avLst/>
          </a:prstGeom>
          <a:noFill/>
        </p:spPr>
        <p:txBody>
          <a:bodyPr wrap="square" lIns="91440" tIns="45720" rIns="91440" bIns="45720" rtlCol="0" anchor="t">
            <a:spAutoFit/>
          </a:bodyPr>
          <a:lstStyle/>
          <a:p>
            <a:r>
              <a:rPr lang="de-DE" sz="1600">
                <a:solidFill>
                  <a:srgbClr val="D9F41E"/>
                </a:solidFill>
                <a:latin typeface="nunito" pitchFamily="2" charset="0"/>
              </a:rPr>
              <a:t>CODE2CHAIN</a:t>
            </a:r>
          </a:p>
        </p:txBody>
      </p:sp>
      <p:sp>
        <p:nvSpPr>
          <p:cNvPr id="19" name="Textfeld 18">
            <a:extLst>
              <a:ext uri="{FF2B5EF4-FFF2-40B4-BE49-F238E27FC236}">
                <a16:creationId xmlns:a16="http://schemas.microsoft.com/office/drawing/2014/main" id="{66CAF70F-B40F-944D-B7EC-1AC0507E6221}"/>
              </a:ext>
            </a:extLst>
          </p:cNvPr>
          <p:cNvSpPr txBox="1"/>
          <p:nvPr/>
        </p:nvSpPr>
        <p:spPr>
          <a:xfrm>
            <a:off x="9132277" y="3451954"/>
            <a:ext cx="1541926" cy="338554"/>
          </a:xfrm>
          <a:prstGeom prst="rect">
            <a:avLst/>
          </a:prstGeom>
          <a:noFill/>
        </p:spPr>
        <p:txBody>
          <a:bodyPr wrap="square" lIns="91440" tIns="45720" rIns="91440" bIns="45720" rtlCol="0" anchor="t">
            <a:spAutoFit/>
          </a:bodyPr>
          <a:lstStyle/>
          <a:p>
            <a:r>
              <a:rPr lang="de-DE" sz="1600">
                <a:solidFill>
                  <a:srgbClr val="D9F41E"/>
                </a:solidFill>
                <a:latin typeface="nunito" pitchFamily="2" charset="0"/>
              </a:rPr>
              <a:t>COMITKINGA</a:t>
            </a:r>
          </a:p>
        </p:txBody>
      </p:sp>
      <p:pic>
        <p:nvPicPr>
          <p:cNvPr id="6" name="Grafik 7">
            <a:extLst>
              <a:ext uri="{FF2B5EF4-FFF2-40B4-BE49-F238E27FC236}">
                <a16:creationId xmlns:a16="http://schemas.microsoft.com/office/drawing/2014/main" id="{7A06CD74-8D43-4AFB-90D2-9A343DAF4CBC}"/>
              </a:ext>
            </a:extLst>
          </p:cNvPr>
          <p:cNvPicPr>
            <a:picLocks noChangeAspect="1"/>
          </p:cNvPicPr>
          <p:nvPr/>
        </p:nvPicPr>
        <p:blipFill>
          <a:blip r:embed="rId3"/>
          <a:stretch>
            <a:fillRect/>
          </a:stretch>
        </p:blipFill>
        <p:spPr>
          <a:xfrm>
            <a:off x="8793719" y="1585252"/>
            <a:ext cx="2214000" cy="2214000"/>
          </a:xfrm>
          <a:prstGeom prst="rect">
            <a:avLst/>
          </a:prstGeom>
        </p:spPr>
      </p:pic>
      <p:sp>
        <p:nvSpPr>
          <p:cNvPr id="14" name="Titel 13">
            <a:extLst>
              <a:ext uri="{FF2B5EF4-FFF2-40B4-BE49-F238E27FC236}">
                <a16:creationId xmlns:a16="http://schemas.microsoft.com/office/drawing/2014/main" id="{0532B38D-B074-49EE-9668-1C95F7415319}"/>
              </a:ext>
            </a:extLst>
          </p:cNvPr>
          <p:cNvSpPr>
            <a:spLocks noGrp="1"/>
          </p:cNvSpPr>
          <p:nvPr>
            <p:ph type="title"/>
          </p:nvPr>
        </p:nvSpPr>
        <p:spPr/>
        <p:txBody>
          <a:bodyPr/>
          <a:lstStyle/>
          <a:p>
            <a:r>
              <a:rPr lang="fr-CH" err="1"/>
              <a:t>Identität</a:t>
            </a:r>
            <a:endParaRPr lang="de-CH"/>
          </a:p>
        </p:txBody>
      </p:sp>
      <p:sp>
        <p:nvSpPr>
          <p:cNvPr id="18" name="Textplatzhalter 17">
            <a:extLst>
              <a:ext uri="{FF2B5EF4-FFF2-40B4-BE49-F238E27FC236}">
                <a16:creationId xmlns:a16="http://schemas.microsoft.com/office/drawing/2014/main" id="{6413D291-8406-4B8A-86E2-DE81F1450979}"/>
              </a:ext>
            </a:extLst>
          </p:cNvPr>
          <p:cNvSpPr>
            <a:spLocks noGrp="1"/>
          </p:cNvSpPr>
          <p:nvPr>
            <p:ph type="body" sz="quarter" idx="13"/>
          </p:nvPr>
        </p:nvSpPr>
        <p:spPr/>
        <p:txBody>
          <a:bodyPr/>
          <a:lstStyle/>
          <a:p>
            <a:r>
              <a:rPr lang="de-DE"/>
              <a:t>Wer ist DIVAs Community?</a:t>
            </a:r>
            <a:endParaRPr lang="de-CH"/>
          </a:p>
        </p:txBody>
      </p:sp>
      <p:pic>
        <p:nvPicPr>
          <p:cNvPr id="10" name="Grafik 9" descr="Ein Bild, das Text, Person, drinnen, computer enthält.&#10;&#10;Automatisch generierte Beschreibung">
            <a:extLst>
              <a:ext uri="{FF2B5EF4-FFF2-40B4-BE49-F238E27FC236}">
                <a16:creationId xmlns:a16="http://schemas.microsoft.com/office/drawing/2014/main" id="{B0664868-CBEA-E343-A569-C817FB32C14E}"/>
              </a:ext>
            </a:extLst>
          </p:cNvPr>
          <p:cNvPicPr>
            <a:picLocks noChangeAspect="1"/>
          </p:cNvPicPr>
          <p:nvPr/>
        </p:nvPicPr>
        <p:blipFill rotWithShape="1">
          <a:blip r:embed="rId4"/>
          <a:srcRect l="32087" t="587" r="1151" b="-587"/>
          <a:stretch/>
        </p:blipFill>
        <p:spPr>
          <a:xfrm>
            <a:off x="1306724" y="1717436"/>
            <a:ext cx="1668370" cy="1668370"/>
          </a:xfrm>
          <a:prstGeom prst="ellipse">
            <a:avLst/>
          </a:prstGeom>
        </p:spPr>
      </p:pic>
      <p:pic>
        <p:nvPicPr>
          <p:cNvPr id="13" name="Grafik 12" descr="Ein Bild, das Person, computer, Mann, Computer enthält.&#10;&#10;Automatisch generierte Beschreibung">
            <a:extLst>
              <a:ext uri="{FF2B5EF4-FFF2-40B4-BE49-F238E27FC236}">
                <a16:creationId xmlns:a16="http://schemas.microsoft.com/office/drawing/2014/main" id="{FC4C20AB-0D90-EE45-A33F-FA969F2BBE4E}"/>
              </a:ext>
            </a:extLst>
          </p:cNvPr>
          <p:cNvPicPr>
            <a:picLocks noChangeAspect="1"/>
          </p:cNvPicPr>
          <p:nvPr/>
        </p:nvPicPr>
        <p:blipFill rotWithShape="1">
          <a:blip r:embed="rId5"/>
          <a:srcRect l="16632" r="16632"/>
          <a:stretch/>
        </p:blipFill>
        <p:spPr>
          <a:xfrm>
            <a:off x="5049345" y="1757968"/>
            <a:ext cx="1668370" cy="1668370"/>
          </a:xfrm>
          <a:prstGeom prst="ellipse">
            <a:avLst/>
          </a:prstGeom>
        </p:spPr>
      </p:pic>
      <p:grpSp>
        <p:nvGrpSpPr>
          <p:cNvPr id="7" name="Gruppieren 6">
            <a:extLst>
              <a:ext uri="{FF2B5EF4-FFF2-40B4-BE49-F238E27FC236}">
                <a16:creationId xmlns:a16="http://schemas.microsoft.com/office/drawing/2014/main" id="{3B7A80BD-2145-8E40-BB2D-BA4AD4ED579D}"/>
              </a:ext>
            </a:extLst>
          </p:cNvPr>
          <p:cNvGrpSpPr/>
          <p:nvPr/>
        </p:nvGrpSpPr>
        <p:grpSpPr>
          <a:xfrm>
            <a:off x="4321717" y="3796109"/>
            <a:ext cx="3745452" cy="2308324"/>
            <a:chOff x="4321717" y="3796109"/>
            <a:chExt cx="3745452" cy="2308324"/>
          </a:xfrm>
        </p:grpSpPr>
        <p:sp>
          <p:nvSpPr>
            <p:cNvPr id="17" name="Textfeld 16">
              <a:extLst>
                <a:ext uri="{FF2B5EF4-FFF2-40B4-BE49-F238E27FC236}">
                  <a16:creationId xmlns:a16="http://schemas.microsoft.com/office/drawing/2014/main" id="{F45E2BCB-53F2-4D28-9C04-D182C8B17857}"/>
                </a:ext>
              </a:extLst>
            </p:cNvPr>
            <p:cNvSpPr txBox="1"/>
            <p:nvPr/>
          </p:nvSpPr>
          <p:spPr>
            <a:xfrm>
              <a:off x="4321717" y="3796109"/>
              <a:ext cx="3745452" cy="2308324"/>
            </a:xfrm>
            <a:prstGeom prst="rect">
              <a:avLst/>
            </a:prstGeom>
            <a:noFill/>
          </p:spPr>
          <p:txBody>
            <a:bodyPr wrap="square" lIns="91440" tIns="45720" rIns="91440" bIns="45720" rtlCol="0" anchor="t">
              <a:spAutoFit/>
            </a:bodyPr>
            <a:lstStyle/>
            <a:p>
              <a:r>
                <a:rPr lang="de-DE" sz="1200">
                  <a:solidFill>
                    <a:schemeClr val="bg1"/>
                  </a:solidFill>
                  <a:latin typeface="nunito"/>
                </a:rPr>
                <a:t>Typ: Programmierneuling mit Ambitionen </a:t>
              </a:r>
              <a:br>
                <a:rPr lang="de-DE" sz="1200">
                  <a:latin typeface="nunito" pitchFamily="2" charset="0"/>
                </a:rPr>
              </a:br>
              <a:r>
                <a:rPr lang="de-DE" sz="1200">
                  <a:solidFill>
                    <a:schemeClr val="bg1"/>
                  </a:solidFill>
                  <a:latin typeface="nunito"/>
                </a:rPr>
                <a:t>Motivation: In Community Coden lernen, Krypto-interessiert </a:t>
              </a:r>
              <a:br>
                <a:rPr lang="de-DE" sz="1200">
                  <a:latin typeface="nunito" pitchFamily="2" charset="0"/>
                </a:rPr>
              </a:br>
              <a:r>
                <a:rPr lang="de-DE" sz="1200" err="1">
                  <a:solidFill>
                    <a:schemeClr val="bg1"/>
                  </a:solidFill>
                  <a:latin typeface="nunito"/>
                </a:rPr>
                <a:t>www</a:t>
              </a:r>
              <a:r>
                <a:rPr lang="de-DE" sz="1200">
                  <a:solidFill>
                    <a:schemeClr val="bg1"/>
                  </a:solidFill>
                  <a:latin typeface="nunito"/>
                </a:rPr>
                <a:t>: Reddit, </a:t>
              </a:r>
              <a:r>
                <a:rPr lang="de-DE" sz="1200" err="1">
                  <a:solidFill>
                    <a:schemeClr val="bg1"/>
                  </a:solidFill>
                  <a:latin typeface="nunito"/>
                </a:rPr>
                <a:t>Hackernoon</a:t>
              </a:r>
              <a:r>
                <a:rPr lang="de-DE" sz="1200">
                  <a:solidFill>
                    <a:schemeClr val="bg1"/>
                  </a:solidFill>
                  <a:latin typeface="nunito"/>
                </a:rPr>
                <a:t>,  </a:t>
              </a:r>
              <a:br>
                <a:rPr lang="de-DE" sz="1200">
                  <a:latin typeface="nunito" pitchFamily="2" charset="0"/>
                </a:rPr>
              </a:br>
              <a:r>
                <a:rPr lang="de-DE" sz="1200">
                  <a:solidFill>
                    <a:schemeClr val="bg1"/>
                  </a:solidFill>
                  <a:latin typeface="nunito"/>
                </a:rPr>
                <a:t>Programmiersprachen: JavaScript </a:t>
              </a:r>
              <a:br>
                <a:rPr lang="de-DE" sz="1200">
                  <a:latin typeface="nunito" pitchFamily="2" charset="0"/>
                </a:rPr>
              </a:br>
              <a:r>
                <a:rPr lang="de-DE" sz="1200">
                  <a:solidFill>
                    <a:schemeClr val="bg1"/>
                  </a:solidFill>
                  <a:latin typeface="nunito"/>
                </a:rPr>
                <a:t>Erfahrung mit Krypto: </a:t>
              </a:r>
              <a:br>
                <a:rPr lang="de-DE" sz="1200">
                  <a:latin typeface="nunito" pitchFamily="2" charset="0"/>
                </a:rPr>
              </a:br>
              <a:r>
                <a:rPr lang="de-DE" sz="1200">
                  <a:solidFill>
                    <a:schemeClr val="bg1"/>
                  </a:solidFill>
                  <a:latin typeface="nunito"/>
                </a:rPr>
                <a:t>Erfahrung mit I2P:  </a:t>
              </a:r>
            </a:p>
            <a:p>
              <a:r>
                <a:rPr lang="de-DE" sz="1200">
                  <a:solidFill>
                    <a:schemeClr val="bg1"/>
                  </a:solidFill>
                  <a:latin typeface="nunito"/>
                </a:rPr>
                <a:t>Beruf: UX-Designer Werbeagentur </a:t>
              </a:r>
              <a:br>
                <a:rPr lang="de-DE" sz="1200">
                  <a:latin typeface="nunito" pitchFamily="2" charset="0"/>
                </a:rPr>
              </a:br>
              <a:r>
                <a:rPr lang="de-DE" sz="1200">
                  <a:solidFill>
                    <a:schemeClr val="bg1"/>
                  </a:solidFill>
                  <a:latin typeface="nunito"/>
                </a:rPr>
                <a:t>Schulabschluss: Sekundärabschluss</a:t>
              </a:r>
              <a:br>
                <a:rPr lang="de-DE" sz="1200">
                  <a:latin typeface="nunito" pitchFamily="2" charset="0"/>
                  <a:cs typeface="Calibri"/>
                </a:rPr>
              </a:br>
              <a:endParaRPr lang="de-DE" sz="1200">
                <a:solidFill>
                  <a:schemeClr val="bg1"/>
                </a:solidFill>
                <a:latin typeface="nunito" pitchFamily="2" charset="0"/>
              </a:endParaRPr>
            </a:p>
            <a:p>
              <a:r>
                <a:rPr lang="de-DE" sz="1200">
                  <a:solidFill>
                    <a:schemeClr val="bg1"/>
                  </a:solidFill>
                  <a:latin typeface="nunito"/>
                </a:rPr>
                <a:t>Land: Singapur </a:t>
              </a:r>
            </a:p>
            <a:p>
              <a:r>
                <a:rPr lang="de-DE" sz="1200">
                  <a:solidFill>
                    <a:srgbClr val="FFFF00"/>
                  </a:solidFill>
                  <a:latin typeface="nunito"/>
                </a:rPr>
                <a:t>DIVA-Beitrag:  Erfahrung mit UX &amp; Frontend</a:t>
              </a:r>
              <a:endParaRPr lang="de-DE" sz="1200">
                <a:solidFill>
                  <a:schemeClr val="bg1">
                    <a:lumMod val="50000"/>
                  </a:schemeClr>
                </a:solidFill>
                <a:latin typeface="nunito"/>
                <a:cs typeface="Geeza Pro"/>
              </a:endParaRPr>
            </a:p>
          </p:txBody>
        </p:sp>
        <p:grpSp>
          <p:nvGrpSpPr>
            <p:cNvPr id="3" name="Gruppieren 2">
              <a:extLst>
                <a:ext uri="{FF2B5EF4-FFF2-40B4-BE49-F238E27FC236}">
                  <a16:creationId xmlns:a16="http://schemas.microsoft.com/office/drawing/2014/main" id="{FE076453-6B2F-AE40-94A6-5EE3881563A6}"/>
                </a:ext>
              </a:extLst>
            </p:cNvPr>
            <p:cNvGrpSpPr/>
            <p:nvPr/>
          </p:nvGrpSpPr>
          <p:grpSpPr>
            <a:xfrm>
              <a:off x="5958840" y="4793191"/>
              <a:ext cx="542298" cy="313947"/>
              <a:chOff x="6064856" y="4793191"/>
              <a:chExt cx="542298" cy="313947"/>
            </a:xfrm>
          </p:grpSpPr>
          <p:sp>
            <p:nvSpPr>
              <p:cNvPr id="32" name="Oval 31">
                <a:extLst>
                  <a:ext uri="{FF2B5EF4-FFF2-40B4-BE49-F238E27FC236}">
                    <a16:creationId xmlns:a16="http://schemas.microsoft.com/office/drawing/2014/main" id="{C478E525-832D-2446-909B-E3FF9C5B4B8B}"/>
                  </a:ext>
                </a:extLst>
              </p:cNvPr>
              <p:cNvSpPr/>
              <p:nvPr/>
            </p:nvSpPr>
            <p:spPr>
              <a:xfrm>
                <a:off x="6064856" y="4793191"/>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Oval 40">
                <a:extLst>
                  <a:ext uri="{FF2B5EF4-FFF2-40B4-BE49-F238E27FC236}">
                    <a16:creationId xmlns:a16="http://schemas.microsoft.com/office/drawing/2014/main" id="{37AE6765-016C-A643-A3B0-330BD1F3F55F}"/>
                  </a:ext>
                </a:extLst>
              </p:cNvPr>
              <p:cNvSpPr/>
              <p:nvPr/>
            </p:nvSpPr>
            <p:spPr>
              <a:xfrm>
                <a:off x="6263740" y="4793966"/>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Oval 41">
                <a:extLst>
                  <a:ext uri="{FF2B5EF4-FFF2-40B4-BE49-F238E27FC236}">
                    <a16:creationId xmlns:a16="http://schemas.microsoft.com/office/drawing/2014/main" id="{7F728512-B15A-6747-ACC8-7DFE0F1B8281}"/>
                  </a:ext>
                </a:extLst>
              </p:cNvPr>
              <p:cNvSpPr/>
              <p:nvPr/>
            </p:nvSpPr>
            <p:spPr>
              <a:xfrm>
                <a:off x="6469994" y="4793966"/>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Oval 42">
                <a:extLst>
                  <a:ext uri="{FF2B5EF4-FFF2-40B4-BE49-F238E27FC236}">
                    <a16:creationId xmlns:a16="http://schemas.microsoft.com/office/drawing/2014/main" id="{981C7516-66B5-4549-BBED-851E8AE36670}"/>
                  </a:ext>
                </a:extLst>
              </p:cNvPr>
              <p:cNvSpPr/>
              <p:nvPr/>
            </p:nvSpPr>
            <p:spPr>
              <a:xfrm>
                <a:off x="6064856" y="4969150"/>
                <a:ext cx="137160" cy="137160"/>
              </a:xfrm>
              <a:prstGeom prst="ellipse">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a:extLst>
                  <a:ext uri="{FF2B5EF4-FFF2-40B4-BE49-F238E27FC236}">
                    <a16:creationId xmlns:a16="http://schemas.microsoft.com/office/drawing/2014/main" id="{ADB466CD-B88A-FA4F-BDCC-DBA451039830}"/>
                  </a:ext>
                </a:extLst>
              </p:cNvPr>
              <p:cNvSpPr/>
              <p:nvPr/>
            </p:nvSpPr>
            <p:spPr>
              <a:xfrm>
                <a:off x="6263740" y="4969978"/>
                <a:ext cx="137160" cy="137160"/>
              </a:xfrm>
              <a:prstGeom prst="ellipse">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a:extLst>
                  <a:ext uri="{FF2B5EF4-FFF2-40B4-BE49-F238E27FC236}">
                    <a16:creationId xmlns:a16="http://schemas.microsoft.com/office/drawing/2014/main" id="{BDCA2ED8-0C14-5C46-8E4C-9C75C3313230}"/>
                  </a:ext>
                </a:extLst>
              </p:cNvPr>
              <p:cNvSpPr/>
              <p:nvPr/>
            </p:nvSpPr>
            <p:spPr>
              <a:xfrm>
                <a:off x="6469994" y="4969978"/>
                <a:ext cx="137160" cy="137160"/>
              </a:xfrm>
              <a:prstGeom prst="ellipse">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5" name="Gruppieren 4">
            <a:extLst>
              <a:ext uri="{FF2B5EF4-FFF2-40B4-BE49-F238E27FC236}">
                <a16:creationId xmlns:a16="http://schemas.microsoft.com/office/drawing/2014/main" id="{16643624-557E-5347-8712-6E1D777CC38B}"/>
              </a:ext>
            </a:extLst>
          </p:cNvPr>
          <p:cNvGrpSpPr/>
          <p:nvPr/>
        </p:nvGrpSpPr>
        <p:grpSpPr>
          <a:xfrm>
            <a:off x="497165" y="3796109"/>
            <a:ext cx="3618298" cy="2308324"/>
            <a:chOff x="497165" y="3796109"/>
            <a:chExt cx="3618298" cy="2308324"/>
          </a:xfrm>
        </p:grpSpPr>
        <p:sp>
          <p:nvSpPr>
            <p:cNvPr id="28" name="Textfeld 27">
              <a:extLst>
                <a:ext uri="{FF2B5EF4-FFF2-40B4-BE49-F238E27FC236}">
                  <a16:creationId xmlns:a16="http://schemas.microsoft.com/office/drawing/2014/main" id="{BEC5F4CD-EC50-4DED-967A-0DD56CB9A5BA}"/>
                </a:ext>
              </a:extLst>
            </p:cNvPr>
            <p:cNvSpPr txBox="1"/>
            <p:nvPr/>
          </p:nvSpPr>
          <p:spPr>
            <a:xfrm>
              <a:off x="497165" y="3796109"/>
              <a:ext cx="3618298" cy="2308324"/>
            </a:xfrm>
            <a:prstGeom prst="rect">
              <a:avLst/>
            </a:prstGeom>
            <a:noFill/>
          </p:spPr>
          <p:txBody>
            <a:bodyPr wrap="square" lIns="91440" tIns="45720" rIns="91440" bIns="45720" rtlCol="0" anchor="t">
              <a:spAutoFit/>
            </a:bodyPr>
            <a:lstStyle/>
            <a:p>
              <a:r>
                <a:rPr lang="de-DE" sz="1200">
                  <a:solidFill>
                    <a:schemeClr val="bg1"/>
                  </a:solidFill>
                  <a:latin typeface="nunito"/>
                </a:rPr>
                <a:t>Typ: Erfahrener </a:t>
              </a:r>
              <a:r>
                <a:rPr lang="de-DE" sz="1200" err="1">
                  <a:solidFill>
                    <a:schemeClr val="bg1"/>
                  </a:solidFill>
                  <a:latin typeface="nunito"/>
                </a:rPr>
                <a:t>Dev</a:t>
              </a:r>
              <a:r>
                <a:rPr lang="de-DE" sz="1200">
                  <a:solidFill>
                    <a:schemeClr val="bg1"/>
                  </a:solidFill>
                  <a:latin typeface="nunito"/>
                </a:rPr>
                <a:t>. und Hacker-</a:t>
              </a:r>
              <a:r>
                <a:rPr lang="de-DE" sz="1200" err="1">
                  <a:solidFill>
                    <a:schemeClr val="bg1"/>
                  </a:solidFill>
                  <a:latin typeface="nunito"/>
                </a:rPr>
                <a:t>Wannabe</a:t>
              </a:r>
              <a:br>
                <a:rPr lang="de-DE" sz="1200">
                  <a:latin typeface="nunito" pitchFamily="2" charset="0"/>
                </a:rPr>
              </a:br>
              <a:r>
                <a:rPr lang="de-DE" sz="1200">
                  <a:solidFill>
                    <a:schemeClr val="bg1"/>
                  </a:solidFill>
                  <a:latin typeface="nunito"/>
                </a:rPr>
                <a:t>Motivation: Mit aktueller </a:t>
              </a:r>
              <a:r>
                <a:rPr lang="de-DE" sz="1200" err="1">
                  <a:solidFill>
                    <a:schemeClr val="bg1"/>
                  </a:solidFill>
                  <a:latin typeface="nunito"/>
                </a:rPr>
                <a:t>Kryptosituation</a:t>
              </a:r>
              <a:r>
                <a:rPr lang="de-DE" sz="1200">
                  <a:solidFill>
                    <a:schemeClr val="bg1"/>
                  </a:solidFill>
                  <a:latin typeface="nunito"/>
                </a:rPr>
                <a:t> unzufrieden, Machtverhältnisse zu </a:t>
              </a:r>
              <a:r>
                <a:rPr lang="de-DE" sz="1200" err="1">
                  <a:solidFill>
                    <a:schemeClr val="bg1"/>
                  </a:solidFill>
                  <a:latin typeface="nunito"/>
                </a:rPr>
                <a:t>gross</a:t>
              </a:r>
              <a:r>
                <a:rPr lang="de-DE" sz="1200">
                  <a:solidFill>
                    <a:schemeClr val="bg1"/>
                  </a:solidFill>
                  <a:latin typeface="nunito"/>
                </a:rPr>
                <a:t> </a:t>
              </a:r>
              <a:br>
                <a:rPr lang="de-DE" sz="1200">
                  <a:latin typeface="nunito" pitchFamily="2" charset="0"/>
                </a:rPr>
              </a:br>
              <a:r>
                <a:rPr lang="de-DE" sz="1200" err="1">
                  <a:solidFill>
                    <a:schemeClr val="bg1"/>
                  </a:solidFill>
                  <a:latin typeface="nunito"/>
                </a:rPr>
                <a:t>www</a:t>
              </a:r>
              <a:r>
                <a:rPr lang="de-DE" sz="1200">
                  <a:solidFill>
                    <a:schemeClr val="bg1"/>
                  </a:solidFill>
                  <a:latin typeface="nunito"/>
                </a:rPr>
                <a:t>: Reddit, Dev.to, </a:t>
              </a:r>
              <a:br>
                <a:rPr lang="de-DE" sz="1200">
                  <a:latin typeface="nunito" pitchFamily="2" charset="0"/>
                </a:rPr>
              </a:br>
              <a:r>
                <a:rPr lang="de-DE" sz="1200">
                  <a:solidFill>
                    <a:schemeClr val="bg1"/>
                  </a:solidFill>
                  <a:latin typeface="nunito"/>
                </a:rPr>
                <a:t>Programmiersprachen: JavaScript, </a:t>
              </a:r>
              <a:r>
                <a:rPr lang="de-DE" sz="1200" err="1">
                  <a:solidFill>
                    <a:schemeClr val="bg1"/>
                  </a:solidFill>
                  <a:latin typeface="nunito"/>
                </a:rPr>
                <a:t>Node.Js</a:t>
              </a:r>
              <a:r>
                <a:rPr lang="de-DE" sz="1200">
                  <a:solidFill>
                    <a:schemeClr val="bg1"/>
                  </a:solidFill>
                  <a:latin typeface="nunito"/>
                </a:rPr>
                <a:t>, Python </a:t>
              </a:r>
              <a:br>
                <a:rPr lang="de-DE" sz="1200">
                  <a:latin typeface="nunito" pitchFamily="2" charset="0"/>
                </a:rPr>
              </a:br>
              <a:r>
                <a:rPr lang="de-DE" sz="1200">
                  <a:solidFill>
                    <a:schemeClr val="bg1"/>
                  </a:solidFill>
                  <a:latin typeface="nunito"/>
                </a:rPr>
                <a:t>Erfahrung mit Krypto: </a:t>
              </a:r>
              <a:br>
                <a:rPr lang="de-DE" sz="1200">
                  <a:latin typeface="nunito" pitchFamily="2" charset="0"/>
                </a:rPr>
              </a:br>
              <a:r>
                <a:rPr lang="de-DE" sz="1200">
                  <a:solidFill>
                    <a:schemeClr val="bg1"/>
                  </a:solidFill>
                  <a:latin typeface="nunito"/>
                </a:rPr>
                <a:t>Erfahrung mit I2P: </a:t>
              </a:r>
              <a:endParaRPr lang="de-DE" sz="1200">
                <a:solidFill>
                  <a:schemeClr val="bg1"/>
                </a:solidFill>
                <a:latin typeface="nunito" pitchFamily="2" charset="0"/>
              </a:endParaRPr>
            </a:p>
            <a:p>
              <a:r>
                <a:rPr lang="de-DE" sz="1200">
                  <a:solidFill>
                    <a:schemeClr val="bg1"/>
                  </a:solidFill>
                  <a:latin typeface="nunito"/>
                </a:rPr>
                <a:t>Beruf: Software Entwickler </a:t>
              </a:r>
              <a:br>
                <a:rPr lang="de-DE" sz="1200">
                  <a:latin typeface="nunito" pitchFamily="2" charset="0"/>
                </a:rPr>
              </a:br>
              <a:r>
                <a:rPr lang="de-DE" sz="1200">
                  <a:solidFill>
                    <a:schemeClr val="bg1"/>
                  </a:solidFill>
                  <a:latin typeface="nunito"/>
                </a:rPr>
                <a:t>Schulabschluss: Tertiärabschluss</a:t>
              </a:r>
            </a:p>
            <a:p>
              <a:endParaRPr lang="de-DE" sz="1200">
                <a:solidFill>
                  <a:schemeClr val="bg1">
                    <a:lumMod val="50000"/>
                  </a:schemeClr>
                </a:solidFill>
                <a:latin typeface="nunito" pitchFamily="2" charset="0"/>
                <a:cs typeface="Calibri"/>
              </a:endParaRPr>
            </a:p>
            <a:p>
              <a:r>
                <a:rPr lang="de-DE" sz="1200">
                  <a:solidFill>
                    <a:schemeClr val="bg1"/>
                  </a:solidFill>
                  <a:latin typeface="nunito"/>
                </a:rPr>
                <a:t>Land: Rumänien </a:t>
              </a:r>
            </a:p>
            <a:p>
              <a:r>
                <a:rPr lang="de-DE" sz="1200">
                  <a:solidFill>
                    <a:srgbClr val="FFFF00"/>
                  </a:solidFill>
                  <a:latin typeface="nunito"/>
                </a:rPr>
                <a:t>DIVA-Beitrag:  Erfahrung mit Development </a:t>
              </a:r>
              <a:endParaRPr lang="de-DE" sz="1200">
                <a:solidFill>
                  <a:schemeClr val="bg1">
                    <a:lumMod val="50000"/>
                  </a:schemeClr>
                </a:solidFill>
                <a:latin typeface="nunito"/>
                <a:cs typeface="Geeza Pro"/>
              </a:endParaRPr>
            </a:p>
          </p:txBody>
        </p:sp>
        <p:grpSp>
          <p:nvGrpSpPr>
            <p:cNvPr id="2" name="Gruppieren 1">
              <a:extLst>
                <a:ext uri="{FF2B5EF4-FFF2-40B4-BE49-F238E27FC236}">
                  <a16:creationId xmlns:a16="http://schemas.microsoft.com/office/drawing/2014/main" id="{9E92E12A-D781-1B4F-BC3F-E1B4A9057ABC}"/>
                </a:ext>
              </a:extLst>
            </p:cNvPr>
            <p:cNvGrpSpPr/>
            <p:nvPr/>
          </p:nvGrpSpPr>
          <p:grpSpPr>
            <a:xfrm>
              <a:off x="2174818" y="4946981"/>
              <a:ext cx="492357" cy="328399"/>
              <a:chOff x="2182388" y="4923317"/>
              <a:chExt cx="492357" cy="328399"/>
            </a:xfrm>
          </p:grpSpPr>
          <p:sp>
            <p:nvSpPr>
              <p:cNvPr id="50" name="Oval 49">
                <a:extLst>
                  <a:ext uri="{FF2B5EF4-FFF2-40B4-BE49-F238E27FC236}">
                    <a16:creationId xmlns:a16="http://schemas.microsoft.com/office/drawing/2014/main" id="{2CC9CF83-5181-3449-A235-504B7A4BA47C}"/>
                  </a:ext>
                </a:extLst>
              </p:cNvPr>
              <p:cNvSpPr/>
              <p:nvPr/>
            </p:nvSpPr>
            <p:spPr>
              <a:xfrm>
                <a:off x="2182388" y="4923317"/>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Oval 50">
                <a:extLst>
                  <a:ext uri="{FF2B5EF4-FFF2-40B4-BE49-F238E27FC236}">
                    <a16:creationId xmlns:a16="http://schemas.microsoft.com/office/drawing/2014/main" id="{B3679B43-83C2-BB40-950B-9906608D0BF7}"/>
                  </a:ext>
                </a:extLst>
              </p:cNvPr>
              <p:cNvSpPr/>
              <p:nvPr/>
            </p:nvSpPr>
            <p:spPr>
              <a:xfrm>
                <a:off x="2354095" y="4923317"/>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a:extLst>
                  <a:ext uri="{FF2B5EF4-FFF2-40B4-BE49-F238E27FC236}">
                    <a16:creationId xmlns:a16="http://schemas.microsoft.com/office/drawing/2014/main" id="{F33B4775-EFF6-CF46-8F1E-5DC56A6A05F4}"/>
                  </a:ext>
                </a:extLst>
              </p:cNvPr>
              <p:cNvSpPr/>
              <p:nvPr/>
            </p:nvSpPr>
            <p:spPr>
              <a:xfrm>
                <a:off x="2537585" y="4923317"/>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a:extLst>
                  <a:ext uri="{FF2B5EF4-FFF2-40B4-BE49-F238E27FC236}">
                    <a16:creationId xmlns:a16="http://schemas.microsoft.com/office/drawing/2014/main" id="{D93A3CBA-BB5E-0A4B-B9D4-E250746CB5E4}"/>
                  </a:ext>
                </a:extLst>
              </p:cNvPr>
              <p:cNvSpPr/>
              <p:nvPr/>
            </p:nvSpPr>
            <p:spPr>
              <a:xfrm>
                <a:off x="2182388" y="5114556"/>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a:extLst>
                  <a:ext uri="{FF2B5EF4-FFF2-40B4-BE49-F238E27FC236}">
                    <a16:creationId xmlns:a16="http://schemas.microsoft.com/office/drawing/2014/main" id="{DFD85FE5-539E-2E4E-9A6C-93C7838EF5B6}"/>
                  </a:ext>
                </a:extLst>
              </p:cNvPr>
              <p:cNvSpPr/>
              <p:nvPr/>
            </p:nvSpPr>
            <p:spPr>
              <a:xfrm>
                <a:off x="2354095" y="5114556"/>
                <a:ext cx="137160" cy="137160"/>
              </a:xfrm>
              <a:prstGeom prst="ellipse">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Oval 54">
                <a:extLst>
                  <a:ext uri="{FF2B5EF4-FFF2-40B4-BE49-F238E27FC236}">
                    <a16:creationId xmlns:a16="http://schemas.microsoft.com/office/drawing/2014/main" id="{268F9D58-4B96-A448-BBAD-D30D5D5279A9}"/>
                  </a:ext>
                </a:extLst>
              </p:cNvPr>
              <p:cNvSpPr/>
              <p:nvPr/>
            </p:nvSpPr>
            <p:spPr>
              <a:xfrm>
                <a:off x="2535601" y="5114556"/>
                <a:ext cx="137160" cy="137160"/>
              </a:xfrm>
              <a:prstGeom prst="ellipse">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8" name="Gruppieren 7">
            <a:extLst>
              <a:ext uri="{FF2B5EF4-FFF2-40B4-BE49-F238E27FC236}">
                <a16:creationId xmlns:a16="http://schemas.microsoft.com/office/drawing/2014/main" id="{F5208677-B343-3D4D-8E59-5D4BF5F324BA}"/>
              </a:ext>
            </a:extLst>
          </p:cNvPr>
          <p:cNvGrpSpPr/>
          <p:nvPr/>
        </p:nvGrpSpPr>
        <p:grpSpPr>
          <a:xfrm>
            <a:off x="8425547" y="3796109"/>
            <a:ext cx="3745452" cy="2123658"/>
            <a:chOff x="8425547" y="3796109"/>
            <a:chExt cx="3745452" cy="2123658"/>
          </a:xfrm>
        </p:grpSpPr>
        <p:sp>
          <p:nvSpPr>
            <p:cNvPr id="20" name="Textfeld 19">
              <a:extLst>
                <a:ext uri="{FF2B5EF4-FFF2-40B4-BE49-F238E27FC236}">
                  <a16:creationId xmlns:a16="http://schemas.microsoft.com/office/drawing/2014/main" id="{4CD3C401-D679-44A2-8357-3ED550101322}"/>
                </a:ext>
              </a:extLst>
            </p:cNvPr>
            <p:cNvSpPr txBox="1"/>
            <p:nvPr/>
          </p:nvSpPr>
          <p:spPr>
            <a:xfrm>
              <a:off x="8425547" y="3796109"/>
              <a:ext cx="3745452" cy="2123658"/>
            </a:xfrm>
            <a:prstGeom prst="rect">
              <a:avLst/>
            </a:prstGeom>
            <a:noFill/>
          </p:spPr>
          <p:txBody>
            <a:bodyPr wrap="square" lIns="91440" tIns="45720" rIns="91440" bIns="45720" rtlCol="0" anchor="t">
              <a:spAutoFit/>
            </a:bodyPr>
            <a:lstStyle/>
            <a:p>
              <a:r>
                <a:rPr lang="de-DE" sz="1200">
                  <a:solidFill>
                    <a:schemeClr val="bg1"/>
                  </a:solidFill>
                  <a:latin typeface="nunito"/>
                </a:rPr>
                <a:t>Typ: Anonymous mit </a:t>
              </a:r>
              <a:r>
                <a:rPr lang="de-DE" sz="1200" err="1">
                  <a:solidFill>
                    <a:schemeClr val="bg1"/>
                  </a:solidFill>
                  <a:latin typeface="nunito"/>
                </a:rPr>
                <a:t>Spontanskills</a:t>
              </a:r>
              <a:r>
                <a:rPr lang="de-DE" sz="1200">
                  <a:solidFill>
                    <a:schemeClr val="bg1"/>
                  </a:solidFill>
                  <a:latin typeface="nunito"/>
                </a:rPr>
                <a:t> </a:t>
              </a:r>
              <a:br>
                <a:rPr lang="de-DE" sz="1200">
                  <a:latin typeface="nunito" pitchFamily="2" charset="0"/>
                </a:rPr>
              </a:br>
              <a:r>
                <a:rPr lang="de-DE" sz="1200">
                  <a:solidFill>
                    <a:schemeClr val="bg1"/>
                  </a:solidFill>
                  <a:latin typeface="nunito"/>
                </a:rPr>
                <a:t>Motivation: unbekannt</a:t>
              </a:r>
              <a:br>
                <a:rPr lang="de-DE" sz="1200">
                  <a:latin typeface="nunito" pitchFamily="2" charset="0"/>
                </a:rPr>
              </a:br>
              <a:r>
                <a:rPr lang="de-DE" sz="1200" err="1">
                  <a:solidFill>
                    <a:schemeClr val="bg1"/>
                  </a:solidFill>
                  <a:latin typeface="nunito"/>
                </a:rPr>
                <a:t>www</a:t>
              </a:r>
              <a:r>
                <a:rPr lang="de-DE" sz="1200">
                  <a:solidFill>
                    <a:schemeClr val="bg1"/>
                  </a:solidFill>
                  <a:latin typeface="nunito"/>
                </a:rPr>
                <a:t>: Reddit, </a:t>
              </a:r>
              <a:r>
                <a:rPr lang="de-DE" sz="1200" err="1">
                  <a:solidFill>
                    <a:schemeClr val="bg1"/>
                  </a:solidFill>
                  <a:latin typeface="nunito"/>
                </a:rPr>
                <a:t>Hackernoon</a:t>
              </a:r>
              <a:r>
                <a:rPr lang="de-DE" sz="1200">
                  <a:solidFill>
                    <a:schemeClr val="bg1"/>
                  </a:solidFill>
                  <a:latin typeface="nunito"/>
                </a:rPr>
                <a:t>,  </a:t>
              </a:r>
              <a:br>
                <a:rPr lang="de-DE" sz="1200">
                  <a:latin typeface="nunito" pitchFamily="2" charset="0"/>
                </a:rPr>
              </a:br>
              <a:r>
                <a:rPr lang="de-DE" sz="1200">
                  <a:solidFill>
                    <a:schemeClr val="bg1"/>
                  </a:solidFill>
                  <a:latin typeface="nunito"/>
                </a:rPr>
                <a:t>Programmiersprachen: JavaScript, </a:t>
              </a:r>
              <a:r>
                <a:rPr lang="de-DE" sz="1200" err="1">
                  <a:solidFill>
                    <a:schemeClr val="bg1"/>
                  </a:solidFill>
                  <a:latin typeface="nunito"/>
                </a:rPr>
                <a:t>Node.Js</a:t>
              </a:r>
              <a:r>
                <a:rPr lang="de-DE" sz="1200">
                  <a:solidFill>
                    <a:schemeClr val="bg1"/>
                  </a:solidFill>
                  <a:latin typeface="nunito"/>
                </a:rPr>
                <a:t>, Python, PHP</a:t>
              </a:r>
              <a:br>
                <a:rPr lang="de-DE" sz="1200">
                  <a:latin typeface="nunito" pitchFamily="2" charset="0"/>
                </a:rPr>
              </a:br>
              <a:r>
                <a:rPr lang="de-DE" sz="1200">
                  <a:solidFill>
                    <a:schemeClr val="bg1"/>
                  </a:solidFill>
                  <a:latin typeface="nunito"/>
                </a:rPr>
                <a:t>Erfahrung mit Krypto:</a:t>
              </a:r>
              <a:br>
                <a:rPr lang="de-DE" sz="1200">
                  <a:latin typeface="nunito" pitchFamily="2" charset="0"/>
                </a:rPr>
              </a:br>
              <a:r>
                <a:rPr lang="de-DE" sz="1200">
                  <a:solidFill>
                    <a:schemeClr val="bg1"/>
                  </a:solidFill>
                  <a:latin typeface="nunito"/>
                </a:rPr>
                <a:t>Erfahrung mit I2P:</a:t>
              </a:r>
            </a:p>
            <a:p>
              <a:r>
                <a:rPr lang="de-DE" sz="1200">
                  <a:solidFill>
                    <a:schemeClr val="bg1"/>
                  </a:solidFill>
                  <a:latin typeface="nunito"/>
                </a:rPr>
                <a:t>Beruf: unbekannt</a:t>
              </a:r>
              <a:br>
                <a:rPr lang="de-DE" sz="1200">
                  <a:latin typeface="nunito" pitchFamily="2" charset="0"/>
                </a:rPr>
              </a:br>
              <a:r>
                <a:rPr lang="de-DE" sz="1200">
                  <a:solidFill>
                    <a:schemeClr val="bg1"/>
                  </a:solidFill>
                  <a:latin typeface="nunito"/>
                </a:rPr>
                <a:t>Schulabschluss: unbekannt</a:t>
              </a:r>
              <a:endParaRPr lang="de-DE" sz="1200">
                <a:solidFill>
                  <a:schemeClr val="bg1"/>
                </a:solidFill>
                <a:latin typeface="nunito"/>
                <a:cs typeface="Calibri"/>
              </a:endParaRPr>
            </a:p>
            <a:p>
              <a:endParaRPr lang="de-DE" sz="1200">
                <a:solidFill>
                  <a:schemeClr val="bg1"/>
                </a:solidFill>
                <a:latin typeface="nunito" pitchFamily="2" charset="0"/>
              </a:endParaRPr>
            </a:p>
            <a:p>
              <a:r>
                <a:rPr lang="de-DE" sz="1200">
                  <a:solidFill>
                    <a:schemeClr val="bg1"/>
                  </a:solidFill>
                  <a:latin typeface="nunito"/>
                </a:rPr>
                <a:t>Land: unbekannt</a:t>
              </a:r>
            </a:p>
            <a:p>
              <a:r>
                <a:rPr lang="de-DE" sz="1200">
                  <a:solidFill>
                    <a:srgbClr val="FFFF00"/>
                  </a:solidFill>
                  <a:latin typeface="nunito"/>
                </a:rPr>
                <a:t>DIVA-Beitrag: Unverbindliches allg. Knowhow </a:t>
              </a:r>
              <a:endParaRPr lang="de-DE" sz="1200">
                <a:solidFill>
                  <a:srgbClr val="FFFF00"/>
                </a:solidFill>
                <a:latin typeface="nunito" pitchFamily="2" charset="0"/>
                <a:cs typeface="Geeza Pro"/>
              </a:endParaRPr>
            </a:p>
          </p:txBody>
        </p:sp>
        <p:grpSp>
          <p:nvGrpSpPr>
            <p:cNvPr id="4" name="Gruppieren 3">
              <a:extLst>
                <a:ext uri="{FF2B5EF4-FFF2-40B4-BE49-F238E27FC236}">
                  <a16:creationId xmlns:a16="http://schemas.microsoft.com/office/drawing/2014/main" id="{9C4BAB91-1009-A14A-A380-08A0288B7A2B}"/>
                </a:ext>
              </a:extLst>
            </p:cNvPr>
            <p:cNvGrpSpPr/>
            <p:nvPr/>
          </p:nvGrpSpPr>
          <p:grpSpPr>
            <a:xfrm>
              <a:off x="10068769" y="4793191"/>
              <a:ext cx="542298" cy="313947"/>
              <a:chOff x="10367839" y="4776246"/>
              <a:chExt cx="542298" cy="313947"/>
            </a:xfrm>
          </p:grpSpPr>
          <p:sp>
            <p:nvSpPr>
              <p:cNvPr id="56" name="Oval 55">
                <a:extLst>
                  <a:ext uri="{FF2B5EF4-FFF2-40B4-BE49-F238E27FC236}">
                    <a16:creationId xmlns:a16="http://schemas.microsoft.com/office/drawing/2014/main" id="{5864D6B2-2F25-224B-BB94-836183268A37}"/>
                  </a:ext>
                </a:extLst>
              </p:cNvPr>
              <p:cNvSpPr/>
              <p:nvPr/>
            </p:nvSpPr>
            <p:spPr>
              <a:xfrm>
                <a:off x="10367839" y="4776246"/>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Oval 56">
                <a:extLst>
                  <a:ext uri="{FF2B5EF4-FFF2-40B4-BE49-F238E27FC236}">
                    <a16:creationId xmlns:a16="http://schemas.microsoft.com/office/drawing/2014/main" id="{23F72D02-D31F-844A-8B5A-9111DF605708}"/>
                  </a:ext>
                </a:extLst>
              </p:cNvPr>
              <p:cNvSpPr/>
              <p:nvPr/>
            </p:nvSpPr>
            <p:spPr>
              <a:xfrm>
                <a:off x="10566723" y="4777021"/>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Oval 57">
                <a:extLst>
                  <a:ext uri="{FF2B5EF4-FFF2-40B4-BE49-F238E27FC236}">
                    <a16:creationId xmlns:a16="http://schemas.microsoft.com/office/drawing/2014/main" id="{2DDE46F5-F89E-9143-B7B0-B96210ACC848}"/>
                  </a:ext>
                </a:extLst>
              </p:cNvPr>
              <p:cNvSpPr/>
              <p:nvPr/>
            </p:nvSpPr>
            <p:spPr>
              <a:xfrm>
                <a:off x="10772977" y="4777021"/>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Oval 58">
                <a:extLst>
                  <a:ext uri="{FF2B5EF4-FFF2-40B4-BE49-F238E27FC236}">
                    <a16:creationId xmlns:a16="http://schemas.microsoft.com/office/drawing/2014/main" id="{5D96B2FC-A9A7-4E42-9409-DC0F3BDDFF24}"/>
                  </a:ext>
                </a:extLst>
              </p:cNvPr>
              <p:cNvSpPr/>
              <p:nvPr/>
            </p:nvSpPr>
            <p:spPr>
              <a:xfrm>
                <a:off x="10367839" y="4952205"/>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Oval 59">
                <a:extLst>
                  <a:ext uri="{FF2B5EF4-FFF2-40B4-BE49-F238E27FC236}">
                    <a16:creationId xmlns:a16="http://schemas.microsoft.com/office/drawing/2014/main" id="{21A9D624-9514-804E-A6B0-4E06DDE6021D}"/>
                  </a:ext>
                </a:extLst>
              </p:cNvPr>
              <p:cNvSpPr/>
              <p:nvPr/>
            </p:nvSpPr>
            <p:spPr>
              <a:xfrm>
                <a:off x="10566723" y="4953033"/>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Oval 60">
                <a:extLst>
                  <a:ext uri="{FF2B5EF4-FFF2-40B4-BE49-F238E27FC236}">
                    <a16:creationId xmlns:a16="http://schemas.microsoft.com/office/drawing/2014/main" id="{7D53407D-C96F-CB48-BFC6-E5BD5BBE9EFF}"/>
                  </a:ext>
                </a:extLst>
              </p:cNvPr>
              <p:cNvSpPr/>
              <p:nvPr/>
            </p:nvSpPr>
            <p:spPr>
              <a:xfrm>
                <a:off x="10772977" y="4953033"/>
                <a:ext cx="137160" cy="137160"/>
              </a:xfrm>
              <a:prstGeom prst="ellipse">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spTree>
    <p:extLst>
      <p:ext uri="{BB962C8B-B14F-4D97-AF65-F5344CB8AC3E}">
        <p14:creationId xmlns:p14="http://schemas.microsoft.com/office/powerpoint/2010/main" val="236912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FDBD4B1-14D8-4D61-B9B7-9F95F8E76091}"/>
              </a:ext>
            </a:extLst>
          </p:cNvPr>
          <p:cNvSpPr>
            <a:spLocks noGrp="1"/>
          </p:cNvSpPr>
          <p:nvPr>
            <p:ph type="title"/>
          </p:nvPr>
        </p:nvSpPr>
        <p:spPr/>
        <p:txBody>
          <a:bodyPr/>
          <a:lstStyle/>
          <a:p>
            <a:r>
              <a:rPr lang="fr-CH" err="1"/>
              <a:t>Identität</a:t>
            </a:r>
            <a:endParaRPr lang="de-CH"/>
          </a:p>
        </p:txBody>
      </p:sp>
      <p:sp>
        <p:nvSpPr>
          <p:cNvPr id="5" name="Textplatzhalter 17">
            <a:extLst>
              <a:ext uri="{FF2B5EF4-FFF2-40B4-BE49-F238E27FC236}">
                <a16:creationId xmlns:a16="http://schemas.microsoft.com/office/drawing/2014/main" id="{BAC5DE2A-D2D8-DD4B-91BD-91914BE86E45}"/>
              </a:ext>
            </a:extLst>
          </p:cNvPr>
          <p:cNvSpPr>
            <a:spLocks noGrp="1"/>
          </p:cNvSpPr>
          <p:nvPr>
            <p:ph type="body" sz="quarter" idx="13"/>
          </p:nvPr>
        </p:nvSpPr>
        <p:spPr/>
        <p:txBody>
          <a:bodyPr/>
          <a:lstStyle/>
          <a:p>
            <a:r>
              <a:rPr lang="de-DE"/>
              <a:t>Wer ist DIVAs Community?</a:t>
            </a:r>
            <a:endParaRPr lang="de-CH"/>
          </a:p>
        </p:txBody>
      </p:sp>
      <p:sp>
        <p:nvSpPr>
          <p:cNvPr id="2" name="Textplatzhalter 1">
            <a:extLst>
              <a:ext uri="{FF2B5EF4-FFF2-40B4-BE49-F238E27FC236}">
                <a16:creationId xmlns:a16="http://schemas.microsoft.com/office/drawing/2014/main" id="{EEB76BF0-52E5-40D7-BA18-98C35300ABBC}"/>
              </a:ext>
            </a:extLst>
          </p:cNvPr>
          <p:cNvSpPr>
            <a:spLocks noGrp="1"/>
          </p:cNvSpPr>
          <p:nvPr>
            <p:ph type="body" sz="quarter" idx="14"/>
          </p:nvPr>
        </p:nvSpPr>
        <p:spPr/>
        <p:txBody>
          <a:bodyPr lIns="91440" tIns="45720" rIns="91440" bIns="45720" numCol="3" spcCol="360000" anchor="t"/>
          <a:lstStyle/>
          <a:p>
            <a:r>
              <a:rPr lang="de-DE" sz="1200" b="0">
                <a:latin typeface="nunito"/>
              </a:rPr>
              <a:t>Alle können bei DIVA teilnehmen und einen Beitrag leisten. </a:t>
            </a:r>
            <a:br>
              <a:rPr lang="de-DE" sz="1200" b="0">
                <a:latin typeface="nunito" pitchFamily="2" charset="0"/>
              </a:rPr>
            </a:br>
            <a:r>
              <a:rPr lang="de-DE" sz="1200" b="0">
                <a:latin typeface="nunito"/>
              </a:rPr>
              <a:t>Die Privatsphäre und dessen Akzeptanz ist der Community und DIVA ein Anliegen. </a:t>
            </a:r>
            <a:br>
              <a:rPr lang="de-DE" sz="1200" b="0">
                <a:latin typeface="nunito" pitchFamily="2" charset="0"/>
              </a:rPr>
            </a:br>
            <a:br>
              <a:rPr lang="de-DE" sz="1200" b="0">
                <a:latin typeface="nunito" pitchFamily="2" charset="0"/>
              </a:rPr>
            </a:br>
            <a:r>
              <a:rPr lang="de-DE" sz="1200" b="0">
                <a:latin typeface="nunito"/>
              </a:rPr>
              <a:t>Mitglieder der Community sind </a:t>
            </a:r>
            <a:r>
              <a:rPr lang="de-DE">
                <a:latin typeface="nunito"/>
              </a:rPr>
              <a:t>häufig nicht</a:t>
            </a:r>
            <a:r>
              <a:rPr lang="de-DE" sz="1200" b="0">
                <a:latin typeface="nunito"/>
              </a:rPr>
              <a:t> unter dem richtigen Namen bekannt und können trotzdem Tätigkeiten ausführen</a:t>
            </a:r>
            <a:r>
              <a:rPr lang="de-DE">
                <a:latin typeface="nunito"/>
              </a:rPr>
              <a:t>,</a:t>
            </a:r>
            <a:r>
              <a:rPr lang="de-DE" sz="1200" b="0">
                <a:latin typeface="nunito"/>
              </a:rPr>
              <a:t> da die Grundwerte für die Community den Personalien überliegen. </a:t>
            </a:r>
            <a:br>
              <a:rPr lang="de-DE" sz="1200" b="0">
                <a:latin typeface="nunito" pitchFamily="2" charset="0"/>
              </a:rPr>
            </a:br>
            <a:br>
              <a:rPr lang="de-DE" sz="1200" b="0">
                <a:latin typeface="nunito" pitchFamily="2" charset="0"/>
              </a:rPr>
            </a:br>
            <a:r>
              <a:rPr lang="de-DE" sz="1200" b="0">
                <a:latin typeface="nunito"/>
              </a:rPr>
              <a:t>Community besteht mehrheitlich aus "</a:t>
            </a:r>
            <a:r>
              <a:rPr lang="de-DE" sz="1200" b="0" err="1">
                <a:latin typeface="nunito"/>
              </a:rPr>
              <a:t>Techies</a:t>
            </a:r>
            <a:r>
              <a:rPr lang="de-DE" sz="1200" b="0">
                <a:latin typeface="nunito"/>
              </a:rPr>
              <a:t>" mit einem geringen bis sehr hohen </a:t>
            </a:r>
            <a:r>
              <a:rPr lang="de-DE">
                <a:latin typeface="nunito"/>
              </a:rPr>
              <a:t>Knowhow</a:t>
            </a:r>
            <a:r>
              <a:rPr lang="de-DE" sz="1200" b="0">
                <a:latin typeface="nunito"/>
              </a:rPr>
              <a:t> der Materie. </a:t>
            </a:r>
            <a:br>
              <a:rPr lang="en-US" sz="1200" b="0">
                <a:latin typeface="nunito" pitchFamily="2" charset="0"/>
              </a:rPr>
            </a:br>
            <a:r>
              <a:rPr lang="de-DE" sz="1200" b="0">
                <a:latin typeface="nunito"/>
              </a:rPr>
              <a:t>Die Eintrittsbarriere wurde mit JavaScript bewusst tief gehalten, damit auch Neulinge mitmachen können. Dieser Approach wird gelebt und Mitgliedern mit wenig </a:t>
            </a:r>
            <a:r>
              <a:rPr lang="de-DE">
                <a:latin typeface="nunito"/>
              </a:rPr>
              <a:t>Knowhow</a:t>
            </a:r>
            <a:r>
              <a:rPr lang="de-DE" sz="1200" b="0">
                <a:latin typeface="nunito"/>
              </a:rPr>
              <a:t> eine Chance gegeben und Entwicklungen gefördert. </a:t>
            </a:r>
          </a:p>
          <a:p>
            <a:r>
              <a:rPr lang="de-DE" sz="1200">
                <a:latin typeface="nunito"/>
              </a:rPr>
              <a:t>Kampf gegen aktuelles Machtgefüge (David vs. Goliath) und Förderung des weltweiten Gleichgewichtes</a:t>
            </a:r>
            <a:r>
              <a:rPr lang="de-DE">
                <a:latin typeface="nunito"/>
              </a:rPr>
              <a:t>.</a:t>
            </a:r>
            <a:endParaRPr lang="de-CH" sz="1200">
              <a:latin typeface="nunito"/>
            </a:endParaRPr>
          </a:p>
          <a:p>
            <a:endParaRPr lang="de-CH"/>
          </a:p>
        </p:txBody>
      </p:sp>
      <p:sp>
        <p:nvSpPr>
          <p:cNvPr id="3" name="Titel 3">
            <a:extLst>
              <a:ext uri="{FF2B5EF4-FFF2-40B4-BE49-F238E27FC236}">
                <a16:creationId xmlns:a16="http://schemas.microsoft.com/office/drawing/2014/main" id="{82B8BD67-DB41-104E-8399-ECAAA0D5012B}"/>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CH"/>
          </a:p>
        </p:txBody>
      </p:sp>
      <p:pic>
        <p:nvPicPr>
          <p:cNvPr id="6" name="Grafik 5" descr="Augenscan Silhouette">
            <a:extLst>
              <a:ext uri="{FF2B5EF4-FFF2-40B4-BE49-F238E27FC236}">
                <a16:creationId xmlns:a16="http://schemas.microsoft.com/office/drawing/2014/main" id="{434A4C5E-927D-184E-B258-CDE8D3F62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3900" y="1228641"/>
            <a:ext cx="4500000" cy="4500000"/>
          </a:xfrm>
          <a:prstGeom prst="rect">
            <a:avLst/>
          </a:prstGeom>
        </p:spPr>
      </p:pic>
    </p:spTree>
    <p:extLst>
      <p:ext uri="{BB962C8B-B14F-4D97-AF65-F5344CB8AC3E}">
        <p14:creationId xmlns:p14="http://schemas.microsoft.com/office/powerpoint/2010/main" val="245001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C70AB9-80E1-414C-9524-ADB8CD83BD89}"/>
              </a:ext>
            </a:extLst>
          </p:cNvPr>
          <p:cNvSpPr>
            <a:spLocks noGrp="1"/>
          </p:cNvSpPr>
          <p:nvPr>
            <p:ph type="title"/>
          </p:nvPr>
        </p:nvSpPr>
        <p:spPr/>
        <p:txBody>
          <a:bodyPr/>
          <a:lstStyle/>
          <a:p>
            <a:r>
              <a:rPr lang="de-DE"/>
              <a:t>Werte</a:t>
            </a:r>
          </a:p>
        </p:txBody>
      </p:sp>
      <p:sp>
        <p:nvSpPr>
          <p:cNvPr id="3" name="Rechteck 2">
            <a:extLst>
              <a:ext uri="{FF2B5EF4-FFF2-40B4-BE49-F238E27FC236}">
                <a16:creationId xmlns:a16="http://schemas.microsoft.com/office/drawing/2014/main" id="{3B0F1CFD-BCAA-964C-877F-FFA2219ACEEA}"/>
              </a:ext>
            </a:extLst>
          </p:cNvPr>
          <p:cNvSpPr/>
          <p:nvPr/>
        </p:nvSpPr>
        <p:spPr>
          <a:xfrm>
            <a:off x="1747852" y="1784313"/>
            <a:ext cx="1945661" cy="523220"/>
          </a:xfrm>
          <a:prstGeom prst="rect">
            <a:avLst/>
          </a:prstGeom>
        </p:spPr>
        <p:txBody>
          <a:bodyPr wrap="none">
            <a:spAutoFit/>
          </a:bodyPr>
          <a:lstStyle/>
          <a:p>
            <a:r>
              <a:rPr lang="de-CH" sz="2800">
                <a:solidFill>
                  <a:schemeClr val="bg1"/>
                </a:solidFill>
                <a:latin typeface="nunito" pitchFamily="2" charset="0"/>
                <a:ea typeface="Orelega One" panose="02000503000000000000" pitchFamily="2" charset="0"/>
                <a:cs typeface="Orelega One" panose="02000503000000000000" pitchFamily="2" charset="0"/>
              </a:rPr>
              <a:t>Transparenz</a:t>
            </a:r>
          </a:p>
        </p:txBody>
      </p:sp>
      <p:sp>
        <p:nvSpPr>
          <p:cNvPr id="10" name="Rechteck 9">
            <a:extLst>
              <a:ext uri="{FF2B5EF4-FFF2-40B4-BE49-F238E27FC236}">
                <a16:creationId xmlns:a16="http://schemas.microsoft.com/office/drawing/2014/main" id="{BA5E9345-96C7-2B4A-B655-1615FFC82674}"/>
              </a:ext>
            </a:extLst>
          </p:cNvPr>
          <p:cNvSpPr/>
          <p:nvPr/>
        </p:nvSpPr>
        <p:spPr>
          <a:xfrm>
            <a:off x="1747852" y="2672261"/>
            <a:ext cx="3013902" cy="523220"/>
          </a:xfrm>
          <a:prstGeom prst="rect">
            <a:avLst/>
          </a:prstGeom>
        </p:spPr>
        <p:txBody>
          <a:bodyPr wrap="none">
            <a:spAutoFit/>
          </a:bodyPr>
          <a:lstStyle/>
          <a:p>
            <a:r>
              <a:rPr lang="de-CH" sz="2800">
                <a:solidFill>
                  <a:schemeClr val="bg1"/>
                </a:solidFill>
                <a:latin typeface="nunito" pitchFamily="2" charset="0"/>
                <a:ea typeface="Orelega One" panose="02000503000000000000" pitchFamily="2" charset="0"/>
                <a:cs typeface="Orelega One" panose="02000503000000000000" pitchFamily="2" charset="0"/>
              </a:rPr>
              <a:t>Gleichberechtigung</a:t>
            </a:r>
          </a:p>
        </p:txBody>
      </p:sp>
      <p:sp>
        <p:nvSpPr>
          <p:cNvPr id="11" name="Rechteck 10">
            <a:extLst>
              <a:ext uri="{FF2B5EF4-FFF2-40B4-BE49-F238E27FC236}">
                <a16:creationId xmlns:a16="http://schemas.microsoft.com/office/drawing/2014/main" id="{4EB5F50A-52D0-E146-B3B3-204AC8A9BFC6}"/>
              </a:ext>
            </a:extLst>
          </p:cNvPr>
          <p:cNvSpPr/>
          <p:nvPr/>
        </p:nvSpPr>
        <p:spPr>
          <a:xfrm>
            <a:off x="1747852" y="3560209"/>
            <a:ext cx="1342034" cy="523220"/>
          </a:xfrm>
          <a:prstGeom prst="rect">
            <a:avLst/>
          </a:prstGeom>
        </p:spPr>
        <p:txBody>
          <a:bodyPr wrap="none">
            <a:spAutoFit/>
          </a:bodyPr>
          <a:lstStyle/>
          <a:p>
            <a:r>
              <a:rPr lang="de-CH" sz="2800">
                <a:solidFill>
                  <a:schemeClr val="bg1"/>
                </a:solidFill>
                <a:latin typeface="nunito" pitchFamily="2" charset="0"/>
                <a:ea typeface="Orelega One" panose="02000503000000000000" pitchFamily="2" charset="0"/>
                <a:cs typeface="Orelega One" panose="02000503000000000000" pitchFamily="2" charset="0"/>
              </a:rPr>
              <a:t>Respekt</a:t>
            </a:r>
          </a:p>
        </p:txBody>
      </p:sp>
      <p:sp>
        <p:nvSpPr>
          <p:cNvPr id="12" name="Rechteck 11">
            <a:extLst>
              <a:ext uri="{FF2B5EF4-FFF2-40B4-BE49-F238E27FC236}">
                <a16:creationId xmlns:a16="http://schemas.microsoft.com/office/drawing/2014/main" id="{B2405D12-7BDB-2C4B-AD3D-72988DDB9CAF}"/>
              </a:ext>
            </a:extLst>
          </p:cNvPr>
          <p:cNvSpPr/>
          <p:nvPr/>
        </p:nvSpPr>
        <p:spPr>
          <a:xfrm>
            <a:off x="1747852" y="4448157"/>
            <a:ext cx="3295454" cy="523220"/>
          </a:xfrm>
          <a:prstGeom prst="rect">
            <a:avLst/>
          </a:prstGeom>
        </p:spPr>
        <p:txBody>
          <a:bodyPr wrap="none">
            <a:spAutoFit/>
          </a:bodyPr>
          <a:lstStyle/>
          <a:p>
            <a:r>
              <a:rPr lang="de-CH" sz="2800">
                <a:solidFill>
                  <a:schemeClr val="bg1"/>
                </a:solidFill>
                <a:latin typeface="nunito" pitchFamily="2" charset="0"/>
                <a:ea typeface="Orelega One" panose="02000503000000000000" pitchFamily="2" charset="0"/>
                <a:cs typeface="Orelega One" panose="02000503000000000000" pitchFamily="2" charset="0"/>
              </a:rPr>
              <a:t>Qualitätsbewusstsein</a:t>
            </a:r>
          </a:p>
        </p:txBody>
      </p:sp>
      <p:sp>
        <p:nvSpPr>
          <p:cNvPr id="13" name="Rechteck 12">
            <a:extLst>
              <a:ext uri="{FF2B5EF4-FFF2-40B4-BE49-F238E27FC236}">
                <a16:creationId xmlns:a16="http://schemas.microsoft.com/office/drawing/2014/main" id="{62B4AC46-E04C-9F49-9088-3CCAF50B3323}"/>
              </a:ext>
            </a:extLst>
          </p:cNvPr>
          <p:cNvSpPr/>
          <p:nvPr/>
        </p:nvSpPr>
        <p:spPr>
          <a:xfrm>
            <a:off x="1747852" y="5336103"/>
            <a:ext cx="2003754" cy="523220"/>
          </a:xfrm>
          <a:prstGeom prst="rect">
            <a:avLst/>
          </a:prstGeom>
        </p:spPr>
        <p:txBody>
          <a:bodyPr wrap="none">
            <a:spAutoFit/>
          </a:bodyPr>
          <a:lstStyle/>
          <a:p>
            <a:r>
              <a:rPr lang="de-CH" sz="2800">
                <a:solidFill>
                  <a:schemeClr val="bg1"/>
                </a:solidFill>
                <a:latin typeface="nunito" pitchFamily="2" charset="0"/>
                <a:ea typeface="Orelega One" panose="02000503000000000000" pitchFamily="2" charset="0"/>
                <a:cs typeface="Orelega One" panose="02000503000000000000" pitchFamily="2" charset="0"/>
              </a:rPr>
              <a:t>Gutwilligkeit</a:t>
            </a:r>
          </a:p>
        </p:txBody>
      </p:sp>
      <p:pic>
        <p:nvPicPr>
          <p:cNvPr id="15" name="Grafik 14" descr="Lupe Silhouette">
            <a:extLst>
              <a:ext uri="{FF2B5EF4-FFF2-40B4-BE49-F238E27FC236}">
                <a16:creationId xmlns:a16="http://schemas.microsoft.com/office/drawing/2014/main" id="{5DF43A9A-A2B0-C640-8D9F-ABCB22DA6DD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3947" y="1765447"/>
            <a:ext cx="523220" cy="523220"/>
          </a:xfrm>
          <a:prstGeom prst="rect">
            <a:avLst/>
          </a:prstGeom>
        </p:spPr>
      </p:pic>
      <p:pic>
        <p:nvPicPr>
          <p:cNvPr id="17" name="Grafik 16" descr="Engelsgesichtskontur Silhouette">
            <a:extLst>
              <a:ext uri="{FF2B5EF4-FFF2-40B4-BE49-F238E27FC236}">
                <a16:creationId xmlns:a16="http://schemas.microsoft.com/office/drawing/2014/main" id="{262709E3-AA9E-8249-A1DA-ECE6B8246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104" y="5332072"/>
            <a:ext cx="523220" cy="523220"/>
          </a:xfrm>
          <a:prstGeom prst="rect">
            <a:avLst/>
          </a:prstGeom>
        </p:spPr>
      </p:pic>
      <p:pic>
        <p:nvPicPr>
          <p:cNvPr id="19" name="Grafik 18" descr="Raute Silhouette">
            <a:extLst>
              <a:ext uri="{FF2B5EF4-FFF2-40B4-BE49-F238E27FC236}">
                <a16:creationId xmlns:a16="http://schemas.microsoft.com/office/drawing/2014/main" id="{E100ACE6-0DE7-EB4D-ACCB-AC5BB1DF76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104" y="4458124"/>
            <a:ext cx="523220" cy="523220"/>
          </a:xfrm>
          <a:prstGeom prst="rect">
            <a:avLst/>
          </a:prstGeom>
        </p:spPr>
      </p:pic>
      <p:pic>
        <p:nvPicPr>
          <p:cNvPr id="21" name="Grafik 20" descr="Gruppe von Männern Silhouette">
            <a:extLst>
              <a:ext uri="{FF2B5EF4-FFF2-40B4-BE49-F238E27FC236}">
                <a16:creationId xmlns:a16="http://schemas.microsoft.com/office/drawing/2014/main" id="{5314C087-8296-A147-AC32-6699118A3E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104" y="2655041"/>
            <a:ext cx="523220" cy="523220"/>
          </a:xfrm>
          <a:prstGeom prst="rect">
            <a:avLst/>
          </a:prstGeom>
        </p:spPr>
      </p:pic>
      <p:pic>
        <p:nvPicPr>
          <p:cNvPr id="23" name="Grafik 22" descr="Kommentar Herz Silhouette">
            <a:extLst>
              <a:ext uri="{FF2B5EF4-FFF2-40B4-BE49-F238E27FC236}">
                <a16:creationId xmlns:a16="http://schemas.microsoft.com/office/drawing/2014/main" id="{A7C630FB-63F9-D14A-A66C-4B4F0BC14E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104" y="3563820"/>
            <a:ext cx="523220" cy="523220"/>
          </a:xfrm>
          <a:prstGeom prst="rect">
            <a:avLst/>
          </a:prstGeom>
        </p:spPr>
      </p:pic>
      <p:sp>
        <p:nvSpPr>
          <p:cNvPr id="24" name="Vertikale Rolle 23">
            <a:extLst>
              <a:ext uri="{FF2B5EF4-FFF2-40B4-BE49-F238E27FC236}">
                <a16:creationId xmlns:a16="http://schemas.microsoft.com/office/drawing/2014/main" id="{B19676D7-29BD-8849-82D9-1A8854AAEBF6}"/>
              </a:ext>
            </a:extLst>
          </p:cNvPr>
          <p:cNvSpPr/>
          <p:nvPr/>
        </p:nvSpPr>
        <p:spPr>
          <a:xfrm>
            <a:off x="6976533" y="1119116"/>
            <a:ext cx="4559718" cy="5281684"/>
          </a:xfrm>
          <a:prstGeom prst="verticalScroll">
            <a:avLst/>
          </a:prstGeom>
          <a:noFill/>
          <a:ln w="28575">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CH" sz="1100">
              <a:latin typeface="Nunito Sans Light" pitchFamily="2" charset="77"/>
            </a:endParaRPr>
          </a:p>
          <a:p>
            <a:pPr algn="ctr"/>
            <a:endParaRPr lang="de-DE" sz="500">
              <a:latin typeface="Nunito Sans Light" pitchFamily="2" charset="77"/>
            </a:endParaRPr>
          </a:p>
        </p:txBody>
      </p:sp>
      <p:sp>
        <p:nvSpPr>
          <p:cNvPr id="25" name="Textfeld 24">
            <a:extLst>
              <a:ext uri="{FF2B5EF4-FFF2-40B4-BE49-F238E27FC236}">
                <a16:creationId xmlns:a16="http://schemas.microsoft.com/office/drawing/2014/main" id="{96B28570-5D5C-484A-B611-14947CDEBEAB}"/>
              </a:ext>
            </a:extLst>
          </p:cNvPr>
          <p:cNvSpPr txBox="1"/>
          <p:nvPr/>
        </p:nvSpPr>
        <p:spPr>
          <a:xfrm>
            <a:off x="7611035" y="2134779"/>
            <a:ext cx="3290047" cy="4095927"/>
          </a:xfrm>
          <a:prstGeom prst="rect">
            <a:avLst/>
          </a:prstGeom>
          <a:noFill/>
        </p:spPr>
        <p:txBody>
          <a:bodyPr wrap="square" numCol="2" spcCol="144000" rtlCol="0">
            <a:noAutofit/>
          </a:bodyPr>
          <a:lstStyle/>
          <a:p>
            <a:pPr marL="228600" indent="-228600">
              <a:buFont typeface="+mj-lt"/>
              <a:buAutoNum type="arabicPeriod"/>
            </a:pPr>
            <a:r>
              <a:rPr lang="en-US" sz="700">
                <a:solidFill>
                  <a:schemeClr val="bg1"/>
                </a:solidFill>
                <a:latin typeface="Nunito Sans Light" pitchFamily="2" charset="77"/>
              </a:rPr>
              <a:t>The project creators, lead developers, core team, constitute the managing members of the project and have final say in every decision of the project, technical or otherwise, including overruling previous decisions. There are no limitations to this decisional power.</a:t>
            </a:r>
          </a:p>
          <a:p>
            <a:pPr marL="228600" indent="-228600">
              <a:buFont typeface="+mj-lt"/>
              <a:buAutoNum type="arabicPeriod"/>
            </a:pPr>
            <a:r>
              <a:rPr lang="en-US" sz="700">
                <a:solidFill>
                  <a:schemeClr val="bg1"/>
                </a:solidFill>
                <a:latin typeface="Nunito Sans Light" pitchFamily="2" charset="77"/>
              </a:rPr>
              <a:t>Contributions are an expected result of your membership on the project. Don't expect others to do your work or help you with your work forever.</a:t>
            </a:r>
          </a:p>
          <a:p>
            <a:pPr marL="228600" indent="-228600">
              <a:buFont typeface="+mj-lt"/>
              <a:buAutoNum type="arabicPeriod"/>
            </a:pPr>
            <a:r>
              <a:rPr lang="en-US" sz="700">
                <a:solidFill>
                  <a:schemeClr val="bg1"/>
                </a:solidFill>
                <a:latin typeface="Nunito Sans Light" pitchFamily="2" charset="77"/>
              </a:rPr>
              <a:t>All members have the same opportunities to seek any challenge they want within the project.</a:t>
            </a:r>
          </a:p>
          <a:p>
            <a:pPr marL="228600" indent="-228600">
              <a:buFont typeface="+mj-lt"/>
              <a:buAutoNum type="arabicPeriod"/>
            </a:pPr>
            <a:r>
              <a:rPr lang="en-US" sz="700">
                <a:solidFill>
                  <a:schemeClr val="bg1"/>
                </a:solidFill>
                <a:latin typeface="Nunito Sans Light" pitchFamily="2" charset="77"/>
              </a:rPr>
              <a:t>Authority or position in the project will be proportional to the accrued contribution. Seniority must be earned.</a:t>
            </a:r>
          </a:p>
          <a:p>
            <a:pPr marL="228600" indent="-228600">
              <a:buFont typeface="+mj-lt"/>
              <a:buAutoNum type="arabicPeriod"/>
            </a:pPr>
            <a:r>
              <a:rPr lang="en-US" sz="700">
                <a:solidFill>
                  <a:schemeClr val="bg1"/>
                </a:solidFill>
                <a:latin typeface="Nunito Sans Light" pitchFamily="2" charset="77"/>
              </a:rPr>
              <a:t>Software is evolutive: the better implementations must supersede lesser implementations. Technical advantage is the primary evaluation metric.</a:t>
            </a:r>
          </a:p>
          <a:p>
            <a:pPr marL="228600" indent="-228600">
              <a:buFont typeface="+mj-lt"/>
              <a:buAutoNum type="arabicPeriod"/>
            </a:pPr>
            <a:r>
              <a:rPr lang="en-US" sz="700">
                <a:solidFill>
                  <a:schemeClr val="bg1"/>
                </a:solidFill>
                <a:latin typeface="Nunito Sans Light" pitchFamily="2" charset="77"/>
              </a:rPr>
              <a:t>This is a space for technical prowess; topics outside of the project will not be tolerated.</a:t>
            </a:r>
          </a:p>
          <a:p>
            <a:pPr marL="228600" indent="-228600">
              <a:buFont typeface="+mj-lt"/>
              <a:buAutoNum type="arabicPeriod"/>
            </a:pPr>
            <a:r>
              <a:rPr lang="en-US" sz="700">
                <a:solidFill>
                  <a:schemeClr val="bg1"/>
                </a:solidFill>
                <a:latin typeface="Nunito Sans Light" pitchFamily="2" charset="77"/>
              </a:rPr>
              <a:t>Nontechnical conflicts will be discussed in a separate space. Disruption of the project will not be allowed.</a:t>
            </a:r>
          </a:p>
          <a:p>
            <a:pPr marL="228600" indent="-228600">
              <a:buFont typeface="+mj-lt"/>
              <a:buAutoNum type="arabicPeriod"/>
            </a:pPr>
            <a:r>
              <a:rPr lang="en-US" sz="700">
                <a:solidFill>
                  <a:schemeClr val="bg1"/>
                </a:solidFill>
                <a:latin typeface="Nunito Sans Light" pitchFamily="2" charset="77"/>
              </a:rPr>
              <a:t>Individual characteristics, including but not limited to, body, sex, sexual preference, race, language, religion, nationality, or political preferences are irrelevant in the scope of the project and will not be taken into account concerning your value or that of your contribution to the project.</a:t>
            </a:r>
          </a:p>
          <a:p>
            <a:pPr marL="228600" indent="-228600">
              <a:buFont typeface="+mj-lt"/>
              <a:buAutoNum type="arabicPeriod"/>
            </a:pPr>
            <a:r>
              <a:rPr lang="en-US" sz="700">
                <a:solidFill>
                  <a:schemeClr val="bg1"/>
                </a:solidFill>
                <a:latin typeface="Nunito Sans Light" pitchFamily="2" charset="77"/>
              </a:rPr>
              <a:t>Discuss or debate the idea, not the person.</a:t>
            </a:r>
          </a:p>
          <a:p>
            <a:pPr marL="228600" indent="-228600">
              <a:buFont typeface="+mj-lt"/>
              <a:buAutoNum type="arabicPeriod"/>
            </a:pPr>
            <a:r>
              <a:rPr lang="en-US" sz="700">
                <a:solidFill>
                  <a:schemeClr val="bg1"/>
                </a:solidFill>
                <a:latin typeface="Nunito Sans Light" pitchFamily="2" charset="77"/>
              </a:rPr>
              <a:t>There is no room for ambiguity: Ambiguity will be met with questioning; further ambiguity will be met with silence. It is the responsibility of the originator to provide requested context.</a:t>
            </a:r>
          </a:p>
          <a:p>
            <a:pPr marL="228600" indent="-228600">
              <a:buFont typeface="+mj-lt"/>
              <a:buAutoNum type="arabicPeriod"/>
            </a:pPr>
            <a:r>
              <a:rPr lang="en-US" sz="700">
                <a:solidFill>
                  <a:schemeClr val="bg1"/>
                </a:solidFill>
                <a:latin typeface="Nunito Sans Light" pitchFamily="2" charset="77"/>
              </a:rPr>
              <a:t>If something is illegal outside the scope of the project, it is illegal in the scope of the project. This Code of Merit does not take precedence over governing law.</a:t>
            </a:r>
          </a:p>
          <a:p>
            <a:pPr marL="228600" indent="-228600">
              <a:buFont typeface="+mj-lt"/>
              <a:buAutoNum type="arabicPeriod"/>
            </a:pPr>
            <a:r>
              <a:rPr lang="en-US" sz="700">
                <a:solidFill>
                  <a:schemeClr val="bg1"/>
                </a:solidFill>
                <a:latin typeface="Nunito Sans Light" pitchFamily="2" charset="77"/>
              </a:rPr>
              <a:t>This Code of Merit governs the technical procedures of the project not the activities outside of it.</a:t>
            </a:r>
          </a:p>
          <a:p>
            <a:pPr marL="228600" indent="-228600">
              <a:buFont typeface="+mj-lt"/>
              <a:buAutoNum type="arabicPeriod"/>
            </a:pPr>
            <a:r>
              <a:rPr lang="en-US" sz="700">
                <a:solidFill>
                  <a:schemeClr val="bg1"/>
                </a:solidFill>
                <a:latin typeface="Nunito Sans Light" pitchFamily="2" charset="77"/>
              </a:rPr>
              <a:t>Participation on the project equates to agreement of this Code of Merit.</a:t>
            </a:r>
          </a:p>
          <a:p>
            <a:pPr marL="228600" indent="-228600">
              <a:buFont typeface="+mj-lt"/>
              <a:buAutoNum type="arabicPeriod"/>
            </a:pPr>
            <a:r>
              <a:rPr lang="en-US" sz="700">
                <a:solidFill>
                  <a:schemeClr val="bg1"/>
                </a:solidFill>
                <a:latin typeface="Nunito Sans Light" pitchFamily="2" charset="77"/>
              </a:rPr>
              <a:t>No objectives beyond the stated objectives of this project are relevant to the project. Any intent to deviate the project from its original purpose of existence will constitute grounds for remedial action which may include expulsion from the project.</a:t>
            </a:r>
          </a:p>
        </p:txBody>
      </p:sp>
      <p:sp>
        <p:nvSpPr>
          <p:cNvPr id="26" name="Rechteck 25">
            <a:extLst>
              <a:ext uri="{FF2B5EF4-FFF2-40B4-BE49-F238E27FC236}">
                <a16:creationId xmlns:a16="http://schemas.microsoft.com/office/drawing/2014/main" id="{3A007F46-9C07-A84E-A8ED-36AC70907262}"/>
              </a:ext>
            </a:extLst>
          </p:cNvPr>
          <p:cNvSpPr/>
          <p:nvPr/>
        </p:nvSpPr>
        <p:spPr>
          <a:xfrm>
            <a:off x="7545902" y="1765447"/>
            <a:ext cx="1487908" cy="369332"/>
          </a:xfrm>
          <a:prstGeom prst="rect">
            <a:avLst/>
          </a:prstGeom>
        </p:spPr>
        <p:txBody>
          <a:bodyPr wrap="none">
            <a:spAutoFit/>
          </a:bodyPr>
          <a:lstStyle/>
          <a:p>
            <a:r>
              <a:rPr lang="en-US">
                <a:solidFill>
                  <a:schemeClr val="bg1"/>
                </a:solidFill>
                <a:latin typeface="nunito" pitchFamily="2" charset="0"/>
                <a:ea typeface="Orelega One" panose="02000503000000000000" pitchFamily="2" charset="0"/>
                <a:cs typeface="Orelega One" panose="02000503000000000000" pitchFamily="2" charset="0"/>
              </a:rPr>
              <a:t>Code of Merit</a:t>
            </a:r>
          </a:p>
        </p:txBody>
      </p:sp>
    </p:spTree>
    <p:extLst>
      <p:ext uri="{BB962C8B-B14F-4D97-AF65-F5344CB8AC3E}">
        <p14:creationId xmlns:p14="http://schemas.microsoft.com/office/powerpoint/2010/main" val="342630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9875F2-2C23-A047-8794-617B2857BF6A}"/>
              </a:ext>
            </a:extLst>
          </p:cNvPr>
          <p:cNvSpPr>
            <a:spLocks noGrp="1"/>
          </p:cNvSpPr>
          <p:nvPr>
            <p:ph type="title"/>
          </p:nvPr>
        </p:nvSpPr>
        <p:spPr/>
        <p:txBody>
          <a:bodyPr>
            <a:normAutofit/>
          </a:bodyPr>
          <a:lstStyle/>
          <a:p>
            <a:r>
              <a:rPr lang="de-DE"/>
              <a:t>Erfolgsfaktoren</a:t>
            </a:r>
          </a:p>
        </p:txBody>
      </p:sp>
      <p:sp>
        <p:nvSpPr>
          <p:cNvPr id="9" name="Textplatzhalter 8">
            <a:extLst>
              <a:ext uri="{FF2B5EF4-FFF2-40B4-BE49-F238E27FC236}">
                <a16:creationId xmlns:a16="http://schemas.microsoft.com/office/drawing/2014/main" id="{CF491596-18DD-4101-A653-57DE89E6572B}"/>
              </a:ext>
            </a:extLst>
          </p:cNvPr>
          <p:cNvSpPr>
            <a:spLocks noGrp="1"/>
          </p:cNvSpPr>
          <p:nvPr>
            <p:ph type="body" sz="quarter" idx="13"/>
          </p:nvPr>
        </p:nvSpPr>
        <p:spPr/>
        <p:txBody>
          <a:bodyPr/>
          <a:lstStyle/>
          <a:p>
            <a:r>
              <a:rPr lang="de-CH" sz="2000" b="1">
                <a:ea typeface="Times New Roman" panose="02020603050405020304" pitchFamily="18" charset="0"/>
              </a:rPr>
              <a:t>Was ist für die Community Erfolg?</a:t>
            </a:r>
            <a:endParaRPr lang="de-CH" b="1"/>
          </a:p>
        </p:txBody>
      </p:sp>
      <p:pic>
        <p:nvPicPr>
          <p:cNvPr id="11" name="Grafik 10" descr="Ambition Silhouette">
            <a:extLst>
              <a:ext uri="{FF2B5EF4-FFF2-40B4-BE49-F238E27FC236}">
                <a16:creationId xmlns:a16="http://schemas.microsoft.com/office/drawing/2014/main" id="{20A3712D-5E27-C847-B2A1-967C54FEA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813" y="4758209"/>
            <a:ext cx="1351210" cy="1351210"/>
          </a:xfrm>
          <a:prstGeom prst="rect">
            <a:avLst/>
          </a:prstGeom>
        </p:spPr>
      </p:pic>
      <p:sp>
        <p:nvSpPr>
          <p:cNvPr id="13" name="Rechteck 12">
            <a:extLst>
              <a:ext uri="{FF2B5EF4-FFF2-40B4-BE49-F238E27FC236}">
                <a16:creationId xmlns:a16="http://schemas.microsoft.com/office/drawing/2014/main" id="{B2F5B416-503F-C942-B20D-DA90156A0497}"/>
              </a:ext>
            </a:extLst>
          </p:cNvPr>
          <p:cNvSpPr/>
          <p:nvPr/>
        </p:nvSpPr>
        <p:spPr>
          <a:xfrm>
            <a:off x="901002" y="6243814"/>
            <a:ext cx="1766830" cy="307777"/>
          </a:xfrm>
          <a:prstGeom prst="rect">
            <a:avLst/>
          </a:prstGeom>
        </p:spPr>
        <p:txBody>
          <a:bodyPr wrap="none">
            <a:spAutoFit/>
          </a:bodyPr>
          <a:lstStyle/>
          <a:p>
            <a:pPr algn="ctr"/>
            <a:r>
              <a:rPr lang="de-CH" sz="1400">
                <a:solidFill>
                  <a:schemeClr val="bg1"/>
                </a:solidFill>
                <a:latin typeface="Nunito Sans Light" pitchFamily="2" charset="77"/>
                <a:ea typeface="Times New Roman" panose="02020603050405020304" pitchFamily="18" charset="0"/>
                <a:cs typeface="Geeza Pro" panose="02000400000000000000" pitchFamily="2" charset="-78"/>
              </a:rPr>
              <a:t>Anzahl Mitwirkende</a:t>
            </a:r>
          </a:p>
        </p:txBody>
      </p:sp>
      <p:sp>
        <p:nvSpPr>
          <p:cNvPr id="14" name="Rechteck 13">
            <a:extLst>
              <a:ext uri="{FF2B5EF4-FFF2-40B4-BE49-F238E27FC236}">
                <a16:creationId xmlns:a16="http://schemas.microsoft.com/office/drawing/2014/main" id="{C2DE8330-32AA-FA49-BCCE-53C36C7FD0E5}"/>
              </a:ext>
            </a:extLst>
          </p:cNvPr>
          <p:cNvSpPr/>
          <p:nvPr/>
        </p:nvSpPr>
        <p:spPr>
          <a:xfrm>
            <a:off x="7775656" y="4025660"/>
            <a:ext cx="2674555" cy="523220"/>
          </a:xfrm>
          <a:prstGeom prst="rect">
            <a:avLst/>
          </a:prstGeom>
        </p:spPr>
        <p:txBody>
          <a:bodyPr wrap="square">
            <a:spAutoFit/>
          </a:bodyPr>
          <a:lstStyle/>
          <a:p>
            <a:pPr algn="ctr"/>
            <a:r>
              <a:rPr lang="de-CH" sz="1400">
                <a:solidFill>
                  <a:schemeClr val="bg1"/>
                </a:solidFill>
                <a:latin typeface="Nunito Sans Light" pitchFamily="2" charset="77"/>
                <a:ea typeface="Times New Roman" panose="02020603050405020304" pitchFamily="18" charset="0"/>
                <a:cs typeface="Geeza Pro" panose="02000400000000000000" pitchFamily="2" charset="-78"/>
              </a:rPr>
              <a:t>Interaktionshäufigkeit mit Projekt</a:t>
            </a:r>
          </a:p>
        </p:txBody>
      </p:sp>
      <p:pic>
        <p:nvPicPr>
          <p:cNvPr id="19" name="Grafik 18" descr="Ambition Silhouette">
            <a:extLst>
              <a:ext uri="{FF2B5EF4-FFF2-40B4-BE49-F238E27FC236}">
                <a16:creationId xmlns:a16="http://schemas.microsoft.com/office/drawing/2014/main" id="{5B468E4F-C590-D544-A13A-B3104EDE79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7328" y="2617033"/>
            <a:ext cx="1351210" cy="1351210"/>
          </a:xfrm>
          <a:prstGeom prst="rect">
            <a:avLst/>
          </a:prstGeom>
        </p:spPr>
      </p:pic>
      <p:sp>
        <p:nvSpPr>
          <p:cNvPr id="18" name="Rechteck 17">
            <a:extLst>
              <a:ext uri="{FF2B5EF4-FFF2-40B4-BE49-F238E27FC236}">
                <a16:creationId xmlns:a16="http://schemas.microsoft.com/office/drawing/2014/main" id="{9ED323AC-3B43-E445-9A05-652E8719609D}"/>
              </a:ext>
            </a:extLst>
          </p:cNvPr>
          <p:cNvSpPr/>
          <p:nvPr/>
        </p:nvSpPr>
        <p:spPr>
          <a:xfrm>
            <a:off x="9499128" y="3215660"/>
            <a:ext cx="2692872" cy="307777"/>
          </a:xfrm>
          <a:prstGeom prst="rect">
            <a:avLst/>
          </a:prstGeom>
        </p:spPr>
        <p:txBody>
          <a:bodyPr wrap="square" lIns="91440" tIns="45720" rIns="91440" bIns="45720" anchor="t">
            <a:spAutoFit/>
          </a:bodyPr>
          <a:lstStyle/>
          <a:p>
            <a:pPr algn="ctr"/>
            <a:r>
              <a:rPr lang="de-CH" sz="1400">
                <a:solidFill>
                  <a:schemeClr val="bg1"/>
                </a:solidFill>
                <a:latin typeface="Nunito Sans Light"/>
                <a:ea typeface="Times New Roman" panose="02020603050405020304" pitchFamily="18" charset="0"/>
                <a:cs typeface="Geeza Pro"/>
              </a:rPr>
              <a:t>Erreichen von Meilensteinen</a:t>
            </a:r>
            <a:endParaRPr lang="de-CH" sz="1400">
              <a:solidFill>
                <a:schemeClr val="bg1"/>
              </a:solidFill>
              <a:latin typeface="Nunito Sans Light" pitchFamily="2" charset="77"/>
              <a:ea typeface="Times New Roman" panose="02020603050405020304" pitchFamily="18" charset="0"/>
              <a:cs typeface="Geeza Pro" panose="02000400000000000000" pitchFamily="2" charset="-78"/>
            </a:endParaRPr>
          </a:p>
        </p:txBody>
      </p:sp>
      <p:pic>
        <p:nvPicPr>
          <p:cNvPr id="20" name="Grafik 19" descr="Ambition Silhouette">
            <a:extLst>
              <a:ext uri="{FF2B5EF4-FFF2-40B4-BE49-F238E27FC236}">
                <a16:creationId xmlns:a16="http://schemas.microsoft.com/office/drawing/2014/main" id="{C5C23D39-3715-B24D-B1DD-BDA7437877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59331" y="1729238"/>
            <a:ext cx="1351210" cy="1351210"/>
          </a:xfrm>
          <a:prstGeom prst="rect">
            <a:avLst/>
          </a:prstGeom>
        </p:spPr>
      </p:pic>
      <p:sp>
        <p:nvSpPr>
          <p:cNvPr id="15" name="Rechteck 14">
            <a:extLst>
              <a:ext uri="{FF2B5EF4-FFF2-40B4-BE49-F238E27FC236}">
                <a16:creationId xmlns:a16="http://schemas.microsoft.com/office/drawing/2014/main" id="{E79F301D-3089-4643-A239-DC675D0E5ACD}"/>
              </a:ext>
            </a:extLst>
          </p:cNvPr>
          <p:cNvSpPr/>
          <p:nvPr/>
        </p:nvSpPr>
        <p:spPr>
          <a:xfrm>
            <a:off x="2113335" y="5572359"/>
            <a:ext cx="3148206" cy="523220"/>
          </a:xfrm>
          <a:prstGeom prst="rect">
            <a:avLst/>
          </a:prstGeom>
        </p:spPr>
        <p:txBody>
          <a:bodyPr wrap="square" lIns="91440" tIns="45720" rIns="91440" bIns="45720" anchor="t">
            <a:spAutoFit/>
          </a:bodyPr>
          <a:lstStyle/>
          <a:p>
            <a:pPr algn="ctr"/>
            <a:r>
              <a:rPr lang="de-CH" sz="1400" dirty="0">
                <a:solidFill>
                  <a:schemeClr val="bg1"/>
                </a:solidFill>
                <a:latin typeface="Nunito Sans Light"/>
                <a:ea typeface="Times New Roman" panose="02020603050405020304" pitchFamily="18" charset="0"/>
                <a:cs typeface="Geeza Pro"/>
              </a:rPr>
              <a:t>Austausch und </a:t>
            </a:r>
          </a:p>
          <a:p>
            <a:pPr algn="ctr"/>
            <a:r>
              <a:rPr lang="de-CH" sz="1400" dirty="0">
                <a:solidFill>
                  <a:schemeClr val="bg1"/>
                </a:solidFill>
                <a:latin typeface="Nunito Sans Light"/>
                <a:ea typeface="Times New Roman" panose="02020603050405020304" pitchFamily="18" charset="0"/>
                <a:cs typeface="Geeza Pro"/>
              </a:rPr>
              <a:t>Nutzerzahl auf </a:t>
            </a:r>
            <a:r>
              <a:rPr lang="de-CH" sz="1400" dirty="0" err="1">
                <a:solidFill>
                  <a:schemeClr val="bg1"/>
                </a:solidFill>
                <a:latin typeface="Nunito Sans Light"/>
                <a:ea typeface="Times New Roman" panose="02020603050405020304" pitchFamily="18" charset="0"/>
                <a:cs typeface="Geeza Pro"/>
              </a:rPr>
              <a:t>Telegram</a:t>
            </a:r>
            <a:endParaRPr lang="de-CH" sz="1400" dirty="0">
              <a:solidFill>
                <a:schemeClr val="bg1"/>
              </a:solidFill>
              <a:latin typeface="Nunito Sans Light"/>
              <a:ea typeface="Times New Roman" panose="02020603050405020304" pitchFamily="18" charset="0"/>
              <a:cs typeface="Geeza Pro"/>
            </a:endParaRPr>
          </a:p>
        </p:txBody>
      </p:sp>
      <p:pic>
        <p:nvPicPr>
          <p:cNvPr id="21" name="Grafik 20" descr="Ambition Silhouette">
            <a:extLst>
              <a:ext uri="{FF2B5EF4-FFF2-40B4-BE49-F238E27FC236}">
                <a16:creationId xmlns:a16="http://schemas.microsoft.com/office/drawing/2014/main" id="{EDA32CD7-0CA8-FB40-8F4B-3500C6624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11833" y="4057941"/>
            <a:ext cx="1351210" cy="1351210"/>
          </a:xfrm>
          <a:prstGeom prst="rect">
            <a:avLst/>
          </a:prstGeom>
        </p:spPr>
      </p:pic>
      <p:sp>
        <p:nvSpPr>
          <p:cNvPr id="16" name="Rechteck 15">
            <a:extLst>
              <a:ext uri="{FF2B5EF4-FFF2-40B4-BE49-F238E27FC236}">
                <a16:creationId xmlns:a16="http://schemas.microsoft.com/office/drawing/2014/main" id="{8BFCA304-06E2-D94A-8670-D148FA3AD34F}"/>
              </a:ext>
            </a:extLst>
          </p:cNvPr>
          <p:cNvSpPr/>
          <p:nvPr/>
        </p:nvSpPr>
        <p:spPr>
          <a:xfrm>
            <a:off x="6354180" y="4680957"/>
            <a:ext cx="2015295" cy="307777"/>
          </a:xfrm>
          <a:prstGeom prst="rect">
            <a:avLst/>
          </a:prstGeom>
        </p:spPr>
        <p:txBody>
          <a:bodyPr wrap="none">
            <a:spAutoFit/>
          </a:bodyPr>
          <a:lstStyle/>
          <a:p>
            <a:pPr algn="ctr"/>
            <a:r>
              <a:rPr lang="de-CH" sz="1400">
                <a:solidFill>
                  <a:schemeClr val="bg1"/>
                </a:solidFill>
                <a:latin typeface="Nunito Sans Light" pitchFamily="2" charset="77"/>
                <a:ea typeface="Times New Roman" panose="02020603050405020304" pitchFamily="18" charset="0"/>
                <a:cs typeface="Geeza Pro" panose="02000400000000000000" pitchFamily="2" charset="-78"/>
              </a:rPr>
              <a:t>Verfügbares Knowhow</a:t>
            </a:r>
          </a:p>
        </p:txBody>
      </p:sp>
      <p:pic>
        <p:nvPicPr>
          <p:cNvPr id="22" name="Grafik 21" descr="Ambition Silhouette">
            <a:extLst>
              <a:ext uri="{FF2B5EF4-FFF2-40B4-BE49-F238E27FC236}">
                <a16:creationId xmlns:a16="http://schemas.microsoft.com/office/drawing/2014/main" id="{632C9DEB-26AF-0747-97D3-31ECB63F5B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6222" y="3214843"/>
            <a:ext cx="1351210" cy="1351210"/>
          </a:xfrm>
          <a:prstGeom prst="rect">
            <a:avLst/>
          </a:prstGeom>
        </p:spPr>
      </p:pic>
      <p:sp>
        <p:nvSpPr>
          <p:cNvPr id="17" name="Rechteck 16">
            <a:extLst>
              <a:ext uri="{FF2B5EF4-FFF2-40B4-BE49-F238E27FC236}">
                <a16:creationId xmlns:a16="http://schemas.microsoft.com/office/drawing/2014/main" id="{5E4724C0-10ED-3745-8CBD-F3C2C88EBD8D}"/>
              </a:ext>
            </a:extLst>
          </p:cNvPr>
          <p:cNvSpPr/>
          <p:nvPr/>
        </p:nvSpPr>
        <p:spPr>
          <a:xfrm>
            <a:off x="4511606" y="5139519"/>
            <a:ext cx="1928734" cy="307777"/>
          </a:xfrm>
          <a:prstGeom prst="rect">
            <a:avLst/>
          </a:prstGeom>
        </p:spPr>
        <p:txBody>
          <a:bodyPr wrap="none">
            <a:spAutoFit/>
          </a:bodyPr>
          <a:lstStyle/>
          <a:p>
            <a:pPr algn="ctr"/>
            <a:r>
              <a:rPr lang="de-CH" sz="1400">
                <a:solidFill>
                  <a:schemeClr val="bg1"/>
                </a:solidFill>
                <a:latin typeface="Nunito Sans Light" pitchFamily="2" charset="77"/>
                <a:ea typeface="Times New Roman" panose="02020603050405020304" pitchFamily="18" charset="0"/>
                <a:cs typeface="Geeza Pro" panose="02000400000000000000" pitchFamily="2" charset="-78"/>
              </a:rPr>
              <a:t>Einhaltung der Werte </a:t>
            </a:r>
          </a:p>
        </p:txBody>
      </p:sp>
      <p:pic>
        <p:nvPicPr>
          <p:cNvPr id="23" name="Grafik 22" descr="Ambition Silhouette">
            <a:extLst>
              <a:ext uri="{FF2B5EF4-FFF2-40B4-BE49-F238E27FC236}">
                <a16:creationId xmlns:a16="http://schemas.microsoft.com/office/drawing/2014/main" id="{456A3D5E-2E62-3246-805E-2C38BD7EF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7610" y="3653914"/>
            <a:ext cx="1351210" cy="1351210"/>
          </a:xfrm>
          <a:prstGeom prst="rect">
            <a:avLst/>
          </a:prstGeom>
        </p:spPr>
      </p:pic>
    </p:spTree>
    <p:extLst>
      <p:ext uri="{BB962C8B-B14F-4D97-AF65-F5344CB8AC3E}">
        <p14:creationId xmlns:p14="http://schemas.microsoft.com/office/powerpoint/2010/main" val="45157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E1CC6E-AFAE-4373-9F41-AB5400AD8C00}"/>
              </a:ext>
            </a:extLst>
          </p:cNvPr>
          <p:cNvSpPr>
            <a:spLocks noGrp="1"/>
          </p:cNvSpPr>
          <p:nvPr>
            <p:ph type="title"/>
          </p:nvPr>
        </p:nvSpPr>
        <p:spPr/>
        <p:txBody>
          <a:bodyPr/>
          <a:lstStyle/>
          <a:p>
            <a:r>
              <a:rPr lang="fr-CH" err="1"/>
              <a:t>Marke</a:t>
            </a:r>
            <a:endParaRPr lang="de-CH"/>
          </a:p>
        </p:txBody>
      </p:sp>
      <p:sp>
        <p:nvSpPr>
          <p:cNvPr id="4" name="Textplatzhalter 3">
            <a:extLst>
              <a:ext uri="{FF2B5EF4-FFF2-40B4-BE49-F238E27FC236}">
                <a16:creationId xmlns:a16="http://schemas.microsoft.com/office/drawing/2014/main" id="{0ADE0791-0DD4-4067-9033-D02F0542BE74}"/>
              </a:ext>
            </a:extLst>
          </p:cNvPr>
          <p:cNvSpPr>
            <a:spLocks noGrp="1"/>
          </p:cNvSpPr>
          <p:nvPr>
            <p:ph type="body" sz="quarter" idx="13"/>
          </p:nvPr>
        </p:nvSpPr>
        <p:spPr/>
        <p:txBody>
          <a:bodyPr/>
          <a:lstStyle/>
          <a:p>
            <a:r>
              <a:rPr lang="de-DE" b="1"/>
              <a:t>Entwicklung</a:t>
            </a:r>
            <a:endParaRPr lang="de-CH" b="1"/>
          </a:p>
        </p:txBody>
      </p:sp>
      <p:sp>
        <p:nvSpPr>
          <p:cNvPr id="16" name="Ellipse 15">
            <a:extLst>
              <a:ext uri="{FF2B5EF4-FFF2-40B4-BE49-F238E27FC236}">
                <a16:creationId xmlns:a16="http://schemas.microsoft.com/office/drawing/2014/main" id="{3FFDC7F8-CB67-44E5-BBE6-BB5FD22E2330}"/>
              </a:ext>
            </a:extLst>
          </p:cNvPr>
          <p:cNvSpPr/>
          <p:nvPr/>
        </p:nvSpPr>
        <p:spPr>
          <a:xfrm>
            <a:off x="6739312" y="3989488"/>
            <a:ext cx="484901" cy="430306"/>
          </a:xfrm>
          <a:prstGeom prst="ellipse">
            <a:avLst/>
          </a:prstGeom>
          <a:solidFill>
            <a:srgbClr val="0E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hteck: abgerundete Ecken 5">
            <a:extLst>
              <a:ext uri="{FF2B5EF4-FFF2-40B4-BE49-F238E27FC236}">
                <a16:creationId xmlns:a16="http://schemas.microsoft.com/office/drawing/2014/main" id="{AF72A5AE-B6DE-4AED-961D-F4FE8D9020FB}"/>
              </a:ext>
            </a:extLst>
          </p:cNvPr>
          <p:cNvSpPr/>
          <p:nvPr/>
        </p:nvSpPr>
        <p:spPr>
          <a:xfrm>
            <a:off x="4397259" y="3130450"/>
            <a:ext cx="2966751" cy="2966751"/>
          </a:xfrm>
          <a:prstGeom prst="roundRect">
            <a:avLst>
              <a:gd name="adj" fmla="val 9983"/>
            </a:avLst>
          </a:prstGeom>
          <a:solidFill>
            <a:srgbClr val="0F4057"/>
          </a:solidFill>
          <a:ln>
            <a:noFill/>
          </a:ln>
          <a:effectLst>
            <a:outerShdw blurRad="266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1263E6FD-C595-4BC7-9CB1-9E2A42F77923}"/>
              </a:ext>
            </a:extLst>
          </p:cNvPr>
          <p:cNvSpPr txBox="1"/>
          <p:nvPr/>
        </p:nvSpPr>
        <p:spPr>
          <a:xfrm>
            <a:off x="4655417" y="3212609"/>
            <a:ext cx="2266622" cy="2646878"/>
          </a:xfrm>
          <a:prstGeom prst="rect">
            <a:avLst/>
          </a:prstGeom>
          <a:noFill/>
        </p:spPr>
        <p:txBody>
          <a:bodyPr wrap="square" rtlCol="0">
            <a:spAutoFit/>
          </a:bodyPr>
          <a:lstStyle/>
          <a:p>
            <a:pPr algn="ctr"/>
            <a:r>
              <a:rPr lang="de-CH" sz="16600">
                <a:solidFill>
                  <a:schemeClr val="bg1"/>
                </a:solidFill>
                <a:latin typeface="Nunito ExtraBold" pitchFamily="2" charset="0"/>
              </a:rPr>
              <a:t>C</a:t>
            </a:r>
          </a:p>
        </p:txBody>
      </p:sp>
      <p:sp>
        <p:nvSpPr>
          <p:cNvPr id="12" name="Textfeld 11">
            <a:extLst>
              <a:ext uri="{FF2B5EF4-FFF2-40B4-BE49-F238E27FC236}">
                <a16:creationId xmlns:a16="http://schemas.microsoft.com/office/drawing/2014/main" id="{5E1B3834-0A67-48B2-BDA6-CA10FA9DA5B4}"/>
              </a:ext>
            </a:extLst>
          </p:cNvPr>
          <p:cNvSpPr txBox="1"/>
          <p:nvPr/>
        </p:nvSpPr>
        <p:spPr>
          <a:xfrm>
            <a:off x="3275033" y="1867354"/>
            <a:ext cx="5155692" cy="707886"/>
          </a:xfrm>
          <a:prstGeom prst="rect">
            <a:avLst/>
          </a:prstGeom>
          <a:noFill/>
        </p:spPr>
        <p:txBody>
          <a:bodyPr wrap="square">
            <a:spAutoFit/>
          </a:bodyPr>
          <a:lstStyle/>
          <a:p>
            <a:pPr algn="ctr"/>
            <a:r>
              <a:rPr lang="de-DE" sz="2400" i="0">
                <a:solidFill>
                  <a:srgbClr val="FFFFFF"/>
                </a:solidFill>
                <a:effectLst/>
                <a:latin typeface="nunito"/>
              </a:rPr>
              <a:t>Phase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srgbClr val="FFFFFF"/>
                </a:solidFill>
                <a:effectLst/>
                <a:uLnTx/>
                <a:uFillTx/>
                <a:latin typeface="nunito"/>
                <a:ea typeface="+mn-ea"/>
                <a:cs typeface="+mn-cs"/>
              </a:rPr>
              <a:t>Erstellung</a:t>
            </a:r>
          </a:p>
        </p:txBody>
      </p:sp>
      <p:sp>
        <p:nvSpPr>
          <p:cNvPr id="14" name="Textfeld 13">
            <a:extLst>
              <a:ext uri="{FF2B5EF4-FFF2-40B4-BE49-F238E27FC236}">
                <a16:creationId xmlns:a16="http://schemas.microsoft.com/office/drawing/2014/main" id="{687C11AF-EB1E-4723-A041-D3553FC32982}"/>
              </a:ext>
            </a:extLst>
          </p:cNvPr>
          <p:cNvSpPr txBox="1"/>
          <p:nvPr/>
        </p:nvSpPr>
        <p:spPr>
          <a:xfrm>
            <a:off x="-597807" y="1867354"/>
            <a:ext cx="5155692" cy="707886"/>
          </a:xfrm>
          <a:prstGeom prst="rect">
            <a:avLst/>
          </a:prstGeom>
          <a:noFill/>
        </p:spPr>
        <p:txBody>
          <a:bodyPr wrap="square">
            <a:spAutoFit/>
          </a:bodyPr>
          <a:lstStyle/>
          <a:p>
            <a:pPr algn="ctr"/>
            <a:r>
              <a:rPr lang="de-DE" sz="2400" i="0">
                <a:solidFill>
                  <a:srgbClr val="FFFFFF"/>
                </a:solidFill>
                <a:effectLst/>
                <a:latin typeface="nunito"/>
              </a:rPr>
              <a:t>Phase 1</a:t>
            </a:r>
          </a:p>
          <a:p>
            <a:pPr algn="ctr"/>
            <a:r>
              <a:rPr lang="de-DE" sz="1600">
                <a:solidFill>
                  <a:srgbClr val="FFFFFF"/>
                </a:solidFill>
                <a:latin typeface="nunito"/>
              </a:rPr>
              <a:t>Gründung und Start</a:t>
            </a:r>
            <a:endParaRPr lang="de-DE" sz="1600" i="0">
              <a:solidFill>
                <a:srgbClr val="FFFFFF"/>
              </a:solidFill>
              <a:effectLst/>
              <a:latin typeface="nunito"/>
            </a:endParaRPr>
          </a:p>
        </p:txBody>
      </p:sp>
      <p:sp>
        <p:nvSpPr>
          <p:cNvPr id="15" name="Textfeld 14">
            <a:extLst>
              <a:ext uri="{FF2B5EF4-FFF2-40B4-BE49-F238E27FC236}">
                <a16:creationId xmlns:a16="http://schemas.microsoft.com/office/drawing/2014/main" id="{4739C3B4-A74D-4659-93BC-647D9AFE5911}"/>
              </a:ext>
            </a:extLst>
          </p:cNvPr>
          <p:cNvSpPr txBox="1"/>
          <p:nvPr/>
        </p:nvSpPr>
        <p:spPr>
          <a:xfrm>
            <a:off x="7486738" y="1867354"/>
            <a:ext cx="5155692" cy="707886"/>
          </a:xfrm>
          <a:prstGeom prst="rect">
            <a:avLst/>
          </a:prstGeom>
          <a:noFill/>
        </p:spPr>
        <p:txBody>
          <a:bodyPr wrap="square">
            <a:spAutoFit/>
          </a:bodyPr>
          <a:lstStyle/>
          <a:p>
            <a:pPr algn="ctr"/>
            <a:r>
              <a:rPr lang="de-DE" sz="2400" i="0">
                <a:solidFill>
                  <a:srgbClr val="FFFFFF"/>
                </a:solidFill>
                <a:effectLst/>
                <a:latin typeface="nunito"/>
              </a:rPr>
              <a:t>Phase 3</a:t>
            </a:r>
          </a:p>
          <a:p>
            <a:pPr algn="ctr"/>
            <a:r>
              <a:rPr kumimoji="0" lang="de-DE" sz="1600" b="0" i="0" u="none" strike="noStrike" kern="1200" cap="none" spc="0" normalizeH="0" baseline="0" noProof="0">
                <a:ln>
                  <a:noFill/>
                </a:ln>
                <a:solidFill>
                  <a:srgbClr val="FFFFFF"/>
                </a:solidFill>
                <a:effectLst/>
                <a:uLnTx/>
                <a:uFillTx/>
                <a:latin typeface="nunito"/>
                <a:ea typeface="+mn-ea"/>
                <a:cs typeface="+mn-cs"/>
              </a:rPr>
              <a:t>Launch</a:t>
            </a:r>
          </a:p>
        </p:txBody>
      </p:sp>
      <p:pic>
        <p:nvPicPr>
          <p:cNvPr id="5" name="Grafik 4">
            <a:extLst>
              <a:ext uri="{FF2B5EF4-FFF2-40B4-BE49-F238E27FC236}">
                <a16:creationId xmlns:a16="http://schemas.microsoft.com/office/drawing/2014/main" id="{FA46FD18-5B21-44D3-874A-8DFDD4D9D32C}"/>
              </a:ext>
            </a:extLst>
          </p:cNvPr>
          <p:cNvPicPr>
            <a:picLocks noChangeAspect="1"/>
          </p:cNvPicPr>
          <p:nvPr/>
        </p:nvPicPr>
        <p:blipFill rotWithShape="1">
          <a:blip r:embed="rId3"/>
          <a:srcRect l="25341" t="9239" r="25431" b="10338"/>
          <a:stretch/>
        </p:blipFill>
        <p:spPr>
          <a:xfrm>
            <a:off x="9085314" y="2906650"/>
            <a:ext cx="1958539" cy="1679811"/>
          </a:xfrm>
          <a:prstGeom prst="rect">
            <a:avLst/>
          </a:prstGeom>
        </p:spPr>
      </p:pic>
      <p:sp>
        <p:nvSpPr>
          <p:cNvPr id="17" name="Textfeld 16">
            <a:extLst>
              <a:ext uri="{FF2B5EF4-FFF2-40B4-BE49-F238E27FC236}">
                <a16:creationId xmlns:a16="http://schemas.microsoft.com/office/drawing/2014/main" id="{FB1799DF-AEA9-4CD6-AC57-4F3E3E584C9D}"/>
              </a:ext>
            </a:extLst>
          </p:cNvPr>
          <p:cNvSpPr txBox="1"/>
          <p:nvPr/>
        </p:nvSpPr>
        <p:spPr>
          <a:xfrm>
            <a:off x="9085314" y="4429159"/>
            <a:ext cx="1958540" cy="369332"/>
          </a:xfrm>
          <a:prstGeom prst="rect">
            <a:avLst/>
          </a:prstGeom>
          <a:noFill/>
        </p:spPr>
        <p:txBody>
          <a:bodyPr wrap="square">
            <a:spAutoFit/>
          </a:bodyPr>
          <a:lstStyle/>
          <a:p>
            <a:pPr algn="ctr"/>
            <a:r>
              <a:rPr lang="de-DE" i="0">
                <a:solidFill>
                  <a:srgbClr val="D9F41E"/>
                </a:solidFill>
                <a:effectLst/>
                <a:latin typeface="nunito"/>
              </a:rPr>
              <a:t>Community</a:t>
            </a:r>
          </a:p>
        </p:txBody>
      </p:sp>
      <p:sp>
        <p:nvSpPr>
          <p:cNvPr id="10" name="Pfeil: Chevron 9">
            <a:extLst>
              <a:ext uri="{FF2B5EF4-FFF2-40B4-BE49-F238E27FC236}">
                <a16:creationId xmlns:a16="http://schemas.microsoft.com/office/drawing/2014/main" id="{4C9E34C3-D32E-4929-86BC-63C596C37C14}"/>
              </a:ext>
            </a:extLst>
          </p:cNvPr>
          <p:cNvSpPr/>
          <p:nvPr/>
        </p:nvSpPr>
        <p:spPr>
          <a:xfrm>
            <a:off x="3496127" y="4111898"/>
            <a:ext cx="534853" cy="848299"/>
          </a:xfrm>
          <a:prstGeom prst="chevron">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8" name="Pfeil: Chevron 17">
            <a:extLst>
              <a:ext uri="{FF2B5EF4-FFF2-40B4-BE49-F238E27FC236}">
                <a16:creationId xmlns:a16="http://schemas.microsoft.com/office/drawing/2014/main" id="{15203092-EC1A-4696-9066-130296F4B713}"/>
              </a:ext>
            </a:extLst>
          </p:cNvPr>
          <p:cNvSpPr/>
          <p:nvPr/>
        </p:nvSpPr>
        <p:spPr>
          <a:xfrm>
            <a:off x="7895872" y="4149912"/>
            <a:ext cx="534853" cy="848299"/>
          </a:xfrm>
          <a:prstGeom prst="chevron">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pic>
        <p:nvPicPr>
          <p:cNvPr id="1026" name="Picture 2" descr="Konrad Bächler">
            <a:extLst>
              <a:ext uri="{FF2B5EF4-FFF2-40B4-BE49-F238E27FC236}">
                <a16:creationId xmlns:a16="http://schemas.microsoft.com/office/drawing/2014/main" id="{736EB5F3-916B-46F0-9388-307F230E1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338" t="143" r="1412" b="-143"/>
          <a:stretch/>
        </p:blipFill>
        <p:spPr bwMode="auto">
          <a:xfrm>
            <a:off x="1459125" y="3212609"/>
            <a:ext cx="1680072" cy="1680072"/>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Carolyn Baechler-Schenk">
            <a:extLst>
              <a:ext uri="{FF2B5EF4-FFF2-40B4-BE49-F238E27FC236}">
                <a16:creationId xmlns:a16="http://schemas.microsoft.com/office/drawing/2014/main" id="{5D718F56-3076-4B65-B9A4-C6A09C16D5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349" r="1401"/>
          <a:stretch/>
        </p:blipFill>
        <p:spPr bwMode="auto">
          <a:xfrm>
            <a:off x="603937" y="3975534"/>
            <a:ext cx="1680072" cy="1680072"/>
          </a:xfrm>
          <a:prstGeom prst="ellipse">
            <a:avLst/>
          </a:prstGeom>
          <a:noFill/>
          <a:extLst>
            <a:ext uri="{909E8E84-426E-40DD-AFC4-6F175D3DCCD1}">
              <a14:hiddenFill xmlns:a14="http://schemas.microsoft.com/office/drawing/2010/main">
                <a:solidFill>
                  <a:srgbClr val="FFFFFF"/>
                </a:solidFill>
              </a14:hiddenFill>
            </a:ext>
          </a:extLst>
        </p:spPr>
      </p:pic>
      <p:sp>
        <p:nvSpPr>
          <p:cNvPr id="25" name="Rechteck: abgerundete Ecken 24">
            <a:extLst>
              <a:ext uri="{FF2B5EF4-FFF2-40B4-BE49-F238E27FC236}">
                <a16:creationId xmlns:a16="http://schemas.microsoft.com/office/drawing/2014/main" id="{06CABB03-AFFD-479C-B9A5-5155D11A1BD0}"/>
              </a:ext>
            </a:extLst>
          </p:cNvPr>
          <p:cNvSpPr/>
          <p:nvPr/>
        </p:nvSpPr>
        <p:spPr>
          <a:xfrm>
            <a:off x="4824729" y="5433834"/>
            <a:ext cx="2266622" cy="391049"/>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Textfeld 26">
            <a:extLst>
              <a:ext uri="{FF2B5EF4-FFF2-40B4-BE49-F238E27FC236}">
                <a16:creationId xmlns:a16="http://schemas.microsoft.com/office/drawing/2014/main" id="{D1E89DCB-E2D0-4C85-8D7D-2D726AF0DC55}"/>
              </a:ext>
            </a:extLst>
          </p:cNvPr>
          <p:cNvSpPr txBox="1"/>
          <p:nvPr/>
        </p:nvSpPr>
        <p:spPr>
          <a:xfrm>
            <a:off x="4826454" y="5486329"/>
            <a:ext cx="2266622" cy="338554"/>
          </a:xfrm>
          <a:prstGeom prst="rect">
            <a:avLst/>
          </a:prstGeom>
          <a:noFill/>
        </p:spPr>
        <p:txBody>
          <a:bodyPr wrap="square" rtlCol="0">
            <a:spAutoFit/>
          </a:bodyPr>
          <a:lstStyle/>
          <a:p>
            <a:pPr algn="ctr"/>
            <a:r>
              <a:rPr lang="de-CH" sz="1600">
                <a:solidFill>
                  <a:srgbClr val="0F4057"/>
                </a:solidFill>
                <a:latin typeface="Nunito Black" pitchFamily="2" charset="0"/>
              </a:rPr>
              <a:t>DIVA X CREATOR</a:t>
            </a:r>
          </a:p>
        </p:txBody>
      </p:sp>
      <p:pic>
        <p:nvPicPr>
          <p:cNvPr id="24" name="Grafik 23">
            <a:extLst>
              <a:ext uri="{FF2B5EF4-FFF2-40B4-BE49-F238E27FC236}">
                <a16:creationId xmlns:a16="http://schemas.microsoft.com/office/drawing/2014/main" id="{74CF6124-B239-425D-AD3F-046B43F628ED}"/>
              </a:ext>
            </a:extLst>
          </p:cNvPr>
          <p:cNvPicPr>
            <a:picLocks noChangeAspect="1"/>
          </p:cNvPicPr>
          <p:nvPr/>
        </p:nvPicPr>
        <p:blipFill>
          <a:blip r:embed="rId6"/>
          <a:stretch>
            <a:fillRect/>
          </a:stretch>
        </p:blipFill>
        <p:spPr>
          <a:xfrm>
            <a:off x="9174890" y="4741804"/>
            <a:ext cx="1713501" cy="1910606"/>
          </a:xfrm>
          <a:prstGeom prst="rect">
            <a:avLst/>
          </a:prstGeom>
        </p:spPr>
      </p:pic>
    </p:spTree>
    <p:extLst>
      <p:ext uri="{BB962C8B-B14F-4D97-AF65-F5344CB8AC3E}">
        <p14:creationId xmlns:p14="http://schemas.microsoft.com/office/powerpoint/2010/main" val="132415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F2CB0-4523-495A-AB8B-942803EA9826}"/>
              </a:ext>
            </a:extLst>
          </p:cNvPr>
          <p:cNvSpPr>
            <a:spLocks noGrp="1"/>
          </p:cNvSpPr>
          <p:nvPr>
            <p:ph type="title"/>
          </p:nvPr>
        </p:nvSpPr>
        <p:spPr/>
        <p:txBody>
          <a:bodyPr/>
          <a:lstStyle/>
          <a:p>
            <a:r>
              <a:rPr lang="de-CH"/>
              <a:t>Marke</a:t>
            </a:r>
          </a:p>
        </p:txBody>
      </p:sp>
      <p:sp>
        <p:nvSpPr>
          <p:cNvPr id="3" name="Textplatzhalter 2">
            <a:extLst>
              <a:ext uri="{FF2B5EF4-FFF2-40B4-BE49-F238E27FC236}">
                <a16:creationId xmlns:a16="http://schemas.microsoft.com/office/drawing/2014/main" id="{FE9718D8-2DF3-4404-B22E-A9D63DCEEB3E}"/>
              </a:ext>
            </a:extLst>
          </p:cNvPr>
          <p:cNvSpPr>
            <a:spLocks noGrp="1"/>
          </p:cNvSpPr>
          <p:nvPr>
            <p:ph type="body" sz="quarter" idx="13"/>
          </p:nvPr>
        </p:nvSpPr>
        <p:spPr/>
        <p:txBody>
          <a:bodyPr/>
          <a:lstStyle/>
          <a:p>
            <a:r>
              <a:rPr lang="de-CH" err="1"/>
              <a:t>Positionierungstatement</a:t>
            </a:r>
            <a:endParaRPr lang="de-CH"/>
          </a:p>
        </p:txBody>
      </p:sp>
      <p:sp>
        <p:nvSpPr>
          <p:cNvPr id="4" name="Textfeld 3">
            <a:extLst>
              <a:ext uri="{FF2B5EF4-FFF2-40B4-BE49-F238E27FC236}">
                <a16:creationId xmlns:a16="http://schemas.microsoft.com/office/drawing/2014/main" id="{0E7F43E2-43DB-49E9-920A-835F23807C55}"/>
              </a:ext>
            </a:extLst>
          </p:cNvPr>
          <p:cNvSpPr txBox="1"/>
          <p:nvPr/>
        </p:nvSpPr>
        <p:spPr>
          <a:xfrm>
            <a:off x="1819276" y="2637834"/>
            <a:ext cx="837247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Nunito"/>
                <a:cs typeface="Calibri"/>
              </a:rPr>
              <a:t>Für alle, die Teil </a:t>
            </a:r>
            <a:r>
              <a:rPr lang="en-US" sz="2400" err="1">
                <a:solidFill>
                  <a:schemeClr val="bg1"/>
                </a:solidFill>
                <a:latin typeface="Nunito"/>
                <a:cs typeface="Calibri"/>
              </a:rPr>
              <a:t>einer</a:t>
            </a:r>
            <a:r>
              <a:rPr lang="en-US" sz="2400">
                <a:solidFill>
                  <a:schemeClr val="bg1"/>
                </a:solidFill>
                <a:latin typeface="Nunito"/>
                <a:cs typeface="Calibri"/>
              </a:rPr>
              <a:t> Vision sein </a:t>
            </a:r>
            <a:r>
              <a:rPr lang="en-US" sz="2400" err="1">
                <a:solidFill>
                  <a:schemeClr val="bg1"/>
                </a:solidFill>
                <a:latin typeface="Nunito"/>
                <a:cs typeface="Calibri"/>
              </a:rPr>
              <a:t>wollen</a:t>
            </a:r>
            <a:r>
              <a:rPr lang="en-US" sz="2400">
                <a:solidFill>
                  <a:schemeClr val="bg1"/>
                </a:solidFill>
                <a:latin typeface="Nunito"/>
                <a:cs typeface="Calibri"/>
              </a:rPr>
              <a:t> und </a:t>
            </a:r>
            <a:r>
              <a:rPr lang="en-US" sz="2400" err="1">
                <a:solidFill>
                  <a:schemeClr val="bg1"/>
                </a:solidFill>
                <a:latin typeface="Nunito"/>
                <a:cs typeface="Calibri"/>
              </a:rPr>
              <a:t>bei</a:t>
            </a:r>
            <a:r>
              <a:rPr lang="en-US" sz="2400">
                <a:solidFill>
                  <a:schemeClr val="bg1"/>
                </a:solidFill>
                <a:latin typeface="Nunito"/>
                <a:cs typeface="Calibri"/>
              </a:rPr>
              <a:t> </a:t>
            </a:r>
            <a:r>
              <a:rPr lang="en-US" sz="2400" err="1">
                <a:solidFill>
                  <a:schemeClr val="bg1"/>
                </a:solidFill>
                <a:latin typeface="Nunito"/>
                <a:cs typeface="Calibri"/>
              </a:rPr>
              <a:t>einer</a:t>
            </a:r>
            <a:r>
              <a:rPr lang="en-US" sz="2400">
                <a:solidFill>
                  <a:schemeClr val="bg1"/>
                </a:solidFill>
                <a:latin typeface="Nunito"/>
                <a:cs typeface="Calibri"/>
              </a:rPr>
              <a:t> </a:t>
            </a:r>
            <a:r>
              <a:rPr lang="en-US" sz="2400" err="1">
                <a:solidFill>
                  <a:srgbClr val="D9F41E"/>
                </a:solidFill>
                <a:latin typeface="Nunito"/>
                <a:cs typeface="Calibri"/>
              </a:rPr>
              <a:t>freien</a:t>
            </a:r>
            <a:r>
              <a:rPr lang="en-US" sz="2400">
                <a:solidFill>
                  <a:srgbClr val="D9F41E"/>
                </a:solidFill>
                <a:latin typeface="Nunito"/>
                <a:cs typeface="Calibri"/>
              </a:rPr>
              <a:t> Banking-Technologie</a:t>
            </a:r>
            <a:r>
              <a:rPr lang="en-US" sz="2400">
                <a:solidFill>
                  <a:schemeClr val="bg1"/>
                </a:solidFill>
                <a:latin typeface="Nunito"/>
                <a:cs typeface="Calibri"/>
              </a:rPr>
              <a:t> </a:t>
            </a:r>
            <a:r>
              <a:rPr lang="en-US" sz="2400" err="1">
                <a:solidFill>
                  <a:schemeClr val="bg1"/>
                </a:solidFill>
                <a:latin typeface="Nunito"/>
                <a:cs typeface="Calibri"/>
              </a:rPr>
              <a:t>mitwirken</a:t>
            </a:r>
            <a:r>
              <a:rPr lang="en-US" sz="2400">
                <a:solidFill>
                  <a:schemeClr val="bg1"/>
                </a:solidFill>
                <a:latin typeface="Nunito"/>
                <a:cs typeface="Calibri"/>
              </a:rPr>
              <a:t> </a:t>
            </a:r>
            <a:r>
              <a:rPr lang="en-US" sz="2400" err="1">
                <a:solidFill>
                  <a:schemeClr val="bg1"/>
                </a:solidFill>
                <a:latin typeface="Nunito"/>
                <a:cs typeface="Calibri"/>
              </a:rPr>
              <a:t>wollen</a:t>
            </a:r>
            <a:r>
              <a:rPr lang="en-US" sz="2400">
                <a:solidFill>
                  <a:schemeClr val="bg1"/>
                </a:solidFill>
                <a:latin typeface="Nunito"/>
                <a:cs typeface="Calibri"/>
              </a:rPr>
              <a:t> </a:t>
            </a:r>
            <a:r>
              <a:rPr lang="en-US" sz="2400" err="1">
                <a:solidFill>
                  <a:schemeClr val="bg1"/>
                </a:solidFill>
                <a:latin typeface="Nunito"/>
                <a:cs typeface="Calibri"/>
              </a:rPr>
              <a:t>ist</a:t>
            </a:r>
            <a:r>
              <a:rPr lang="en-US" sz="2400">
                <a:solidFill>
                  <a:schemeClr val="bg1"/>
                </a:solidFill>
                <a:latin typeface="Nunito"/>
                <a:cs typeface="Calibri"/>
              </a:rPr>
              <a:t> </a:t>
            </a:r>
            <a:r>
              <a:rPr lang="en-US" sz="2400" err="1">
                <a:solidFill>
                  <a:schemeClr val="bg1"/>
                </a:solidFill>
                <a:latin typeface="Nunito"/>
                <a:cs typeface="Calibri"/>
              </a:rPr>
              <a:t>DIVA.Exchange</a:t>
            </a:r>
            <a:r>
              <a:rPr lang="en-US" sz="2400">
                <a:solidFill>
                  <a:schemeClr val="bg1"/>
                </a:solidFill>
                <a:latin typeface="Nunito"/>
                <a:cs typeface="Calibri"/>
              </a:rPr>
              <a:t> die </a:t>
            </a:r>
            <a:r>
              <a:rPr lang="en-US" sz="2400">
                <a:solidFill>
                  <a:srgbClr val="D9F41E"/>
                </a:solidFill>
                <a:latin typeface="Nunito"/>
                <a:cs typeface="Calibri"/>
              </a:rPr>
              <a:t>Community. Mit </a:t>
            </a:r>
            <a:r>
              <a:rPr lang="en-US" sz="2400" err="1">
                <a:solidFill>
                  <a:srgbClr val="D9F41E"/>
                </a:solidFill>
                <a:latin typeface="Nunito"/>
                <a:cs typeface="Calibri"/>
              </a:rPr>
              <a:t>ihrer</a:t>
            </a:r>
            <a:r>
              <a:rPr lang="en-US" sz="2400">
                <a:solidFill>
                  <a:srgbClr val="D9F41E"/>
                </a:solidFill>
                <a:latin typeface="Nunito"/>
                <a:cs typeface="Calibri"/>
              </a:rPr>
              <a:t> </a:t>
            </a:r>
            <a:r>
              <a:rPr lang="en-US" sz="2400" err="1">
                <a:solidFill>
                  <a:srgbClr val="D9F41E"/>
                </a:solidFill>
                <a:latin typeface="Nunito"/>
                <a:cs typeface="Calibri"/>
              </a:rPr>
              <a:t>revolutionären</a:t>
            </a:r>
            <a:r>
              <a:rPr lang="en-US" sz="2400">
                <a:solidFill>
                  <a:srgbClr val="D9F41E"/>
                </a:solidFill>
                <a:latin typeface="Nunito"/>
                <a:cs typeface="Calibri"/>
              </a:rPr>
              <a:t> Idee</a:t>
            </a:r>
            <a:r>
              <a:rPr lang="en-US" sz="2400">
                <a:solidFill>
                  <a:schemeClr val="bg1"/>
                </a:solidFill>
                <a:latin typeface="Nunito"/>
                <a:cs typeface="Calibri"/>
              </a:rPr>
              <a:t> und </a:t>
            </a:r>
            <a:r>
              <a:rPr lang="en-US" sz="2400" err="1">
                <a:solidFill>
                  <a:schemeClr val="bg1"/>
                </a:solidFill>
                <a:latin typeface="Nunito"/>
                <a:cs typeface="Calibri"/>
              </a:rPr>
              <a:t>grenzenlosen</a:t>
            </a:r>
            <a:r>
              <a:rPr lang="en-US" sz="2400">
                <a:solidFill>
                  <a:schemeClr val="bg1"/>
                </a:solidFill>
                <a:latin typeface="Nunito"/>
                <a:cs typeface="Calibri"/>
              </a:rPr>
              <a:t> </a:t>
            </a:r>
            <a:r>
              <a:rPr lang="en-US" sz="2400" err="1">
                <a:solidFill>
                  <a:schemeClr val="bg1"/>
                </a:solidFill>
                <a:latin typeface="Nunito"/>
                <a:cs typeface="Calibri"/>
              </a:rPr>
              <a:t>Chancen</a:t>
            </a:r>
            <a:r>
              <a:rPr lang="en-US" sz="2400">
                <a:solidFill>
                  <a:schemeClr val="bg1"/>
                </a:solidFill>
                <a:latin typeface="Nunito"/>
                <a:cs typeface="Calibri"/>
              </a:rPr>
              <a:t> </a:t>
            </a:r>
            <a:r>
              <a:rPr lang="en-US" sz="2400" err="1">
                <a:solidFill>
                  <a:schemeClr val="bg1"/>
                </a:solidFill>
                <a:latin typeface="Nunito"/>
                <a:cs typeface="Calibri"/>
              </a:rPr>
              <a:t>für</a:t>
            </a:r>
            <a:r>
              <a:rPr lang="en-US" sz="2400">
                <a:solidFill>
                  <a:schemeClr val="bg1"/>
                </a:solidFill>
                <a:latin typeface="Nunito"/>
                <a:cs typeface="Calibri"/>
              </a:rPr>
              <a:t> Creators, </a:t>
            </a:r>
            <a:r>
              <a:rPr lang="en-US" sz="2400" err="1">
                <a:solidFill>
                  <a:srgbClr val="D9F41E"/>
                </a:solidFill>
                <a:latin typeface="Nunito"/>
                <a:cs typeface="Calibri"/>
              </a:rPr>
              <a:t>entsteht</a:t>
            </a:r>
            <a:r>
              <a:rPr lang="en-US" sz="2400">
                <a:solidFill>
                  <a:srgbClr val="D9F41E"/>
                </a:solidFill>
                <a:latin typeface="Nunito"/>
                <a:cs typeface="Calibri"/>
              </a:rPr>
              <a:t> Sinn und </a:t>
            </a:r>
            <a:r>
              <a:rPr lang="en-US" sz="2400" err="1">
                <a:solidFill>
                  <a:srgbClr val="D9F41E"/>
                </a:solidFill>
                <a:latin typeface="Nunito"/>
                <a:cs typeface="Calibri"/>
              </a:rPr>
              <a:t>Entfaltungsmöglichkeit</a:t>
            </a:r>
            <a:r>
              <a:rPr lang="en-US" sz="2400">
                <a:solidFill>
                  <a:srgbClr val="D9F41E"/>
                </a:solidFill>
                <a:latin typeface="Nunito"/>
                <a:cs typeface="Calibri"/>
              </a:rPr>
              <a:t> </a:t>
            </a:r>
          </a:p>
          <a:p>
            <a:pPr algn="ctr"/>
            <a:r>
              <a:rPr lang="en-US" sz="2400" err="1">
                <a:solidFill>
                  <a:srgbClr val="D9F41E"/>
                </a:solidFill>
                <a:latin typeface="Nunito"/>
                <a:cs typeface="Calibri"/>
              </a:rPr>
              <a:t>für</a:t>
            </a:r>
            <a:r>
              <a:rPr lang="en-US" sz="2400">
                <a:solidFill>
                  <a:srgbClr val="D9F41E"/>
                </a:solidFill>
                <a:latin typeface="Nunito"/>
                <a:cs typeface="Calibri"/>
              </a:rPr>
              <a:t> </a:t>
            </a:r>
            <a:r>
              <a:rPr lang="en-US" sz="2400" err="1">
                <a:solidFill>
                  <a:srgbClr val="D9F41E"/>
                </a:solidFill>
                <a:latin typeface="Nunito"/>
                <a:cs typeface="Calibri"/>
              </a:rPr>
              <a:t>Individuen</a:t>
            </a:r>
            <a:r>
              <a:rPr lang="en-US" sz="2400">
                <a:solidFill>
                  <a:srgbClr val="D9F41E"/>
                </a:solidFill>
                <a:latin typeface="Nunito"/>
                <a:cs typeface="Calibri"/>
              </a:rPr>
              <a:t> und die Welt</a:t>
            </a:r>
            <a:r>
              <a:rPr lang="en-US" sz="2400">
                <a:solidFill>
                  <a:schemeClr val="bg1"/>
                </a:solidFill>
                <a:latin typeface="Nunito"/>
                <a:cs typeface="Calibri"/>
              </a:rPr>
              <a:t>. ​</a:t>
            </a:r>
          </a:p>
          <a:p>
            <a:pPr algn="ctr"/>
            <a:r>
              <a:rPr lang="en-US" sz="2400">
                <a:solidFill>
                  <a:srgbClr val="444444"/>
                </a:solidFill>
                <a:latin typeface="Nunito"/>
                <a:cs typeface="Calibri"/>
              </a:rPr>
              <a:t>​</a:t>
            </a:r>
          </a:p>
        </p:txBody>
      </p:sp>
    </p:spTree>
    <p:extLst>
      <p:ext uri="{BB962C8B-B14F-4D97-AF65-F5344CB8AC3E}">
        <p14:creationId xmlns:p14="http://schemas.microsoft.com/office/powerpoint/2010/main" val="342254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276F71-49FF-4CCD-8849-DB5C26D75DF6}"/>
              </a:ext>
            </a:extLst>
          </p:cNvPr>
          <p:cNvSpPr>
            <a:spLocks noGrp="1"/>
          </p:cNvSpPr>
          <p:nvPr>
            <p:ph type="title"/>
          </p:nvPr>
        </p:nvSpPr>
        <p:spPr/>
        <p:txBody>
          <a:bodyPr/>
          <a:lstStyle/>
          <a:p>
            <a:r>
              <a:rPr lang="fr-CH" err="1"/>
              <a:t>Marke</a:t>
            </a:r>
            <a:endParaRPr lang="de-CH"/>
          </a:p>
        </p:txBody>
      </p:sp>
      <p:sp>
        <p:nvSpPr>
          <p:cNvPr id="3" name="Textplatzhalter 2">
            <a:extLst>
              <a:ext uri="{FF2B5EF4-FFF2-40B4-BE49-F238E27FC236}">
                <a16:creationId xmlns:a16="http://schemas.microsoft.com/office/drawing/2014/main" id="{550A6520-A6B0-4422-81A4-E24A061C315D}"/>
              </a:ext>
            </a:extLst>
          </p:cNvPr>
          <p:cNvSpPr>
            <a:spLocks noGrp="1"/>
          </p:cNvSpPr>
          <p:nvPr>
            <p:ph type="body" sz="quarter" idx="13"/>
          </p:nvPr>
        </p:nvSpPr>
        <p:spPr/>
        <p:txBody>
          <a:bodyPr/>
          <a:lstStyle/>
          <a:p>
            <a:r>
              <a:rPr lang="de-DE" b="1"/>
              <a:t>Persönlichkeitsmerkmale</a:t>
            </a:r>
            <a:endParaRPr lang="de-CH" b="1"/>
          </a:p>
        </p:txBody>
      </p:sp>
      <p:grpSp>
        <p:nvGrpSpPr>
          <p:cNvPr id="20" name="Gruppieren 19">
            <a:extLst>
              <a:ext uri="{FF2B5EF4-FFF2-40B4-BE49-F238E27FC236}">
                <a16:creationId xmlns:a16="http://schemas.microsoft.com/office/drawing/2014/main" id="{713C01C9-6AD8-964D-B156-1B110661F5EF}"/>
              </a:ext>
            </a:extLst>
          </p:cNvPr>
          <p:cNvGrpSpPr/>
          <p:nvPr/>
        </p:nvGrpSpPr>
        <p:grpSpPr>
          <a:xfrm>
            <a:off x="723900" y="2637834"/>
            <a:ext cx="2476499" cy="1989332"/>
            <a:chOff x="602839" y="2057072"/>
            <a:chExt cx="2476499" cy="1989332"/>
          </a:xfrm>
        </p:grpSpPr>
        <p:sp>
          <p:nvSpPr>
            <p:cNvPr id="4" name="Textfeld 3">
              <a:extLst>
                <a:ext uri="{FF2B5EF4-FFF2-40B4-BE49-F238E27FC236}">
                  <a16:creationId xmlns:a16="http://schemas.microsoft.com/office/drawing/2014/main" id="{A8595E5B-04B4-443B-893E-9664E977CF48}"/>
                </a:ext>
              </a:extLst>
            </p:cNvPr>
            <p:cNvSpPr txBox="1"/>
            <p:nvPr/>
          </p:nvSpPr>
          <p:spPr>
            <a:xfrm>
              <a:off x="602839" y="3677072"/>
              <a:ext cx="2476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a:solidFill>
                    <a:srgbClr val="FFFFFF"/>
                  </a:solidFill>
                  <a:latin typeface="Nunito Sans"/>
                  <a:cs typeface="Arial"/>
                </a:rPr>
                <a:t>wissenschaftlich</a:t>
              </a:r>
              <a:endParaRPr lang="de-CH">
                <a:solidFill>
                  <a:srgbClr val="FFFFFF"/>
                </a:solidFill>
                <a:latin typeface="Nunito Sans" pitchFamily="2" charset="77"/>
                <a:cs typeface="Arial"/>
              </a:endParaRPr>
            </a:p>
          </p:txBody>
        </p:sp>
        <p:pic>
          <p:nvPicPr>
            <p:cNvPr id="10" name="Grafik 9" descr="Glühbirne und Zahnrad Silhouette">
              <a:extLst>
                <a:ext uri="{FF2B5EF4-FFF2-40B4-BE49-F238E27FC236}">
                  <a16:creationId xmlns:a16="http://schemas.microsoft.com/office/drawing/2014/main" id="{C059CCA4-D215-904B-A006-79B5E9ACC8A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8620" y="2057072"/>
              <a:ext cx="1620000" cy="1620000"/>
            </a:xfrm>
            <a:prstGeom prst="rect">
              <a:avLst/>
            </a:prstGeom>
          </p:spPr>
        </p:pic>
      </p:grpSp>
      <p:grpSp>
        <p:nvGrpSpPr>
          <p:cNvPr id="17" name="Gruppieren 16">
            <a:extLst>
              <a:ext uri="{FF2B5EF4-FFF2-40B4-BE49-F238E27FC236}">
                <a16:creationId xmlns:a16="http://schemas.microsoft.com/office/drawing/2014/main" id="{51E2742F-D7E7-9242-ACA1-4EBF4E505DBE}"/>
              </a:ext>
            </a:extLst>
          </p:cNvPr>
          <p:cNvGrpSpPr/>
          <p:nvPr/>
        </p:nvGrpSpPr>
        <p:grpSpPr>
          <a:xfrm>
            <a:off x="9178655" y="2637834"/>
            <a:ext cx="1866473" cy="1989332"/>
            <a:chOff x="9057594" y="2057072"/>
            <a:chExt cx="1866473" cy="1989332"/>
          </a:xfrm>
        </p:grpSpPr>
        <p:sp>
          <p:nvSpPr>
            <p:cNvPr id="7" name="Textfeld 6">
              <a:extLst>
                <a:ext uri="{FF2B5EF4-FFF2-40B4-BE49-F238E27FC236}">
                  <a16:creationId xmlns:a16="http://schemas.microsoft.com/office/drawing/2014/main" id="{1004D4C0-B624-406F-B6BC-46E3C4BAB85A}"/>
                </a:ext>
              </a:extLst>
            </p:cNvPr>
            <p:cNvSpPr txBox="1"/>
            <p:nvPr/>
          </p:nvSpPr>
          <p:spPr>
            <a:xfrm>
              <a:off x="9057594" y="3677072"/>
              <a:ext cx="1866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a:solidFill>
                    <a:srgbClr val="FFFFFF"/>
                  </a:solidFill>
                  <a:latin typeface="Nunito Sans"/>
                  <a:cs typeface="Arial"/>
                </a:rPr>
                <a:t>neugierig</a:t>
              </a:r>
              <a:endParaRPr lang="de-CH">
                <a:solidFill>
                  <a:srgbClr val="FFFFFF"/>
                </a:solidFill>
                <a:latin typeface="Nunito Sans" pitchFamily="2" charset="77"/>
                <a:cs typeface="Arial"/>
              </a:endParaRPr>
            </a:p>
          </p:txBody>
        </p:sp>
        <p:pic>
          <p:nvPicPr>
            <p:cNvPr id="12" name="Grafik 11" descr="Gedankenblase Silhouette">
              <a:extLst>
                <a:ext uri="{FF2B5EF4-FFF2-40B4-BE49-F238E27FC236}">
                  <a16:creationId xmlns:a16="http://schemas.microsoft.com/office/drawing/2014/main" id="{BAE879FC-1D19-D441-9A87-7AB1F4B519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0830" y="2057072"/>
              <a:ext cx="1620000" cy="1620000"/>
            </a:xfrm>
            <a:prstGeom prst="rect">
              <a:avLst/>
            </a:prstGeom>
          </p:spPr>
        </p:pic>
      </p:grpSp>
      <p:grpSp>
        <p:nvGrpSpPr>
          <p:cNvPr id="18" name="Gruppieren 17">
            <a:extLst>
              <a:ext uri="{FF2B5EF4-FFF2-40B4-BE49-F238E27FC236}">
                <a16:creationId xmlns:a16="http://schemas.microsoft.com/office/drawing/2014/main" id="{8C7889D5-10FF-5740-A183-EFFC66C7BC62}"/>
              </a:ext>
            </a:extLst>
          </p:cNvPr>
          <p:cNvGrpSpPr/>
          <p:nvPr/>
        </p:nvGrpSpPr>
        <p:grpSpPr>
          <a:xfrm>
            <a:off x="6458420" y="2637834"/>
            <a:ext cx="1866473" cy="1989332"/>
            <a:chOff x="6337359" y="2057072"/>
            <a:chExt cx="1866473" cy="1989332"/>
          </a:xfrm>
        </p:grpSpPr>
        <p:sp>
          <p:nvSpPr>
            <p:cNvPr id="6" name="Textfeld 5">
              <a:extLst>
                <a:ext uri="{FF2B5EF4-FFF2-40B4-BE49-F238E27FC236}">
                  <a16:creationId xmlns:a16="http://schemas.microsoft.com/office/drawing/2014/main" id="{1D0AD433-40DC-47A2-8D85-20B07A2C26DC}"/>
                </a:ext>
              </a:extLst>
            </p:cNvPr>
            <p:cNvSpPr txBox="1"/>
            <p:nvPr/>
          </p:nvSpPr>
          <p:spPr>
            <a:xfrm>
              <a:off x="6337359" y="3677072"/>
              <a:ext cx="1866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a:solidFill>
                    <a:srgbClr val="FFFFFF"/>
                  </a:solidFill>
                  <a:latin typeface="Nunito Sans"/>
                  <a:cs typeface="Arial"/>
                </a:rPr>
                <a:t>weltoffen</a:t>
              </a:r>
              <a:endParaRPr lang="de-CH">
                <a:solidFill>
                  <a:srgbClr val="FFFFFF"/>
                </a:solidFill>
                <a:latin typeface="Nunito Sans" pitchFamily="2" charset="77"/>
                <a:cs typeface="Arial"/>
              </a:endParaRPr>
            </a:p>
          </p:txBody>
        </p:sp>
        <p:pic>
          <p:nvPicPr>
            <p:cNvPr id="14" name="Grafik 13" descr="Welt Silhouette">
              <a:extLst>
                <a:ext uri="{FF2B5EF4-FFF2-40B4-BE49-F238E27FC236}">
                  <a16:creationId xmlns:a16="http://schemas.microsoft.com/office/drawing/2014/main" id="{8FEFEFF3-55D5-B44F-8344-E59742CDC3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460595" y="2057072"/>
              <a:ext cx="1620000" cy="1620000"/>
            </a:xfrm>
            <a:prstGeom prst="rect">
              <a:avLst/>
            </a:prstGeom>
          </p:spPr>
        </p:pic>
      </p:grpSp>
      <p:grpSp>
        <p:nvGrpSpPr>
          <p:cNvPr id="19" name="Gruppieren 18">
            <a:extLst>
              <a:ext uri="{FF2B5EF4-FFF2-40B4-BE49-F238E27FC236}">
                <a16:creationId xmlns:a16="http://schemas.microsoft.com/office/drawing/2014/main" id="{C42AE5F1-1574-F84D-8500-B37514EBFC9F}"/>
              </a:ext>
            </a:extLst>
          </p:cNvPr>
          <p:cNvGrpSpPr/>
          <p:nvPr/>
        </p:nvGrpSpPr>
        <p:grpSpPr>
          <a:xfrm>
            <a:off x="3421544" y="2637834"/>
            <a:ext cx="2671613" cy="1989332"/>
            <a:chOff x="3098783" y="2057072"/>
            <a:chExt cx="2671613" cy="1989332"/>
          </a:xfrm>
        </p:grpSpPr>
        <p:sp>
          <p:nvSpPr>
            <p:cNvPr id="5" name="Textfeld 4">
              <a:extLst>
                <a:ext uri="{FF2B5EF4-FFF2-40B4-BE49-F238E27FC236}">
                  <a16:creationId xmlns:a16="http://schemas.microsoft.com/office/drawing/2014/main" id="{FBABCD3C-BF0C-427C-8CEE-31B0A614104B}"/>
                </a:ext>
              </a:extLst>
            </p:cNvPr>
            <p:cNvSpPr txBox="1"/>
            <p:nvPr/>
          </p:nvSpPr>
          <p:spPr>
            <a:xfrm>
              <a:off x="3098783" y="3677072"/>
              <a:ext cx="2671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a:solidFill>
                    <a:srgbClr val="FFFFFF"/>
                  </a:solidFill>
                  <a:latin typeface="Nunito Sans"/>
                  <a:cs typeface="Arial"/>
                </a:rPr>
                <a:t>visionär</a:t>
              </a:r>
              <a:endParaRPr lang="de-CH">
                <a:solidFill>
                  <a:srgbClr val="FFFFFF"/>
                </a:solidFill>
                <a:latin typeface="Nunito Sans" pitchFamily="2" charset="77"/>
                <a:cs typeface="Arial"/>
              </a:endParaRPr>
            </a:p>
          </p:txBody>
        </p:sp>
        <p:pic>
          <p:nvPicPr>
            <p:cNvPr id="16" name="Grafik 15" descr="Fernglas Silhouette">
              <a:extLst>
                <a:ext uri="{FF2B5EF4-FFF2-40B4-BE49-F238E27FC236}">
                  <a16:creationId xmlns:a16="http://schemas.microsoft.com/office/drawing/2014/main" id="{2801B2C6-57EA-DD4E-8D68-7E0B560A835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24589" y="2057072"/>
              <a:ext cx="1620000" cy="1620000"/>
            </a:xfrm>
            <a:prstGeom prst="rect">
              <a:avLst/>
            </a:prstGeom>
          </p:spPr>
        </p:pic>
      </p:grpSp>
    </p:spTree>
    <p:extLst>
      <p:ext uri="{BB962C8B-B14F-4D97-AF65-F5344CB8AC3E}">
        <p14:creationId xmlns:p14="http://schemas.microsoft.com/office/powerpoint/2010/main" val="3543948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276F71-49FF-4CCD-8849-DB5C26D75DF6}"/>
              </a:ext>
            </a:extLst>
          </p:cNvPr>
          <p:cNvSpPr>
            <a:spLocks noGrp="1"/>
          </p:cNvSpPr>
          <p:nvPr>
            <p:ph type="title"/>
          </p:nvPr>
        </p:nvSpPr>
        <p:spPr/>
        <p:txBody>
          <a:bodyPr/>
          <a:lstStyle/>
          <a:p>
            <a:r>
              <a:rPr lang="fr-CH" err="1"/>
              <a:t>Marke</a:t>
            </a:r>
            <a:endParaRPr lang="de-CH"/>
          </a:p>
        </p:txBody>
      </p:sp>
      <p:sp>
        <p:nvSpPr>
          <p:cNvPr id="3" name="Textplatzhalter 2">
            <a:extLst>
              <a:ext uri="{FF2B5EF4-FFF2-40B4-BE49-F238E27FC236}">
                <a16:creationId xmlns:a16="http://schemas.microsoft.com/office/drawing/2014/main" id="{550A6520-A6B0-4422-81A4-E24A061C315D}"/>
              </a:ext>
            </a:extLst>
          </p:cNvPr>
          <p:cNvSpPr>
            <a:spLocks noGrp="1"/>
          </p:cNvSpPr>
          <p:nvPr>
            <p:ph type="body" sz="quarter" idx="13"/>
          </p:nvPr>
        </p:nvSpPr>
        <p:spPr/>
        <p:txBody>
          <a:bodyPr/>
          <a:lstStyle/>
          <a:p>
            <a:r>
              <a:rPr lang="de-DE" b="1"/>
              <a:t>Storytelling</a:t>
            </a:r>
            <a:endParaRPr lang="de-CH" b="1"/>
          </a:p>
        </p:txBody>
      </p:sp>
      <p:sp>
        <p:nvSpPr>
          <p:cNvPr id="10" name="Textfeld 9">
            <a:extLst>
              <a:ext uri="{FF2B5EF4-FFF2-40B4-BE49-F238E27FC236}">
                <a16:creationId xmlns:a16="http://schemas.microsoft.com/office/drawing/2014/main" id="{1FDAC308-7C41-4372-B329-DFA360C1144D}"/>
              </a:ext>
            </a:extLst>
          </p:cNvPr>
          <p:cNvSpPr txBox="1"/>
          <p:nvPr/>
        </p:nvSpPr>
        <p:spPr>
          <a:xfrm>
            <a:off x="796300" y="2984744"/>
            <a:ext cx="1595718" cy="538609"/>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Protagonist</a:t>
            </a:r>
          </a:p>
          <a:p>
            <a:pPr marL="285750" indent="-285750">
              <a:buFont typeface="Arial" panose="020B0604020202020204" pitchFamily="34" charset="0"/>
              <a:buChar char="•"/>
            </a:pPr>
            <a:endParaRPr lang="de-CH" sz="1100">
              <a:solidFill>
                <a:schemeClr val="bg1"/>
              </a:solidFill>
              <a:latin typeface="nunito" pitchFamily="2" charset="0"/>
              <a:cs typeface="Geeza Pro"/>
            </a:endParaRPr>
          </a:p>
        </p:txBody>
      </p:sp>
      <p:sp>
        <p:nvSpPr>
          <p:cNvPr id="5" name="Textfeld 4">
            <a:extLst>
              <a:ext uri="{FF2B5EF4-FFF2-40B4-BE49-F238E27FC236}">
                <a16:creationId xmlns:a16="http://schemas.microsoft.com/office/drawing/2014/main" id="{3F0D5698-2340-40CC-9154-8D289D25E8C9}"/>
              </a:ext>
            </a:extLst>
          </p:cNvPr>
          <p:cNvSpPr txBox="1"/>
          <p:nvPr/>
        </p:nvSpPr>
        <p:spPr>
          <a:xfrm>
            <a:off x="5237152" y="3010402"/>
            <a:ext cx="1764648" cy="538609"/>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Problem</a:t>
            </a:r>
            <a:endParaRPr lang="de-CH">
              <a:solidFill>
                <a:schemeClr val="bg1"/>
              </a:solidFill>
              <a:latin typeface="nunito" pitchFamily="2" charset="0"/>
              <a:cs typeface="Geeza Pro"/>
            </a:endParaRPr>
          </a:p>
          <a:p>
            <a:pPr marL="285750" indent="-285750">
              <a:buFont typeface="Arial" panose="020B0604020202020204" pitchFamily="34" charset="0"/>
              <a:buChar char="•"/>
            </a:pPr>
            <a:endParaRPr lang="de-CH" sz="1100">
              <a:solidFill>
                <a:schemeClr val="bg1"/>
              </a:solidFill>
              <a:latin typeface="nunito" pitchFamily="2" charset="0"/>
              <a:cs typeface="Geeza Pro"/>
            </a:endParaRPr>
          </a:p>
        </p:txBody>
      </p:sp>
      <p:sp>
        <p:nvSpPr>
          <p:cNvPr id="6" name="Textfeld 5">
            <a:extLst>
              <a:ext uri="{FF2B5EF4-FFF2-40B4-BE49-F238E27FC236}">
                <a16:creationId xmlns:a16="http://schemas.microsoft.com/office/drawing/2014/main" id="{8F8273E0-B826-4708-B092-C71E6E7B5D12}"/>
              </a:ext>
            </a:extLst>
          </p:cNvPr>
          <p:cNvSpPr txBox="1"/>
          <p:nvPr/>
        </p:nvSpPr>
        <p:spPr>
          <a:xfrm>
            <a:off x="3108816" y="2984744"/>
            <a:ext cx="1687875" cy="538609"/>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Setting</a:t>
            </a:r>
            <a:endParaRPr lang="de-CH">
              <a:solidFill>
                <a:schemeClr val="bg1"/>
              </a:solidFill>
              <a:latin typeface="nunito" pitchFamily="2" charset="0"/>
              <a:cs typeface="Geeza Pro"/>
            </a:endParaRPr>
          </a:p>
          <a:p>
            <a:pPr marL="285750" indent="-285750">
              <a:buFont typeface="Arial" panose="020B0604020202020204" pitchFamily="34" charset="0"/>
              <a:buChar char="•"/>
            </a:pPr>
            <a:endParaRPr lang="de-CH" sz="1100">
              <a:solidFill>
                <a:schemeClr val="bg1"/>
              </a:solidFill>
              <a:latin typeface="nunito" pitchFamily="2" charset="0"/>
              <a:cs typeface="Geeza Pro"/>
            </a:endParaRPr>
          </a:p>
        </p:txBody>
      </p:sp>
      <p:sp>
        <p:nvSpPr>
          <p:cNvPr id="7" name="Textfeld 6">
            <a:extLst>
              <a:ext uri="{FF2B5EF4-FFF2-40B4-BE49-F238E27FC236}">
                <a16:creationId xmlns:a16="http://schemas.microsoft.com/office/drawing/2014/main" id="{B9A5CDEF-C340-4908-BB59-864C76727C3F}"/>
              </a:ext>
            </a:extLst>
          </p:cNvPr>
          <p:cNvSpPr txBox="1"/>
          <p:nvPr/>
        </p:nvSpPr>
        <p:spPr>
          <a:xfrm>
            <a:off x="7392058" y="3035604"/>
            <a:ext cx="2064405" cy="538609"/>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Mentor</a:t>
            </a:r>
            <a:endParaRPr lang="de-CH">
              <a:solidFill>
                <a:schemeClr val="bg1"/>
              </a:solidFill>
              <a:latin typeface="nunito" pitchFamily="2" charset="0"/>
              <a:cs typeface="Geeza Pro"/>
            </a:endParaRPr>
          </a:p>
          <a:p>
            <a:pPr marL="285750" indent="-285750">
              <a:buFont typeface="Arial" panose="020B0604020202020204" pitchFamily="34" charset="0"/>
              <a:buChar char="•"/>
            </a:pPr>
            <a:endParaRPr lang="de-CH" sz="1100">
              <a:solidFill>
                <a:schemeClr val="bg1"/>
              </a:solidFill>
              <a:latin typeface="nunito" pitchFamily="2" charset="0"/>
              <a:cs typeface="Geeza Pro"/>
            </a:endParaRPr>
          </a:p>
        </p:txBody>
      </p:sp>
      <p:sp>
        <p:nvSpPr>
          <p:cNvPr id="11" name="Textfeld 10">
            <a:extLst>
              <a:ext uri="{FF2B5EF4-FFF2-40B4-BE49-F238E27FC236}">
                <a16:creationId xmlns:a16="http://schemas.microsoft.com/office/drawing/2014/main" id="{FE344980-B349-4F9F-B1DE-89DCDBEAE63B}"/>
              </a:ext>
            </a:extLst>
          </p:cNvPr>
          <p:cNvSpPr txBox="1"/>
          <p:nvPr/>
        </p:nvSpPr>
        <p:spPr>
          <a:xfrm>
            <a:off x="9583836" y="3035604"/>
            <a:ext cx="1873454" cy="369332"/>
          </a:xfrm>
          <a:prstGeom prst="rect">
            <a:avLst/>
          </a:prstGeom>
          <a:noFill/>
        </p:spPr>
        <p:txBody>
          <a:bodyPr wrap="square">
            <a:spAutoFit/>
          </a:bodyPr>
          <a:lstStyle/>
          <a:p>
            <a:r>
              <a:rPr lang="de-CH" b="1">
                <a:solidFill>
                  <a:schemeClr val="bg1"/>
                </a:solidFill>
                <a:latin typeface="nunito" pitchFamily="2" charset="0"/>
                <a:cs typeface="Geeza Pro"/>
              </a:rPr>
              <a:t>Auflösung</a:t>
            </a:r>
          </a:p>
        </p:txBody>
      </p:sp>
      <p:sp>
        <p:nvSpPr>
          <p:cNvPr id="17" name="Textfeld 16">
            <a:extLst>
              <a:ext uri="{FF2B5EF4-FFF2-40B4-BE49-F238E27FC236}">
                <a16:creationId xmlns:a16="http://schemas.microsoft.com/office/drawing/2014/main" id="{074277C7-A9E1-444F-8727-AAC62D251FAD}"/>
              </a:ext>
            </a:extLst>
          </p:cNvPr>
          <p:cNvSpPr txBox="1"/>
          <p:nvPr/>
        </p:nvSpPr>
        <p:spPr>
          <a:xfrm>
            <a:off x="3138953" y="3357018"/>
            <a:ext cx="1785774" cy="1015663"/>
          </a:xfrm>
          <a:prstGeom prst="rect">
            <a:avLst/>
          </a:prstGeom>
          <a:noFill/>
        </p:spPr>
        <p:txBody>
          <a:bodyPr wrap="square" lIns="91440" tIns="45720" rIns="91440" bIns="45720" rtlCol="0" anchor="t">
            <a:spAutoFit/>
          </a:bodyPr>
          <a:lstStyle/>
          <a:p>
            <a:r>
              <a:rPr lang="de-CH" sz="1200">
                <a:solidFill>
                  <a:schemeClr val="bg1"/>
                </a:solidFill>
                <a:latin typeface="nunito"/>
                <a:cs typeface="Geeza Pro"/>
              </a:rPr>
              <a:t>Branche «Digitale Währung» wird von zentralistischen Grosskonzernen kontrolliert</a:t>
            </a:r>
          </a:p>
        </p:txBody>
      </p:sp>
      <p:sp>
        <p:nvSpPr>
          <p:cNvPr id="18" name="Textfeld 17">
            <a:extLst>
              <a:ext uri="{FF2B5EF4-FFF2-40B4-BE49-F238E27FC236}">
                <a16:creationId xmlns:a16="http://schemas.microsoft.com/office/drawing/2014/main" id="{91ADC92D-2256-4472-BFB8-5E9F50BA33D2}"/>
              </a:ext>
            </a:extLst>
          </p:cNvPr>
          <p:cNvSpPr txBox="1"/>
          <p:nvPr/>
        </p:nvSpPr>
        <p:spPr>
          <a:xfrm>
            <a:off x="1001674" y="3357018"/>
            <a:ext cx="1720926" cy="646331"/>
          </a:xfrm>
          <a:prstGeom prst="rect">
            <a:avLst/>
          </a:prstGeom>
          <a:noFill/>
        </p:spPr>
        <p:txBody>
          <a:bodyPr wrap="square" lIns="91440" tIns="45720" rIns="91440" bIns="45720" rtlCol="0" anchor="t">
            <a:spAutoFit/>
          </a:bodyPr>
          <a:lstStyle/>
          <a:p>
            <a:r>
              <a:rPr lang="de-CH" sz="1200">
                <a:solidFill>
                  <a:schemeClr val="bg1"/>
                </a:solidFill>
                <a:latin typeface="nunito" pitchFamily="2" charset="0"/>
                <a:cs typeface="Geeza Pro"/>
              </a:rPr>
              <a:t>DIVA Community</a:t>
            </a:r>
          </a:p>
          <a:p>
            <a:endParaRPr lang="de-CH" sz="1200">
              <a:solidFill>
                <a:schemeClr val="bg1"/>
              </a:solidFill>
              <a:latin typeface="nunito" pitchFamily="2" charset="0"/>
              <a:cs typeface="Geeza Pro"/>
            </a:endParaRP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19" name="Textfeld 18">
            <a:extLst>
              <a:ext uri="{FF2B5EF4-FFF2-40B4-BE49-F238E27FC236}">
                <a16:creationId xmlns:a16="http://schemas.microsoft.com/office/drawing/2014/main" id="{D40793B3-D285-4CB9-AAE1-8996D8D715AB}"/>
              </a:ext>
            </a:extLst>
          </p:cNvPr>
          <p:cNvSpPr txBox="1"/>
          <p:nvPr/>
        </p:nvSpPr>
        <p:spPr>
          <a:xfrm>
            <a:off x="5253276" y="3357018"/>
            <a:ext cx="1905998" cy="1015663"/>
          </a:xfrm>
          <a:prstGeom prst="rect">
            <a:avLst/>
          </a:prstGeom>
          <a:noFill/>
        </p:spPr>
        <p:txBody>
          <a:bodyPr wrap="square" lIns="91440" tIns="45720" rIns="91440" bIns="45720" rtlCol="0" anchor="t">
            <a:spAutoFit/>
          </a:bodyPr>
          <a:lstStyle/>
          <a:p>
            <a:r>
              <a:rPr lang="de-CH" sz="1200">
                <a:solidFill>
                  <a:schemeClr val="bg1"/>
                </a:solidFill>
                <a:latin typeface="nunito"/>
                <a:cs typeface="Geeza Pro"/>
              </a:rPr>
              <a:t>Diva soll programmiert werden, doch aktuell sind noch nicht ausreichende Mitwirkende dabei</a:t>
            </a: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20" name="Textfeld 19">
            <a:extLst>
              <a:ext uri="{FF2B5EF4-FFF2-40B4-BE49-F238E27FC236}">
                <a16:creationId xmlns:a16="http://schemas.microsoft.com/office/drawing/2014/main" id="{D7F769F9-783E-4102-A084-61A9FF032E35}"/>
              </a:ext>
            </a:extLst>
          </p:cNvPr>
          <p:cNvSpPr txBox="1"/>
          <p:nvPr/>
        </p:nvSpPr>
        <p:spPr>
          <a:xfrm>
            <a:off x="7454158" y="3357018"/>
            <a:ext cx="1771398" cy="1015663"/>
          </a:xfrm>
          <a:prstGeom prst="rect">
            <a:avLst/>
          </a:prstGeom>
          <a:noFill/>
        </p:spPr>
        <p:txBody>
          <a:bodyPr wrap="square" lIns="91440" tIns="45720" rIns="91440" bIns="45720" rtlCol="0" anchor="t">
            <a:spAutoFit/>
          </a:bodyPr>
          <a:lstStyle/>
          <a:p>
            <a:r>
              <a:rPr lang="de-CH" sz="1200" err="1">
                <a:solidFill>
                  <a:schemeClr val="bg1"/>
                </a:solidFill>
                <a:latin typeface="nunito"/>
                <a:cs typeface="Geeza Pro"/>
              </a:rPr>
              <a:t>Diva.Exchange</a:t>
            </a:r>
            <a:r>
              <a:rPr lang="de-CH" sz="1200">
                <a:solidFill>
                  <a:schemeClr val="bg1"/>
                </a:solidFill>
                <a:latin typeface="nunito"/>
                <a:cs typeface="Geeza Pro"/>
              </a:rPr>
              <a:t> soll programmiert werden, doch zur Zeit sind zu wenige Leute dabei</a:t>
            </a: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21" name="Textfeld 20">
            <a:extLst>
              <a:ext uri="{FF2B5EF4-FFF2-40B4-BE49-F238E27FC236}">
                <a16:creationId xmlns:a16="http://schemas.microsoft.com/office/drawing/2014/main" id="{F84C2DCD-D049-4726-9CD6-ECE4DDBD3531}"/>
              </a:ext>
            </a:extLst>
          </p:cNvPr>
          <p:cNvSpPr txBox="1"/>
          <p:nvPr/>
        </p:nvSpPr>
        <p:spPr>
          <a:xfrm>
            <a:off x="681545" y="2391671"/>
            <a:ext cx="10913876" cy="369332"/>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Botschaft:</a:t>
            </a:r>
            <a:r>
              <a:rPr lang="de-CH">
                <a:solidFill>
                  <a:schemeClr val="bg1"/>
                </a:solidFill>
                <a:latin typeface="nunito" pitchFamily="2" charset="0"/>
                <a:cs typeface="Geeza Pro"/>
              </a:rPr>
              <a:t> </a:t>
            </a:r>
            <a:r>
              <a:rPr lang="de-CH" sz="1200">
                <a:solidFill>
                  <a:schemeClr val="bg1"/>
                </a:solidFill>
                <a:latin typeface="nunito" pitchFamily="2" charset="0"/>
                <a:cs typeface="Geeza Pro"/>
              </a:rPr>
              <a:t>Damit die Vision einer freien Banktechnologie umgesetzt werden kann, braucht es aktive </a:t>
            </a:r>
            <a:r>
              <a:rPr lang="de-CH" sz="1200" err="1">
                <a:solidFill>
                  <a:schemeClr val="bg1"/>
                </a:solidFill>
                <a:latin typeface="nunito" pitchFamily="2" charset="0"/>
                <a:cs typeface="Geeza Pro"/>
              </a:rPr>
              <a:t>Creators</a:t>
            </a:r>
            <a:r>
              <a:rPr lang="de-CH" sz="1200">
                <a:solidFill>
                  <a:schemeClr val="bg1"/>
                </a:solidFill>
                <a:latin typeface="nunito" pitchFamily="2" charset="0"/>
                <a:cs typeface="Geeza Pro"/>
              </a:rPr>
              <a:t>, die das Projekt verwirklichen</a:t>
            </a:r>
            <a:endParaRPr lang="de-CH">
              <a:solidFill>
                <a:schemeClr val="bg1"/>
              </a:solidFill>
              <a:latin typeface="nunito" pitchFamily="2" charset="0"/>
              <a:cs typeface="Geeza Pro"/>
            </a:endParaRPr>
          </a:p>
        </p:txBody>
      </p:sp>
      <p:sp>
        <p:nvSpPr>
          <p:cNvPr id="22" name="Textfeld 21">
            <a:extLst>
              <a:ext uri="{FF2B5EF4-FFF2-40B4-BE49-F238E27FC236}">
                <a16:creationId xmlns:a16="http://schemas.microsoft.com/office/drawing/2014/main" id="{D51F6D08-75D1-4867-A98E-12F1A0087EC5}"/>
              </a:ext>
            </a:extLst>
          </p:cNvPr>
          <p:cNvSpPr txBox="1"/>
          <p:nvPr/>
        </p:nvSpPr>
        <p:spPr>
          <a:xfrm>
            <a:off x="9660664" y="3357018"/>
            <a:ext cx="1680719" cy="646331"/>
          </a:xfrm>
          <a:prstGeom prst="rect">
            <a:avLst/>
          </a:prstGeom>
          <a:noFill/>
        </p:spPr>
        <p:txBody>
          <a:bodyPr wrap="square" lIns="91440" tIns="45720" rIns="91440" bIns="45720" anchor="t">
            <a:spAutoFit/>
          </a:bodyPr>
          <a:lstStyle/>
          <a:p>
            <a:r>
              <a:rPr lang="de-CH" sz="1200">
                <a:solidFill>
                  <a:schemeClr val="bg1"/>
                </a:solidFill>
                <a:latin typeface="nunito"/>
                <a:cs typeface="Geeza Pro"/>
              </a:rPr>
              <a:t>Happy Welt, in der alle freie Banking-Technologie haben</a:t>
            </a:r>
            <a:endParaRPr lang="de-CH" sz="1200">
              <a:solidFill>
                <a:schemeClr val="bg1"/>
              </a:solidFill>
              <a:latin typeface="nunito"/>
            </a:endParaRPr>
          </a:p>
        </p:txBody>
      </p:sp>
      <p:sp>
        <p:nvSpPr>
          <p:cNvPr id="23" name="Textfeld 22">
            <a:extLst>
              <a:ext uri="{FF2B5EF4-FFF2-40B4-BE49-F238E27FC236}">
                <a16:creationId xmlns:a16="http://schemas.microsoft.com/office/drawing/2014/main" id="{CE498825-1ABB-4899-864F-460F9F53427E}"/>
              </a:ext>
            </a:extLst>
          </p:cNvPr>
          <p:cNvSpPr txBox="1"/>
          <p:nvPr/>
        </p:nvSpPr>
        <p:spPr>
          <a:xfrm>
            <a:off x="693992" y="1761699"/>
            <a:ext cx="10483967" cy="369332"/>
          </a:xfrm>
          <a:prstGeom prst="rect">
            <a:avLst/>
          </a:prstGeom>
          <a:noFill/>
        </p:spPr>
        <p:txBody>
          <a:bodyPr wrap="square" lIns="91440" tIns="45720" rIns="91440" bIns="45720" rtlCol="0" anchor="t">
            <a:spAutoFit/>
          </a:bodyPr>
          <a:lstStyle/>
          <a:p>
            <a:r>
              <a:rPr lang="de-CH" b="1">
                <a:solidFill>
                  <a:schemeClr val="bg1"/>
                </a:solidFill>
                <a:latin typeface="nunito"/>
                <a:cs typeface="Geeza Pro"/>
              </a:rPr>
              <a:t>Ziel</a:t>
            </a:r>
            <a:r>
              <a:rPr lang="de-CH" sz="1200" b="1">
                <a:solidFill>
                  <a:schemeClr val="bg1"/>
                </a:solidFill>
                <a:latin typeface="nunito"/>
                <a:cs typeface="Geeza Pro"/>
              </a:rPr>
              <a:t>:</a:t>
            </a:r>
            <a:r>
              <a:rPr lang="de-CH" sz="1200">
                <a:solidFill>
                  <a:schemeClr val="bg1"/>
                </a:solidFill>
                <a:latin typeface="nunito"/>
                <a:cs typeface="Geeza Pro"/>
              </a:rPr>
              <a:t> Wachsen und Bekanntheit der Community</a:t>
            </a:r>
            <a:endParaRPr lang="de-CH">
              <a:solidFill>
                <a:schemeClr val="bg1"/>
              </a:solidFill>
              <a:latin typeface="nunito"/>
              <a:cs typeface="Geeza Pro"/>
            </a:endParaRPr>
          </a:p>
        </p:txBody>
      </p:sp>
      <p:sp>
        <p:nvSpPr>
          <p:cNvPr id="24" name="Rechteck: abgerundete Ecken 23">
            <a:extLst>
              <a:ext uri="{FF2B5EF4-FFF2-40B4-BE49-F238E27FC236}">
                <a16:creationId xmlns:a16="http://schemas.microsoft.com/office/drawing/2014/main" id="{B6A886FD-69B2-4D0E-9F77-80AA4B4C3B42}"/>
              </a:ext>
            </a:extLst>
          </p:cNvPr>
          <p:cNvSpPr/>
          <p:nvPr/>
        </p:nvSpPr>
        <p:spPr>
          <a:xfrm>
            <a:off x="596579" y="1654072"/>
            <a:ext cx="10998842" cy="536442"/>
          </a:xfrm>
          <a:prstGeom prst="roundRect">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abgerundete Ecken 24">
            <a:extLst>
              <a:ext uri="{FF2B5EF4-FFF2-40B4-BE49-F238E27FC236}">
                <a16:creationId xmlns:a16="http://schemas.microsoft.com/office/drawing/2014/main" id="{0C4D0EC9-7407-4A2A-AE5E-CC2DAFA4EF8D}"/>
              </a:ext>
            </a:extLst>
          </p:cNvPr>
          <p:cNvSpPr/>
          <p:nvPr/>
        </p:nvSpPr>
        <p:spPr>
          <a:xfrm>
            <a:off x="596579" y="2287727"/>
            <a:ext cx="10998842" cy="536442"/>
          </a:xfrm>
          <a:prstGeom prst="roundRect">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Pfeil: Chevron 26">
            <a:extLst>
              <a:ext uri="{FF2B5EF4-FFF2-40B4-BE49-F238E27FC236}">
                <a16:creationId xmlns:a16="http://schemas.microsoft.com/office/drawing/2014/main" id="{C6CF5C9B-AAE4-495F-BEF6-A4E048ECB4DF}"/>
              </a:ext>
            </a:extLst>
          </p:cNvPr>
          <p:cNvSpPr/>
          <p:nvPr/>
        </p:nvSpPr>
        <p:spPr>
          <a:xfrm>
            <a:off x="705021" y="289782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8" name="Pfeil: Chevron 27">
            <a:extLst>
              <a:ext uri="{FF2B5EF4-FFF2-40B4-BE49-F238E27FC236}">
                <a16:creationId xmlns:a16="http://schemas.microsoft.com/office/drawing/2014/main" id="{16E92FAE-DD3E-4560-90DB-42F43627D95B}"/>
              </a:ext>
            </a:extLst>
          </p:cNvPr>
          <p:cNvSpPr/>
          <p:nvPr/>
        </p:nvSpPr>
        <p:spPr>
          <a:xfrm>
            <a:off x="2926801" y="289782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9" name="Pfeil: Chevron 28">
            <a:extLst>
              <a:ext uri="{FF2B5EF4-FFF2-40B4-BE49-F238E27FC236}">
                <a16:creationId xmlns:a16="http://schemas.microsoft.com/office/drawing/2014/main" id="{4DBCACF6-C3D0-49DA-9D51-66019ECEFDFF}"/>
              </a:ext>
            </a:extLst>
          </p:cNvPr>
          <p:cNvSpPr/>
          <p:nvPr/>
        </p:nvSpPr>
        <p:spPr>
          <a:xfrm>
            <a:off x="5104034" y="289782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0" name="Pfeil: Chevron 29">
            <a:extLst>
              <a:ext uri="{FF2B5EF4-FFF2-40B4-BE49-F238E27FC236}">
                <a16:creationId xmlns:a16="http://schemas.microsoft.com/office/drawing/2014/main" id="{382E3E5F-8010-4A3A-9026-74B86611EF33}"/>
              </a:ext>
            </a:extLst>
          </p:cNvPr>
          <p:cNvSpPr/>
          <p:nvPr/>
        </p:nvSpPr>
        <p:spPr>
          <a:xfrm>
            <a:off x="7274200" y="289782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1" name="Pfeil: Chevron 30">
            <a:extLst>
              <a:ext uri="{FF2B5EF4-FFF2-40B4-BE49-F238E27FC236}">
                <a16:creationId xmlns:a16="http://schemas.microsoft.com/office/drawing/2014/main" id="{03071AB6-F7F4-4864-966A-894CC128A815}"/>
              </a:ext>
            </a:extLst>
          </p:cNvPr>
          <p:cNvSpPr/>
          <p:nvPr/>
        </p:nvSpPr>
        <p:spPr>
          <a:xfrm>
            <a:off x="9429757" y="289782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6" name="Pfeil: Chevron 25">
            <a:extLst>
              <a:ext uri="{FF2B5EF4-FFF2-40B4-BE49-F238E27FC236}">
                <a16:creationId xmlns:a16="http://schemas.microsoft.com/office/drawing/2014/main" id="{7ECEF86A-6D93-4B6D-A438-B7166BF1A300}"/>
              </a:ext>
            </a:extLst>
          </p:cNvPr>
          <p:cNvSpPr/>
          <p:nvPr/>
        </p:nvSpPr>
        <p:spPr>
          <a:xfrm>
            <a:off x="694712" y="455940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2" name="Pfeil: Chevron 31">
            <a:extLst>
              <a:ext uri="{FF2B5EF4-FFF2-40B4-BE49-F238E27FC236}">
                <a16:creationId xmlns:a16="http://schemas.microsoft.com/office/drawing/2014/main" id="{CF3625FA-178D-4E21-9F01-E539C6F84BDF}"/>
              </a:ext>
            </a:extLst>
          </p:cNvPr>
          <p:cNvSpPr/>
          <p:nvPr/>
        </p:nvSpPr>
        <p:spPr>
          <a:xfrm>
            <a:off x="2916492" y="455940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3" name="Pfeil: Chevron 32">
            <a:extLst>
              <a:ext uri="{FF2B5EF4-FFF2-40B4-BE49-F238E27FC236}">
                <a16:creationId xmlns:a16="http://schemas.microsoft.com/office/drawing/2014/main" id="{78E49371-AE0E-4C23-BFBB-30A9268CAED6}"/>
              </a:ext>
            </a:extLst>
          </p:cNvPr>
          <p:cNvSpPr/>
          <p:nvPr/>
        </p:nvSpPr>
        <p:spPr>
          <a:xfrm>
            <a:off x="5093725" y="455940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4" name="Pfeil: Chevron 33">
            <a:extLst>
              <a:ext uri="{FF2B5EF4-FFF2-40B4-BE49-F238E27FC236}">
                <a16:creationId xmlns:a16="http://schemas.microsoft.com/office/drawing/2014/main" id="{0CAD2B08-6AAD-4453-94DF-1E6209D0D898}"/>
              </a:ext>
            </a:extLst>
          </p:cNvPr>
          <p:cNvSpPr/>
          <p:nvPr/>
        </p:nvSpPr>
        <p:spPr>
          <a:xfrm>
            <a:off x="7263891" y="455940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5" name="Pfeil: Chevron 34">
            <a:extLst>
              <a:ext uri="{FF2B5EF4-FFF2-40B4-BE49-F238E27FC236}">
                <a16:creationId xmlns:a16="http://schemas.microsoft.com/office/drawing/2014/main" id="{15CE2250-3B50-4DAE-A44D-A7EFEE099BE5}"/>
              </a:ext>
            </a:extLst>
          </p:cNvPr>
          <p:cNvSpPr/>
          <p:nvPr/>
        </p:nvSpPr>
        <p:spPr>
          <a:xfrm>
            <a:off x="9419448" y="4559409"/>
            <a:ext cx="2154906" cy="1575331"/>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36" name="Textfeld 35">
            <a:extLst>
              <a:ext uri="{FF2B5EF4-FFF2-40B4-BE49-F238E27FC236}">
                <a16:creationId xmlns:a16="http://schemas.microsoft.com/office/drawing/2014/main" id="{1111D7B5-1A1B-46CF-A6D8-DDEB0995AD6E}"/>
              </a:ext>
            </a:extLst>
          </p:cNvPr>
          <p:cNvSpPr txBox="1"/>
          <p:nvPr/>
        </p:nvSpPr>
        <p:spPr>
          <a:xfrm>
            <a:off x="3144879" y="4983269"/>
            <a:ext cx="1785774" cy="830997"/>
          </a:xfrm>
          <a:prstGeom prst="rect">
            <a:avLst/>
          </a:prstGeom>
          <a:noFill/>
        </p:spPr>
        <p:txBody>
          <a:bodyPr wrap="square" lIns="91440" tIns="45720" rIns="91440" bIns="45720" rtlCol="0" anchor="t">
            <a:spAutoFit/>
          </a:bodyPr>
          <a:lstStyle/>
          <a:p>
            <a:r>
              <a:rPr lang="de-CH" sz="1200">
                <a:solidFill>
                  <a:schemeClr val="bg1"/>
                </a:solidFill>
                <a:latin typeface="nunito"/>
                <a:cs typeface="Geeza Pro"/>
              </a:rPr>
              <a:t>Können ihr Potenzial im Alltag nicht genügend einsetzen</a:t>
            </a: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37" name="Textfeld 36">
            <a:extLst>
              <a:ext uri="{FF2B5EF4-FFF2-40B4-BE49-F238E27FC236}">
                <a16:creationId xmlns:a16="http://schemas.microsoft.com/office/drawing/2014/main" id="{BF790D97-4CE6-4519-BB91-0C9532B188E8}"/>
              </a:ext>
            </a:extLst>
          </p:cNvPr>
          <p:cNvSpPr txBox="1"/>
          <p:nvPr/>
        </p:nvSpPr>
        <p:spPr>
          <a:xfrm>
            <a:off x="904669" y="4987062"/>
            <a:ext cx="1848916" cy="1569660"/>
          </a:xfrm>
          <a:prstGeom prst="rect">
            <a:avLst/>
          </a:prstGeom>
          <a:noFill/>
        </p:spPr>
        <p:txBody>
          <a:bodyPr wrap="square" lIns="91440" tIns="45720" rIns="91440" bIns="45720" rtlCol="0" anchor="t">
            <a:spAutoFit/>
          </a:bodyPr>
          <a:lstStyle/>
          <a:p>
            <a:r>
              <a:rPr lang="de-CH" sz="1200" err="1">
                <a:solidFill>
                  <a:schemeClr val="bg1"/>
                </a:solidFill>
                <a:latin typeface="nunito"/>
                <a:cs typeface="Geeza Pro"/>
              </a:rPr>
              <a:t>Creator</a:t>
            </a:r>
            <a:endParaRPr lang="de-CH" sz="1200">
              <a:solidFill>
                <a:schemeClr val="bg1"/>
              </a:solidFill>
              <a:latin typeface="nunito"/>
              <a:cs typeface="Geeza Pro"/>
            </a:endParaRPr>
          </a:p>
          <a:p>
            <a:pPr marL="171450" indent="-171450">
              <a:buFont typeface="Arial" panose="020B0604020202020204" pitchFamily="34" charset="0"/>
              <a:buChar char="•"/>
            </a:pPr>
            <a:r>
              <a:rPr lang="de-CH" sz="1200">
                <a:solidFill>
                  <a:schemeClr val="bg1"/>
                </a:solidFill>
                <a:latin typeface="nunito"/>
                <a:cs typeface="Geeza Pro"/>
              </a:rPr>
              <a:t>UX Designer</a:t>
            </a:r>
          </a:p>
          <a:p>
            <a:pPr marL="171450" indent="-171450">
              <a:buFont typeface="Arial" panose="020B0604020202020204" pitchFamily="34" charset="0"/>
              <a:buChar char="•"/>
            </a:pPr>
            <a:r>
              <a:rPr lang="de-CH" sz="1200">
                <a:solidFill>
                  <a:schemeClr val="bg1"/>
                </a:solidFill>
                <a:latin typeface="nunito"/>
                <a:cs typeface="Geeza Pro"/>
              </a:rPr>
              <a:t>Software Developer</a:t>
            </a:r>
          </a:p>
          <a:p>
            <a:pPr marL="171450" indent="-171450">
              <a:buFont typeface="Arial" panose="020B0604020202020204" pitchFamily="34" charset="0"/>
              <a:buChar char="•"/>
            </a:pPr>
            <a:r>
              <a:rPr lang="de-CH" sz="1200">
                <a:solidFill>
                  <a:schemeClr val="bg1"/>
                </a:solidFill>
                <a:latin typeface="nunito"/>
                <a:cs typeface="Geeza Pro"/>
              </a:rPr>
              <a:t>Hobby-Programmierer</a:t>
            </a:r>
            <a:endParaRPr lang="de-CH" sz="1200">
              <a:solidFill>
                <a:schemeClr val="bg1"/>
              </a:solidFill>
              <a:latin typeface="nunito" pitchFamily="2" charset="0"/>
              <a:cs typeface="Geeza Pro"/>
            </a:endParaRPr>
          </a:p>
          <a:p>
            <a:pPr marL="171450" indent="-171450">
              <a:buFont typeface="Arial" panose="020B0604020202020204" pitchFamily="34" charset="0"/>
              <a:buChar char="•"/>
            </a:pPr>
            <a:endParaRPr lang="de-CH" sz="1200">
              <a:solidFill>
                <a:schemeClr val="bg1"/>
              </a:solidFill>
              <a:latin typeface="nunito" pitchFamily="2" charset="0"/>
              <a:cs typeface="Geeza Pro"/>
            </a:endParaRPr>
          </a:p>
          <a:p>
            <a:endParaRPr lang="de-CH" sz="1200">
              <a:solidFill>
                <a:schemeClr val="bg1"/>
              </a:solidFill>
              <a:latin typeface="nunito" pitchFamily="2" charset="0"/>
              <a:cs typeface="Geeza Pro"/>
            </a:endParaRP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38" name="Textfeld 37">
            <a:extLst>
              <a:ext uri="{FF2B5EF4-FFF2-40B4-BE49-F238E27FC236}">
                <a16:creationId xmlns:a16="http://schemas.microsoft.com/office/drawing/2014/main" id="{8942631B-C8FD-4D21-839A-CEBFB2F6FBA6}"/>
              </a:ext>
            </a:extLst>
          </p:cNvPr>
          <p:cNvSpPr txBox="1"/>
          <p:nvPr/>
        </p:nvSpPr>
        <p:spPr>
          <a:xfrm>
            <a:off x="5299785" y="4965033"/>
            <a:ext cx="1905998" cy="1200329"/>
          </a:xfrm>
          <a:prstGeom prst="rect">
            <a:avLst/>
          </a:prstGeom>
          <a:noFill/>
        </p:spPr>
        <p:txBody>
          <a:bodyPr wrap="square" lIns="91440" tIns="45720" rIns="91440" bIns="45720" rtlCol="0" anchor="t">
            <a:spAutoFit/>
          </a:bodyPr>
          <a:lstStyle/>
          <a:p>
            <a:r>
              <a:rPr lang="de-CH" sz="1200">
                <a:solidFill>
                  <a:schemeClr val="bg1"/>
                </a:solidFill>
                <a:latin typeface="nunito" pitchFamily="2" charset="0"/>
                <a:cs typeface="Geeza Pro"/>
              </a:rPr>
              <a:t>Drang etwas zu verändern</a:t>
            </a:r>
          </a:p>
          <a:p>
            <a:endParaRPr lang="de-CH" sz="1200">
              <a:solidFill>
                <a:schemeClr val="bg1"/>
              </a:solidFill>
              <a:latin typeface="nunito" pitchFamily="2" charset="0"/>
              <a:cs typeface="Geeza Pro"/>
            </a:endParaRPr>
          </a:p>
          <a:p>
            <a:r>
              <a:rPr lang="de-CH" sz="1200">
                <a:solidFill>
                  <a:schemeClr val="bg1"/>
                </a:solidFill>
                <a:latin typeface="nunito" pitchFamily="2" charset="0"/>
                <a:cs typeface="Geeza Pro"/>
              </a:rPr>
              <a:t>Möchten gesehen werden</a:t>
            </a: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39" name="Textfeld 38">
            <a:extLst>
              <a:ext uri="{FF2B5EF4-FFF2-40B4-BE49-F238E27FC236}">
                <a16:creationId xmlns:a16="http://schemas.microsoft.com/office/drawing/2014/main" id="{CCC5C27A-A1F0-46A6-91FD-A4EC58F617A6}"/>
              </a:ext>
            </a:extLst>
          </p:cNvPr>
          <p:cNvSpPr txBox="1"/>
          <p:nvPr/>
        </p:nvSpPr>
        <p:spPr>
          <a:xfrm>
            <a:off x="7434170" y="5431281"/>
            <a:ext cx="1771398" cy="461665"/>
          </a:xfrm>
          <a:prstGeom prst="rect">
            <a:avLst/>
          </a:prstGeom>
          <a:noFill/>
        </p:spPr>
        <p:txBody>
          <a:bodyPr wrap="square" lIns="91440" tIns="45720" rIns="91440" bIns="45720" rtlCol="0" anchor="t">
            <a:spAutoFit/>
          </a:bodyPr>
          <a:lstStyle/>
          <a:p>
            <a:r>
              <a:rPr lang="de-CH" sz="1200">
                <a:solidFill>
                  <a:schemeClr val="bg1"/>
                </a:solidFill>
                <a:latin typeface="nunito" pitchFamily="2" charset="0"/>
                <a:cs typeface="Geeza Pro"/>
              </a:rPr>
              <a:t>Finden zu DIVA</a:t>
            </a:r>
          </a:p>
          <a:p>
            <a:pPr marL="285750" indent="-285750">
              <a:buFont typeface="Arial" panose="020B0604020202020204" pitchFamily="34" charset="0"/>
              <a:buChar char="•"/>
            </a:pPr>
            <a:endParaRPr lang="de-CH" sz="1200">
              <a:solidFill>
                <a:schemeClr val="bg1"/>
              </a:solidFill>
              <a:latin typeface="nunito" pitchFamily="2" charset="0"/>
              <a:cs typeface="Geeza Pro"/>
            </a:endParaRPr>
          </a:p>
        </p:txBody>
      </p:sp>
      <p:sp>
        <p:nvSpPr>
          <p:cNvPr id="40" name="Textfeld 39">
            <a:extLst>
              <a:ext uri="{FF2B5EF4-FFF2-40B4-BE49-F238E27FC236}">
                <a16:creationId xmlns:a16="http://schemas.microsoft.com/office/drawing/2014/main" id="{B9546911-D9B5-41B5-B9E8-1A004245BAC8}"/>
              </a:ext>
            </a:extLst>
          </p:cNvPr>
          <p:cNvSpPr txBox="1"/>
          <p:nvPr/>
        </p:nvSpPr>
        <p:spPr>
          <a:xfrm>
            <a:off x="9554889" y="4984826"/>
            <a:ext cx="1836229" cy="1015663"/>
          </a:xfrm>
          <a:prstGeom prst="rect">
            <a:avLst/>
          </a:prstGeom>
          <a:noFill/>
        </p:spPr>
        <p:txBody>
          <a:bodyPr wrap="square" lIns="91440" tIns="45720" rIns="91440" bIns="45720" anchor="t">
            <a:spAutoFit/>
          </a:bodyPr>
          <a:lstStyle/>
          <a:p>
            <a:r>
              <a:rPr lang="de-CH" sz="1200">
                <a:solidFill>
                  <a:schemeClr val="bg1"/>
                </a:solidFill>
                <a:latin typeface="nunito"/>
                <a:cs typeface="Geeza Pro"/>
              </a:rPr>
              <a:t>Können sich einbringen und durch die Erstellung freier Banking-Technologie eine revolutionäre Vision verwirklichen</a:t>
            </a:r>
            <a:endParaRPr lang="de-CH" sz="1200">
              <a:solidFill>
                <a:schemeClr val="bg1"/>
              </a:solidFill>
              <a:latin typeface="nunito"/>
            </a:endParaRPr>
          </a:p>
        </p:txBody>
      </p:sp>
      <p:sp>
        <p:nvSpPr>
          <p:cNvPr id="41" name="Textfeld 40">
            <a:extLst>
              <a:ext uri="{FF2B5EF4-FFF2-40B4-BE49-F238E27FC236}">
                <a16:creationId xmlns:a16="http://schemas.microsoft.com/office/drawing/2014/main" id="{9043847E-A2A9-4410-B1F5-3A81A840E272}"/>
              </a:ext>
            </a:extLst>
          </p:cNvPr>
          <p:cNvSpPr txBox="1"/>
          <p:nvPr/>
        </p:nvSpPr>
        <p:spPr>
          <a:xfrm>
            <a:off x="796300" y="4634534"/>
            <a:ext cx="1595718" cy="369332"/>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Protagonist</a:t>
            </a:r>
          </a:p>
        </p:txBody>
      </p:sp>
      <p:sp>
        <p:nvSpPr>
          <p:cNvPr id="42" name="Textfeld 41">
            <a:extLst>
              <a:ext uri="{FF2B5EF4-FFF2-40B4-BE49-F238E27FC236}">
                <a16:creationId xmlns:a16="http://schemas.microsoft.com/office/drawing/2014/main" id="{1DCAE0FA-08D5-4EC8-B7DE-89DF415976A1}"/>
              </a:ext>
            </a:extLst>
          </p:cNvPr>
          <p:cNvSpPr txBox="1"/>
          <p:nvPr/>
        </p:nvSpPr>
        <p:spPr>
          <a:xfrm>
            <a:off x="5237152" y="4660192"/>
            <a:ext cx="1764648" cy="538609"/>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Problem</a:t>
            </a:r>
            <a:endParaRPr lang="de-CH">
              <a:solidFill>
                <a:schemeClr val="bg1"/>
              </a:solidFill>
              <a:latin typeface="nunito" pitchFamily="2" charset="0"/>
              <a:cs typeface="Geeza Pro"/>
            </a:endParaRPr>
          </a:p>
          <a:p>
            <a:endParaRPr lang="de-CH" sz="1100">
              <a:solidFill>
                <a:schemeClr val="bg1"/>
              </a:solidFill>
              <a:latin typeface="nunito" pitchFamily="2" charset="0"/>
              <a:cs typeface="Geeza Pro"/>
            </a:endParaRPr>
          </a:p>
        </p:txBody>
      </p:sp>
      <p:sp>
        <p:nvSpPr>
          <p:cNvPr id="43" name="Textfeld 42">
            <a:extLst>
              <a:ext uri="{FF2B5EF4-FFF2-40B4-BE49-F238E27FC236}">
                <a16:creationId xmlns:a16="http://schemas.microsoft.com/office/drawing/2014/main" id="{9C7183DA-6506-4512-B641-A074E41323C1}"/>
              </a:ext>
            </a:extLst>
          </p:cNvPr>
          <p:cNvSpPr txBox="1"/>
          <p:nvPr/>
        </p:nvSpPr>
        <p:spPr>
          <a:xfrm>
            <a:off x="3108816" y="4634534"/>
            <a:ext cx="1687875" cy="369332"/>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Setting</a:t>
            </a:r>
            <a:endParaRPr lang="de-CH">
              <a:solidFill>
                <a:schemeClr val="bg1"/>
              </a:solidFill>
              <a:latin typeface="nunito" pitchFamily="2" charset="0"/>
              <a:cs typeface="Geeza Pro"/>
            </a:endParaRPr>
          </a:p>
        </p:txBody>
      </p:sp>
      <p:sp>
        <p:nvSpPr>
          <p:cNvPr id="44" name="Textfeld 43">
            <a:extLst>
              <a:ext uri="{FF2B5EF4-FFF2-40B4-BE49-F238E27FC236}">
                <a16:creationId xmlns:a16="http://schemas.microsoft.com/office/drawing/2014/main" id="{96486AB5-493C-4DEA-A3BD-E87D9BC21F30}"/>
              </a:ext>
            </a:extLst>
          </p:cNvPr>
          <p:cNvSpPr txBox="1"/>
          <p:nvPr/>
        </p:nvSpPr>
        <p:spPr>
          <a:xfrm>
            <a:off x="7411843" y="5064733"/>
            <a:ext cx="2064405" cy="369332"/>
          </a:xfrm>
          <a:prstGeom prst="rect">
            <a:avLst/>
          </a:prstGeom>
          <a:noFill/>
        </p:spPr>
        <p:txBody>
          <a:bodyPr wrap="square" lIns="91440" tIns="45720" rIns="91440" bIns="45720" rtlCol="0" anchor="t">
            <a:spAutoFit/>
          </a:bodyPr>
          <a:lstStyle/>
          <a:p>
            <a:r>
              <a:rPr lang="de-CH" b="1">
                <a:solidFill>
                  <a:schemeClr val="bg1"/>
                </a:solidFill>
                <a:latin typeface="nunito" pitchFamily="2" charset="0"/>
                <a:cs typeface="Geeza Pro"/>
              </a:rPr>
              <a:t>Mentor</a:t>
            </a:r>
            <a:endParaRPr lang="de-CH">
              <a:solidFill>
                <a:schemeClr val="bg1"/>
              </a:solidFill>
              <a:latin typeface="nunito" pitchFamily="2" charset="0"/>
              <a:cs typeface="Geeza Pro"/>
            </a:endParaRPr>
          </a:p>
        </p:txBody>
      </p:sp>
      <p:sp>
        <p:nvSpPr>
          <p:cNvPr id="45" name="Textfeld 44">
            <a:extLst>
              <a:ext uri="{FF2B5EF4-FFF2-40B4-BE49-F238E27FC236}">
                <a16:creationId xmlns:a16="http://schemas.microsoft.com/office/drawing/2014/main" id="{C9E4DB76-2989-45F2-BF89-67258CB163CF}"/>
              </a:ext>
            </a:extLst>
          </p:cNvPr>
          <p:cNvSpPr txBox="1"/>
          <p:nvPr/>
        </p:nvSpPr>
        <p:spPr>
          <a:xfrm>
            <a:off x="9583836" y="4685394"/>
            <a:ext cx="1873454" cy="369332"/>
          </a:xfrm>
          <a:prstGeom prst="rect">
            <a:avLst/>
          </a:prstGeom>
          <a:noFill/>
        </p:spPr>
        <p:txBody>
          <a:bodyPr wrap="square">
            <a:spAutoFit/>
          </a:bodyPr>
          <a:lstStyle/>
          <a:p>
            <a:r>
              <a:rPr lang="de-CH" b="1">
                <a:solidFill>
                  <a:schemeClr val="bg1"/>
                </a:solidFill>
                <a:latin typeface="nunito" pitchFamily="2" charset="0"/>
                <a:cs typeface="Geeza Pro"/>
              </a:rPr>
              <a:t>Auflösung</a:t>
            </a:r>
          </a:p>
        </p:txBody>
      </p:sp>
      <p:sp>
        <p:nvSpPr>
          <p:cNvPr id="4" name="Pfeil: nach oben und unten 3">
            <a:extLst>
              <a:ext uri="{FF2B5EF4-FFF2-40B4-BE49-F238E27FC236}">
                <a16:creationId xmlns:a16="http://schemas.microsoft.com/office/drawing/2014/main" id="{B71A7ADB-479D-40AF-9E2F-99BA22CB7A51}"/>
              </a:ext>
            </a:extLst>
          </p:cNvPr>
          <p:cNvSpPr/>
          <p:nvPr/>
        </p:nvSpPr>
        <p:spPr>
          <a:xfrm>
            <a:off x="7356214" y="4127488"/>
            <a:ext cx="1984342" cy="798469"/>
          </a:xfrm>
          <a:prstGeom prst="upDownArrow">
            <a:avLst>
              <a:gd name="adj1" fmla="val 48889"/>
              <a:gd name="adj2" fmla="val 20629"/>
            </a:avLst>
          </a:prstGeom>
          <a:solidFill>
            <a:srgbClr val="0E3345"/>
          </a:solid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100" err="1">
                <a:solidFill>
                  <a:schemeClr val="bg1"/>
                </a:solidFill>
                <a:latin typeface="nunito" pitchFamily="2" charset="0"/>
              </a:rPr>
              <a:t>Treffen</a:t>
            </a:r>
            <a:r>
              <a:rPr lang="fr-CH" sz="1100">
                <a:solidFill>
                  <a:schemeClr val="bg1"/>
                </a:solidFill>
                <a:latin typeface="nunito" pitchFamily="2" charset="0"/>
              </a:rPr>
              <a:t> </a:t>
            </a:r>
            <a:r>
              <a:rPr lang="fr-CH" sz="1100" err="1">
                <a:solidFill>
                  <a:schemeClr val="bg1"/>
                </a:solidFill>
                <a:latin typeface="nunito" pitchFamily="2" charset="0"/>
              </a:rPr>
              <a:t>aufeinander</a:t>
            </a:r>
            <a:endParaRPr lang="de-CH" sz="1100">
              <a:solidFill>
                <a:schemeClr val="bg1"/>
              </a:solidFill>
              <a:latin typeface="nunito" pitchFamily="2" charset="0"/>
            </a:endParaRPr>
          </a:p>
        </p:txBody>
      </p:sp>
      <p:sp>
        <p:nvSpPr>
          <p:cNvPr id="46" name="Rechteck: abgerundete Ecken 45">
            <a:extLst>
              <a:ext uri="{FF2B5EF4-FFF2-40B4-BE49-F238E27FC236}">
                <a16:creationId xmlns:a16="http://schemas.microsoft.com/office/drawing/2014/main" id="{CC752FF6-6493-4429-8E22-642007394AA9}"/>
              </a:ext>
            </a:extLst>
          </p:cNvPr>
          <p:cNvSpPr/>
          <p:nvPr/>
        </p:nvSpPr>
        <p:spPr>
          <a:xfrm>
            <a:off x="585821" y="6206979"/>
            <a:ext cx="10998842" cy="536442"/>
          </a:xfrm>
          <a:prstGeom prst="roundRect">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Textfeld 46">
            <a:extLst>
              <a:ext uri="{FF2B5EF4-FFF2-40B4-BE49-F238E27FC236}">
                <a16:creationId xmlns:a16="http://schemas.microsoft.com/office/drawing/2014/main" id="{A149806F-FF1F-40C7-A65E-23CFECED473A}"/>
              </a:ext>
            </a:extLst>
          </p:cNvPr>
          <p:cNvSpPr txBox="1"/>
          <p:nvPr/>
        </p:nvSpPr>
        <p:spPr>
          <a:xfrm>
            <a:off x="596579" y="6332472"/>
            <a:ext cx="10913876" cy="369332"/>
          </a:xfrm>
          <a:prstGeom prst="rect">
            <a:avLst/>
          </a:prstGeom>
          <a:noFill/>
        </p:spPr>
        <p:txBody>
          <a:bodyPr wrap="square" lIns="91440" tIns="45720" rIns="91440" bIns="45720" rtlCol="0" anchor="t">
            <a:spAutoFit/>
          </a:bodyPr>
          <a:lstStyle/>
          <a:p>
            <a:r>
              <a:rPr lang="de-CH" b="1">
                <a:solidFill>
                  <a:schemeClr val="bg1"/>
                </a:solidFill>
                <a:latin typeface="nunito"/>
                <a:cs typeface="Geeza Pro"/>
              </a:rPr>
              <a:t>Botschaft: </a:t>
            </a:r>
            <a:r>
              <a:rPr lang="de-CH" sz="1200">
                <a:solidFill>
                  <a:schemeClr val="bg1"/>
                </a:solidFill>
                <a:latin typeface="nunito"/>
                <a:cs typeface="Geeza Pro"/>
              </a:rPr>
              <a:t>In der DIVA Community  sind alle Mitwirkenden von Bedeutung und können ihr Potential einbringen und sich entfalten</a:t>
            </a:r>
            <a:endParaRPr lang="de-CH">
              <a:solidFill>
                <a:schemeClr val="bg1"/>
              </a:solidFill>
              <a:latin typeface="nunito" pitchFamily="2" charset="0"/>
              <a:cs typeface="Geeza Pro"/>
            </a:endParaRPr>
          </a:p>
        </p:txBody>
      </p:sp>
    </p:spTree>
    <p:extLst>
      <p:ext uri="{BB962C8B-B14F-4D97-AF65-F5344CB8AC3E}">
        <p14:creationId xmlns:p14="http://schemas.microsoft.com/office/powerpoint/2010/main" val="3310138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9D6FC7-68F7-40B3-91A9-F0F1F0798665}"/>
              </a:ext>
            </a:extLst>
          </p:cNvPr>
          <p:cNvSpPr>
            <a:spLocks noGrp="1"/>
          </p:cNvSpPr>
          <p:nvPr>
            <p:ph type="title"/>
          </p:nvPr>
        </p:nvSpPr>
        <p:spPr/>
        <p:txBody>
          <a:bodyPr/>
          <a:lstStyle/>
          <a:p>
            <a:r>
              <a:rPr lang="de-CH"/>
              <a:t>Marke</a:t>
            </a:r>
          </a:p>
        </p:txBody>
      </p:sp>
      <p:sp>
        <p:nvSpPr>
          <p:cNvPr id="3" name="Textplatzhalter 2">
            <a:extLst>
              <a:ext uri="{FF2B5EF4-FFF2-40B4-BE49-F238E27FC236}">
                <a16:creationId xmlns:a16="http://schemas.microsoft.com/office/drawing/2014/main" id="{BA387DC8-02C6-4F70-930E-2F495B7AF61F}"/>
              </a:ext>
            </a:extLst>
          </p:cNvPr>
          <p:cNvSpPr>
            <a:spLocks noGrp="1"/>
          </p:cNvSpPr>
          <p:nvPr>
            <p:ph type="body" sz="quarter" idx="13"/>
          </p:nvPr>
        </p:nvSpPr>
        <p:spPr/>
        <p:txBody>
          <a:bodyPr/>
          <a:lstStyle/>
          <a:p>
            <a:r>
              <a:rPr lang="de-CH"/>
              <a:t>Storytelling</a:t>
            </a:r>
          </a:p>
        </p:txBody>
      </p:sp>
      <p:sp>
        <p:nvSpPr>
          <p:cNvPr id="4" name="Textfeld 3">
            <a:extLst>
              <a:ext uri="{FF2B5EF4-FFF2-40B4-BE49-F238E27FC236}">
                <a16:creationId xmlns:a16="http://schemas.microsoft.com/office/drawing/2014/main" id="{0AA33830-DE52-49D6-ACD2-ED793A52E319}"/>
              </a:ext>
            </a:extLst>
          </p:cNvPr>
          <p:cNvSpPr txBox="1"/>
          <p:nvPr/>
        </p:nvSpPr>
        <p:spPr>
          <a:xfrm>
            <a:off x="1876426" y="5152057"/>
            <a:ext cx="7176741" cy="830997"/>
          </a:xfrm>
          <a:prstGeom prst="rect">
            <a:avLst/>
          </a:prstGeom>
          <a:noFill/>
        </p:spPr>
        <p:txBody>
          <a:bodyPr wrap="square" lIns="91440" tIns="45720" rIns="91440" bIns="45720" rtlCol="0" anchor="t">
            <a:spAutoFit/>
          </a:bodyPr>
          <a:lstStyle/>
          <a:p>
            <a:pPr algn="r"/>
            <a:r>
              <a:rPr lang="de-CH" sz="2400" b="1">
                <a:solidFill>
                  <a:schemeClr val="bg1"/>
                </a:solidFill>
                <a:latin typeface="nunito"/>
                <a:cs typeface="Geeza Pro"/>
              </a:rPr>
              <a:t>DIVA.EXCHANGE: </a:t>
            </a:r>
            <a:r>
              <a:rPr lang="de-CH" sz="2400" b="1">
                <a:solidFill>
                  <a:srgbClr val="D9F41E"/>
                </a:solidFill>
                <a:latin typeface="nunito"/>
                <a:cs typeface="Geeza Pro"/>
              </a:rPr>
              <a:t>a vision created together.</a:t>
            </a:r>
          </a:p>
          <a:p>
            <a:pPr algn="r"/>
            <a:endParaRPr lang="de-CH" sz="2400">
              <a:solidFill>
                <a:schemeClr val="bg1"/>
              </a:solidFill>
              <a:latin typeface="nunito" pitchFamily="2" charset="0"/>
              <a:cs typeface="Geeza Pro"/>
            </a:endParaRPr>
          </a:p>
        </p:txBody>
      </p:sp>
      <p:sp>
        <p:nvSpPr>
          <p:cNvPr id="5" name="Rechteck: abgerundete Ecken 4">
            <a:extLst>
              <a:ext uri="{FF2B5EF4-FFF2-40B4-BE49-F238E27FC236}">
                <a16:creationId xmlns:a16="http://schemas.microsoft.com/office/drawing/2014/main" id="{648A623B-2765-490F-9ADA-27DA21F39558}"/>
              </a:ext>
            </a:extLst>
          </p:cNvPr>
          <p:cNvSpPr/>
          <p:nvPr/>
        </p:nvSpPr>
        <p:spPr>
          <a:xfrm>
            <a:off x="1434780" y="2449903"/>
            <a:ext cx="3137221" cy="1667769"/>
          </a:xfrm>
          <a:prstGeom prst="roundRect">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hteck: abgerundete Ecken 5">
            <a:extLst>
              <a:ext uri="{FF2B5EF4-FFF2-40B4-BE49-F238E27FC236}">
                <a16:creationId xmlns:a16="http://schemas.microsoft.com/office/drawing/2014/main" id="{37467DD4-CC74-42BB-8464-A6DECC64ABB4}"/>
              </a:ext>
            </a:extLst>
          </p:cNvPr>
          <p:cNvSpPr/>
          <p:nvPr/>
        </p:nvSpPr>
        <p:spPr>
          <a:xfrm>
            <a:off x="7054530" y="2436457"/>
            <a:ext cx="3137221" cy="1667769"/>
          </a:xfrm>
          <a:prstGeom prst="roundRect">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feld 7">
            <a:extLst>
              <a:ext uri="{FF2B5EF4-FFF2-40B4-BE49-F238E27FC236}">
                <a16:creationId xmlns:a16="http://schemas.microsoft.com/office/drawing/2014/main" id="{19B4A4C3-9257-4182-9193-6ADD87425D56}"/>
              </a:ext>
            </a:extLst>
          </p:cNvPr>
          <p:cNvSpPr txBox="1"/>
          <p:nvPr/>
        </p:nvSpPr>
        <p:spPr>
          <a:xfrm>
            <a:off x="1604869" y="2648031"/>
            <a:ext cx="2685467" cy="1384995"/>
          </a:xfrm>
          <a:prstGeom prst="rect">
            <a:avLst/>
          </a:prstGeom>
          <a:noFill/>
        </p:spPr>
        <p:txBody>
          <a:bodyPr wrap="square" lIns="91440" tIns="45720" rIns="91440" bIns="45720" anchor="t">
            <a:spAutoFit/>
          </a:bodyPr>
          <a:lstStyle/>
          <a:p>
            <a:r>
              <a:rPr lang="de-CH" sz="1400" b="1">
                <a:solidFill>
                  <a:srgbClr val="D9F41E"/>
                </a:solidFill>
                <a:latin typeface="nunito"/>
                <a:cs typeface="Geeza Pro"/>
              </a:rPr>
              <a:t>Botschaft </a:t>
            </a:r>
            <a:endParaRPr lang="de-CH" sz="1400" b="1">
              <a:solidFill>
                <a:schemeClr val="bg1"/>
              </a:solidFill>
              <a:latin typeface="nunito"/>
              <a:cs typeface="Geeza Pro"/>
            </a:endParaRPr>
          </a:p>
          <a:p>
            <a:r>
              <a:rPr lang="de-CH" sz="1400">
                <a:solidFill>
                  <a:schemeClr val="bg1"/>
                </a:solidFill>
                <a:latin typeface="nunito"/>
                <a:cs typeface="Geeza Pro"/>
              </a:rPr>
              <a:t>Damit die Vision einer freien Banktechnologie umgesetzt werden kann, braucht es aktive </a:t>
            </a:r>
            <a:r>
              <a:rPr lang="de-CH" sz="1400" err="1">
                <a:solidFill>
                  <a:schemeClr val="bg1"/>
                </a:solidFill>
                <a:latin typeface="nunito"/>
                <a:cs typeface="Geeza Pro"/>
              </a:rPr>
              <a:t>Creators</a:t>
            </a:r>
            <a:r>
              <a:rPr lang="de-CH" sz="1400">
                <a:solidFill>
                  <a:schemeClr val="bg1"/>
                </a:solidFill>
                <a:latin typeface="nunito"/>
                <a:cs typeface="Geeza Pro"/>
              </a:rPr>
              <a:t>, die das Projekt verwirklichen.</a:t>
            </a:r>
            <a:endParaRPr lang="de-CH" sz="1400">
              <a:solidFill>
                <a:schemeClr val="bg1"/>
              </a:solidFill>
            </a:endParaRPr>
          </a:p>
        </p:txBody>
      </p:sp>
      <p:sp>
        <p:nvSpPr>
          <p:cNvPr id="10" name="Textfeld 9">
            <a:extLst>
              <a:ext uri="{FF2B5EF4-FFF2-40B4-BE49-F238E27FC236}">
                <a16:creationId xmlns:a16="http://schemas.microsoft.com/office/drawing/2014/main" id="{E5F6D86F-CE56-43BC-A279-18A029593C53}"/>
              </a:ext>
            </a:extLst>
          </p:cNvPr>
          <p:cNvSpPr txBox="1"/>
          <p:nvPr/>
        </p:nvSpPr>
        <p:spPr>
          <a:xfrm>
            <a:off x="7221508" y="2648105"/>
            <a:ext cx="2756222" cy="1169551"/>
          </a:xfrm>
          <a:prstGeom prst="rect">
            <a:avLst/>
          </a:prstGeom>
          <a:noFill/>
        </p:spPr>
        <p:txBody>
          <a:bodyPr wrap="square" lIns="91440" tIns="45720" rIns="91440" bIns="45720" anchor="t">
            <a:spAutoFit/>
          </a:bodyPr>
          <a:lstStyle/>
          <a:p>
            <a:r>
              <a:rPr lang="de-CH" sz="1400" b="1">
                <a:solidFill>
                  <a:srgbClr val="D9F41E"/>
                </a:solidFill>
                <a:latin typeface="nunito"/>
                <a:cs typeface="Geeza Pro"/>
              </a:rPr>
              <a:t>Botschaft</a:t>
            </a:r>
          </a:p>
          <a:p>
            <a:r>
              <a:rPr lang="de-CH" sz="1400">
                <a:solidFill>
                  <a:schemeClr val="bg1"/>
                </a:solidFill>
                <a:latin typeface="nunito"/>
                <a:cs typeface="Geeza Pro"/>
              </a:rPr>
              <a:t>In der DIVA-Community  sind alle Mitwirkenden von Bedeutung, können ihr Potential einbringen und sich entfalten.</a:t>
            </a:r>
            <a:endParaRPr lang="de-CH" sz="1400">
              <a:solidFill>
                <a:schemeClr val="bg1"/>
              </a:solidFill>
            </a:endParaRPr>
          </a:p>
        </p:txBody>
      </p:sp>
      <p:sp>
        <p:nvSpPr>
          <p:cNvPr id="12" name="Pfeil: gebogen 11">
            <a:extLst>
              <a:ext uri="{FF2B5EF4-FFF2-40B4-BE49-F238E27FC236}">
                <a16:creationId xmlns:a16="http://schemas.microsoft.com/office/drawing/2014/main" id="{5527081A-E629-4FA4-B3B7-9EC4BA1CAF3D}"/>
              </a:ext>
            </a:extLst>
          </p:cNvPr>
          <p:cNvSpPr/>
          <p:nvPr/>
        </p:nvSpPr>
        <p:spPr>
          <a:xfrm rot="5400000">
            <a:off x="4403225" y="3487162"/>
            <a:ext cx="1571625" cy="929276"/>
          </a:xfrm>
          <a:prstGeom prst="bentArrow">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3" name="Pfeil: gebogen 12">
            <a:extLst>
              <a:ext uri="{FF2B5EF4-FFF2-40B4-BE49-F238E27FC236}">
                <a16:creationId xmlns:a16="http://schemas.microsoft.com/office/drawing/2014/main" id="{D36A7BE5-B2BC-4E4E-8971-293B93EE5013}"/>
              </a:ext>
            </a:extLst>
          </p:cNvPr>
          <p:cNvSpPr/>
          <p:nvPr/>
        </p:nvSpPr>
        <p:spPr>
          <a:xfrm rot="5400000" flipV="1">
            <a:off x="5637298" y="3487160"/>
            <a:ext cx="1571625" cy="929276"/>
          </a:xfrm>
          <a:prstGeom prst="bentArrow">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Tree>
    <p:extLst>
      <p:ext uri="{BB962C8B-B14F-4D97-AF65-F5344CB8AC3E}">
        <p14:creationId xmlns:p14="http://schemas.microsoft.com/office/powerpoint/2010/main" val="3087725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AF88D2-3AF3-4ED7-8B36-27D6371A7D10}"/>
              </a:ext>
            </a:extLst>
          </p:cNvPr>
          <p:cNvSpPr>
            <a:spLocks noGrp="1"/>
          </p:cNvSpPr>
          <p:nvPr>
            <p:ph type="title"/>
          </p:nvPr>
        </p:nvSpPr>
        <p:spPr/>
        <p:txBody>
          <a:bodyPr/>
          <a:lstStyle/>
          <a:p>
            <a:r>
              <a:rPr lang="de-CH"/>
              <a:t>Marke</a:t>
            </a:r>
          </a:p>
        </p:txBody>
      </p:sp>
      <p:sp>
        <p:nvSpPr>
          <p:cNvPr id="3" name="Textplatzhalter 2">
            <a:extLst>
              <a:ext uri="{FF2B5EF4-FFF2-40B4-BE49-F238E27FC236}">
                <a16:creationId xmlns:a16="http://schemas.microsoft.com/office/drawing/2014/main" id="{5DF0D5BD-6D9C-49BF-A188-D22D3A9A346B}"/>
              </a:ext>
            </a:extLst>
          </p:cNvPr>
          <p:cNvSpPr>
            <a:spLocks noGrp="1"/>
          </p:cNvSpPr>
          <p:nvPr>
            <p:ph type="body" sz="quarter" idx="13"/>
          </p:nvPr>
        </p:nvSpPr>
        <p:spPr/>
        <p:txBody>
          <a:bodyPr/>
          <a:lstStyle/>
          <a:p>
            <a:r>
              <a:rPr lang="de-CH"/>
              <a:t>Storytelling</a:t>
            </a:r>
          </a:p>
        </p:txBody>
      </p:sp>
      <p:pic>
        <p:nvPicPr>
          <p:cNvPr id="6" name="Grafik 5" descr="Marke tm Silhouette">
            <a:extLst>
              <a:ext uri="{FF2B5EF4-FFF2-40B4-BE49-F238E27FC236}">
                <a16:creationId xmlns:a16="http://schemas.microsoft.com/office/drawing/2014/main" id="{B5252D39-5CA4-0D46-ACF9-EEAE60AAA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5846" y="1142488"/>
            <a:ext cx="4500000" cy="4500000"/>
          </a:xfrm>
          <a:prstGeom prst="rect">
            <a:avLst/>
          </a:prstGeom>
        </p:spPr>
      </p:pic>
      <p:sp>
        <p:nvSpPr>
          <p:cNvPr id="5" name="Textplatzhalter 4">
            <a:extLst>
              <a:ext uri="{FF2B5EF4-FFF2-40B4-BE49-F238E27FC236}">
                <a16:creationId xmlns:a16="http://schemas.microsoft.com/office/drawing/2014/main" id="{AEC54D9B-6753-40F9-9B4A-80FD79D2F100}"/>
              </a:ext>
            </a:extLst>
          </p:cNvPr>
          <p:cNvSpPr>
            <a:spLocks noGrp="1"/>
          </p:cNvSpPr>
          <p:nvPr>
            <p:ph type="body" sz="quarter" idx="14"/>
          </p:nvPr>
        </p:nvSpPr>
        <p:spPr/>
        <p:txBody>
          <a:bodyPr lIns="91440" tIns="45720" rIns="91440" bIns="45720" numCol="3" spcCol="360000" anchor="t"/>
          <a:lstStyle/>
          <a:p>
            <a:r>
              <a:rPr lang="de-CH">
                <a:latin typeface="Nunito"/>
                <a:cs typeface="Geeza Pro"/>
              </a:rPr>
              <a:t>In </a:t>
            </a:r>
            <a:r>
              <a:rPr lang="de-CH" sz="1200">
                <a:latin typeface="Nunito"/>
                <a:cs typeface="Geeza Pro"/>
              </a:rPr>
              <a:t>einer</a:t>
            </a:r>
            <a:r>
              <a:rPr lang="de-CH">
                <a:latin typeface="Nunito"/>
                <a:cs typeface="Geeza Pro"/>
              </a:rPr>
              <a:t> </a:t>
            </a:r>
            <a:r>
              <a:rPr lang="de-CH" sz="1200">
                <a:latin typeface="Nunito"/>
                <a:cs typeface="Geeza Pro"/>
              </a:rPr>
              <a:t>Welt, in der </a:t>
            </a:r>
            <a:r>
              <a:rPr lang="de-CH">
                <a:latin typeface="Nunito"/>
                <a:cs typeface="Geeza Pro"/>
              </a:rPr>
              <a:t>digitale </a:t>
            </a:r>
            <a:r>
              <a:rPr lang="de-CH" sz="1200">
                <a:latin typeface="Nunito"/>
                <a:cs typeface="Geeza Pro"/>
              </a:rPr>
              <a:t>Währungen</a:t>
            </a:r>
            <a:r>
              <a:rPr lang="de-CH">
                <a:latin typeface="Nunito"/>
                <a:cs typeface="Geeza Pro"/>
              </a:rPr>
              <a:t> zentralisiert</a:t>
            </a:r>
            <a:r>
              <a:rPr lang="de-CH" sz="1200">
                <a:latin typeface="Nunito"/>
                <a:cs typeface="Geeza Pro"/>
              </a:rPr>
              <a:t> verwaltet werden</a:t>
            </a:r>
            <a:r>
              <a:rPr lang="de-CH">
                <a:latin typeface="Nunito"/>
                <a:cs typeface="Geeza Pro"/>
              </a:rPr>
              <a:t>,</a:t>
            </a:r>
            <a:r>
              <a:rPr lang="de-CH" sz="1200">
                <a:latin typeface="Nunito"/>
                <a:cs typeface="Geeza Pro"/>
              </a:rPr>
              <a:t> </a:t>
            </a:r>
            <a:r>
              <a:rPr lang="de-CH">
                <a:latin typeface="Nunito"/>
                <a:cs typeface="Geeza Pro"/>
              </a:rPr>
              <a:t>setzt sich </a:t>
            </a:r>
            <a:r>
              <a:rPr lang="de-CH" b="1">
                <a:latin typeface="Nunito"/>
                <a:cs typeface="Geeza Pro"/>
              </a:rPr>
              <a:t>DIVA X</a:t>
            </a:r>
            <a:r>
              <a:rPr lang="de-CH">
                <a:latin typeface="Nunito"/>
                <a:cs typeface="Geeza Pro"/>
              </a:rPr>
              <a:t> </a:t>
            </a:r>
            <a:r>
              <a:rPr lang="de-CH" b="1">
                <a:latin typeface="Nunito"/>
                <a:cs typeface="Geeza Pro"/>
              </a:rPr>
              <a:t>Community</a:t>
            </a:r>
            <a:r>
              <a:rPr lang="de-CH">
                <a:latin typeface="Nunito"/>
                <a:cs typeface="Geeza Pro"/>
              </a:rPr>
              <a:t> </a:t>
            </a:r>
            <a:r>
              <a:rPr lang="de-CH" sz="1200">
                <a:latin typeface="Nunito"/>
                <a:cs typeface="Geeza Pro"/>
              </a:rPr>
              <a:t>für eine</a:t>
            </a:r>
            <a:r>
              <a:rPr lang="de-CH">
                <a:latin typeface="Nunito"/>
                <a:cs typeface="Geeza Pro"/>
              </a:rPr>
              <a:t> frei Banking-Technologie</a:t>
            </a:r>
            <a:r>
              <a:rPr lang="de-CH" sz="1200">
                <a:latin typeface="Nunito"/>
                <a:cs typeface="Geeza Pro"/>
              </a:rPr>
              <a:t> </a:t>
            </a:r>
            <a:r>
              <a:rPr lang="de-CH">
                <a:latin typeface="Nunito"/>
                <a:cs typeface="Geeza Pro"/>
              </a:rPr>
              <a:t>ein, in der alle ihre digitalen Währungen </a:t>
            </a:r>
            <a:r>
              <a:rPr lang="de-CH" sz="1200">
                <a:latin typeface="Nunito"/>
                <a:cs typeface="Geeza Pro"/>
              </a:rPr>
              <a:t>aufbewahren und </a:t>
            </a:r>
            <a:r>
              <a:rPr lang="de-CH">
                <a:latin typeface="Nunito"/>
                <a:cs typeface="Geeza Pro"/>
              </a:rPr>
              <a:t>untereinander </a:t>
            </a:r>
            <a:r>
              <a:rPr lang="de-CH" sz="1200">
                <a:latin typeface="Nunito"/>
                <a:cs typeface="Geeza Pro"/>
              </a:rPr>
              <a:t>tauschen </a:t>
            </a:r>
            <a:r>
              <a:rPr lang="de-CH">
                <a:latin typeface="Nunito"/>
                <a:cs typeface="Geeza Pro"/>
              </a:rPr>
              <a:t>können</a:t>
            </a:r>
            <a:r>
              <a:rPr lang="de-CH" sz="1200">
                <a:latin typeface="Nunito"/>
                <a:cs typeface="Geeza Pro"/>
              </a:rPr>
              <a:t>.</a:t>
            </a:r>
            <a:endParaRPr lang="de-DE">
              <a:latin typeface="Nunito"/>
            </a:endParaRPr>
          </a:p>
          <a:p>
            <a:r>
              <a:rPr lang="de-CH">
                <a:latin typeface="Nunito"/>
                <a:cs typeface="Geeza Pro"/>
              </a:rPr>
              <a:t>Es hat sich bereits </a:t>
            </a:r>
            <a:r>
              <a:rPr lang="de-CH" sz="1200">
                <a:latin typeface="Nunito"/>
                <a:cs typeface="Geeza Pro"/>
              </a:rPr>
              <a:t>eine kleine Community</a:t>
            </a:r>
            <a:r>
              <a:rPr lang="de-CH">
                <a:latin typeface="Nunito"/>
                <a:cs typeface="Geeza Pro"/>
              </a:rPr>
              <a:t> </a:t>
            </a:r>
            <a:r>
              <a:rPr lang="de-CH" sz="1200">
                <a:latin typeface="Nunito"/>
                <a:cs typeface="Geeza Pro"/>
              </a:rPr>
              <a:t>aufgebaut</a:t>
            </a:r>
            <a:r>
              <a:rPr lang="de-CH">
                <a:latin typeface="Nunito"/>
                <a:cs typeface="Geeza Pro"/>
              </a:rPr>
              <a:t>, </a:t>
            </a:r>
            <a:r>
              <a:rPr lang="de-CH" sz="1200">
                <a:latin typeface="Nunito"/>
                <a:cs typeface="Geeza Pro"/>
              </a:rPr>
              <a:t>die dieses Open-Source-Projekt</a:t>
            </a:r>
            <a:r>
              <a:rPr lang="de-CH">
                <a:latin typeface="Nunito"/>
                <a:cs typeface="Geeza Pro"/>
              </a:rPr>
              <a:t> verwirklicht</a:t>
            </a:r>
            <a:r>
              <a:rPr lang="de-CH" sz="1200">
                <a:latin typeface="Nunito"/>
                <a:cs typeface="Geeza Pro"/>
              </a:rPr>
              <a:t>.</a:t>
            </a:r>
            <a:r>
              <a:rPr lang="de-CH">
                <a:latin typeface="Nunito"/>
                <a:cs typeface="Geeza Pro"/>
              </a:rPr>
              <a:t>  </a:t>
            </a:r>
          </a:p>
          <a:p>
            <a:r>
              <a:rPr lang="de-CH">
                <a:latin typeface="nunito"/>
                <a:cs typeface="Geeza Pro"/>
              </a:rPr>
              <a:t>Die Community von DIVA X arbeitet jeden Tag an diesem Projekt, doch sie kommen nur schwer voran, es fehlt an Tatkräftiger Unterstützung. Nur als Gruppe lässt sich ein solch ambitioniertes Projekt vervollständigen und die Aufgabe bewältigen.</a:t>
            </a:r>
            <a:endParaRPr lang="de-CH">
              <a:latin typeface="Nunito"/>
              <a:cs typeface="Geeza Pro"/>
            </a:endParaRPr>
          </a:p>
          <a:p>
            <a:r>
              <a:rPr lang="de-CH" sz="1200">
                <a:latin typeface="nunito"/>
                <a:cs typeface="Geeza Pro"/>
              </a:rPr>
              <a:t>Stellt euc</a:t>
            </a:r>
            <a:r>
              <a:rPr lang="de-CH">
                <a:latin typeface="nunito"/>
                <a:cs typeface="Geeza Pro"/>
              </a:rPr>
              <a:t>h vor: A</a:t>
            </a:r>
            <a:r>
              <a:rPr lang="de-CH" sz="1200">
                <a:latin typeface="nunito"/>
                <a:cs typeface="Geeza Pro"/>
              </a:rPr>
              <a:t>uf der anderen Seite der Welt arbeitet </a:t>
            </a:r>
            <a:r>
              <a:rPr lang="de-CH">
                <a:latin typeface="Nunito"/>
                <a:cs typeface="Geeza Pro"/>
              </a:rPr>
              <a:t>CODE2CHAIN</a:t>
            </a:r>
            <a:r>
              <a:rPr lang="de-CH" sz="1200">
                <a:latin typeface="nunito"/>
                <a:cs typeface="Geeza Pro"/>
              </a:rPr>
              <a:t> als Programmierer. Er liebt sein Fachgebiet</a:t>
            </a:r>
            <a:r>
              <a:rPr lang="de-CH">
                <a:latin typeface="nunito"/>
                <a:cs typeface="Geeza Pro"/>
              </a:rPr>
              <a:t>. S</a:t>
            </a:r>
            <a:r>
              <a:rPr lang="de-CH" sz="1200">
                <a:latin typeface="nunito"/>
                <a:cs typeface="Geeza Pro"/>
              </a:rPr>
              <a:t>einen Job aber macht er nur, um Geld zu verdienen, sodass er seine kleine Wohnung finanzieren kann.</a:t>
            </a:r>
          </a:p>
          <a:p>
            <a:r>
              <a:rPr lang="de-CH">
                <a:latin typeface="Nunito"/>
                <a:cs typeface="Geeza Pro"/>
              </a:rPr>
              <a:t>CODE2CHAIN </a:t>
            </a:r>
            <a:r>
              <a:rPr lang="de-CH" sz="1200">
                <a:latin typeface="Nunito"/>
                <a:cs typeface="Geeza Pro"/>
              </a:rPr>
              <a:t>kann sein Potential </a:t>
            </a:r>
            <a:r>
              <a:rPr lang="de-CH">
                <a:latin typeface="Nunito"/>
                <a:cs typeface="Geeza Pro"/>
              </a:rPr>
              <a:t>und seine Kreativität </a:t>
            </a:r>
            <a:r>
              <a:rPr lang="de-CH" sz="1200">
                <a:latin typeface="Nunito"/>
                <a:cs typeface="Geeza Pro"/>
              </a:rPr>
              <a:t>in </a:t>
            </a:r>
            <a:r>
              <a:rPr lang="de-CH">
                <a:latin typeface="Nunito"/>
                <a:cs typeface="Geeza Pro"/>
              </a:rPr>
              <a:t>seinem Job </a:t>
            </a:r>
            <a:r>
              <a:rPr lang="de-CH" sz="1200">
                <a:latin typeface="Nunito"/>
                <a:cs typeface="Geeza Pro"/>
              </a:rPr>
              <a:t>nicht </a:t>
            </a:r>
            <a:r>
              <a:rPr lang="de-CH">
                <a:latin typeface="Nunito"/>
                <a:cs typeface="Geeza Pro"/>
              </a:rPr>
              <a:t>ausleben</a:t>
            </a:r>
            <a:r>
              <a:rPr lang="de-CH" sz="1200">
                <a:latin typeface="Nunito"/>
                <a:cs typeface="Geeza Pro"/>
              </a:rPr>
              <a:t>, </a:t>
            </a:r>
            <a:r>
              <a:rPr lang="de-CH">
                <a:latin typeface="Nunito"/>
                <a:cs typeface="Geeza Pro"/>
              </a:rPr>
              <a:t>obwohl er </a:t>
            </a:r>
            <a:r>
              <a:rPr lang="de-CH" sz="1200">
                <a:latin typeface="Nunito"/>
                <a:cs typeface="Geeza Pro"/>
              </a:rPr>
              <a:t>schon immer den </a:t>
            </a:r>
            <a:r>
              <a:rPr lang="de-CH">
                <a:latin typeface="Nunito"/>
                <a:cs typeface="Geeza Pro"/>
              </a:rPr>
              <a:t>Drang hatte, Teil von </a:t>
            </a:r>
            <a:r>
              <a:rPr lang="de-CH" sz="1200">
                <a:latin typeface="Nunito"/>
                <a:cs typeface="Geeza Pro"/>
              </a:rPr>
              <a:t>etwas Grossem zu </a:t>
            </a:r>
            <a:r>
              <a:rPr lang="de-CH">
                <a:latin typeface="Nunito"/>
                <a:cs typeface="Geeza Pro"/>
              </a:rPr>
              <a:t>sein</a:t>
            </a:r>
            <a:r>
              <a:rPr lang="de-CH" sz="1200">
                <a:latin typeface="Nunito"/>
                <a:cs typeface="Geeza Pro"/>
              </a:rPr>
              <a:t>.</a:t>
            </a:r>
            <a:r>
              <a:rPr lang="de-CH">
                <a:latin typeface="Nunito"/>
                <a:cs typeface="Geeza Pro"/>
              </a:rPr>
              <a:t>  </a:t>
            </a:r>
          </a:p>
          <a:p>
            <a:r>
              <a:rPr lang="de-CH" sz="1200">
                <a:latin typeface="nunito"/>
                <a:cs typeface="Geeza Pro"/>
              </a:rPr>
              <a:t>Für DIVA X ist es immer schwieriger voranzukommen</a:t>
            </a:r>
            <a:r>
              <a:rPr lang="de-CH">
                <a:latin typeface="nunito"/>
                <a:cs typeface="Geeza Pro"/>
              </a:rPr>
              <a:t>. Doch User X556</a:t>
            </a:r>
            <a:r>
              <a:rPr lang="de-CH" sz="1200">
                <a:latin typeface="nunito"/>
                <a:cs typeface="Geeza Pro"/>
              </a:rPr>
              <a:t> hat sich schon Lange nicht mehr aktiv beteiligt, und das Projekt droht stillzustehen.</a:t>
            </a:r>
          </a:p>
          <a:p>
            <a:r>
              <a:rPr lang="de-CH" sz="1200">
                <a:latin typeface="Nunito"/>
                <a:cs typeface="Geeza Pro"/>
              </a:rPr>
              <a:t>Als </a:t>
            </a:r>
            <a:r>
              <a:rPr lang="de-CH">
                <a:latin typeface="Nunito"/>
                <a:cs typeface="Geeza Pro"/>
              </a:rPr>
              <a:t>CODE2CHAIN </a:t>
            </a:r>
            <a:r>
              <a:rPr lang="de-CH" sz="1200">
                <a:latin typeface="Nunito"/>
                <a:cs typeface="Geeza Pro"/>
              </a:rPr>
              <a:t>eines Tages eine Nachricht von einem Freund erhält, worin DIVA.EXCHANGE vorgestellt wird, verändert sich sein Leben.</a:t>
            </a:r>
            <a:endParaRPr lang="de-CH">
              <a:latin typeface="Nunito"/>
              <a:cs typeface="Geeza Pro"/>
            </a:endParaRPr>
          </a:p>
          <a:p>
            <a:r>
              <a:rPr lang="de-CH">
                <a:latin typeface="Nunito"/>
                <a:cs typeface="Geeza Pro"/>
              </a:rPr>
              <a:t>Nachdem er sich auf der Webseite von DIVA X CREATOR informierte</a:t>
            </a:r>
            <a:r>
              <a:rPr lang="de-CH" sz="1200">
                <a:latin typeface="Nunito"/>
                <a:cs typeface="Geeza Pro"/>
              </a:rPr>
              <a:t>, </a:t>
            </a:r>
            <a:r>
              <a:rPr lang="de-CH">
                <a:latin typeface="Nunito"/>
                <a:cs typeface="Geeza Pro"/>
              </a:rPr>
              <a:t>möchte </a:t>
            </a:r>
            <a:r>
              <a:rPr lang="de-CH" sz="1200">
                <a:latin typeface="Nunito"/>
                <a:cs typeface="Geeza Pro"/>
              </a:rPr>
              <a:t>er </a:t>
            </a:r>
            <a:r>
              <a:rPr lang="de-CH">
                <a:latin typeface="Nunito"/>
                <a:cs typeface="Geeza Pro"/>
              </a:rPr>
              <a:t>unbedingt Teil davon sein und tritt </a:t>
            </a:r>
            <a:r>
              <a:rPr lang="de-CH" sz="1200">
                <a:latin typeface="Nunito"/>
                <a:cs typeface="Geeza Pro"/>
              </a:rPr>
              <a:t>der Community </a:t>
            </a:r>
            <a:r>
              <a:rPr lang="de-CH">
                <a:latin typeface="Nunito"/>
                <a:cs typeface="Geeza Pro"/>
              </a:rPr>
              <a:t>bei</a:t>
            </a:r>
            <a:r>
              <a:rPr lang="de-CH" sz="1200">
                <a:latin typeface="Nunito"/>
                <a:cs typeface="Geeza Pro"/>
              </a:rPr>
              <a:t>.</a:t>
            </a:r>
            <a:endParaRPr lang="de-CH">
              <a:latin typeface="Nunito"/>
            </a:endParaRPr>
          </a:p>
          <a:p>
            <a:r>
              <a:rPr lang="de-CH" sz="1200">
                <a:latin typeface="Nunito"/>
                <a:cs typeface="Geeza Pro"/>
              </a:rPr>
              <a:t>So </a:t>
            </a:r>
            <a:r>
              <a:rPr lang="de-CH">
                <a:latin typeface="Nunito"/>
                <a:cs typeface="Geeza Pro"/>
              </a:rPr>
              <a:t>arbeitet die </a:t>
            </a:r>
            <a:r>
              <a:rPr lang="de-CH" sz="1200">
                <a:latin typeface="Nunito"/>
                <a:cs typeface="Geeza Pro"/>
              </a:rPr>
              <a:t>Community von DIVA X</a:t>
            </a:r>
            <a:r>
              <a:rPr lang="de-CH">
                <a:latin typeface="Nunito"/>
                <a:cs typeface="Geeza Pro"/>
              </a:rPr>
              <a:t> </a:t>
            </a:r>
            <a:r>
              <a:rPr lang="de-CH" sz="1200">
                <a:latin typeface="Nunito"/>
                <a:cs typeface="Geeza Pro"/>
              </a:rPr>
              <a:t>CREATOR heute schon </a:t>
            </a:r>
            <a:r>
              <a:rPr lang="de-CH">
                <a:latin typeface="Nunito"/>
                <a:cs typeface="Geeza Pro"/>
              </a:rPr>
              <a:t>an der Lösung </a:t>
            </a:r>
            <a:r>
              <a:rPr lang="de-CH" sz="1200">
                <a:latin typeface="Nunito"/>
                <a:cs typeface="Geeza Pro"/>
              </a:rPr>
              <a:t>für</a:t>
            </a:r>
            <a:r>
              <a:rPr lang="de-CH">
                <a:latin typeface="Nunito"/>
                <a:cs typeface="Geeza Pro"/>
              </a:rPr>
              <a:t> </a:t>
            </a:r>
            <a:r>
              <a:rPr lang="de-CH" sz="1200">
                <a:latin typeface="Nunito"/>
                <a:cs typeface="Geeza Pro"/>
              </a:rPr>
              <a:t>morgen </a:t>
            </a:r>
            <a:r>
              <a:rPr lang="de-CH">
                <a:latin typeface="Nunito"/>
                <a:cs typeface="Geeza Pro"/>
              </a:rPr>
              <a:t>– </a:t>
            </a:r>
            <a:r>
              <a:rPr lang="de-CH" sz="1200">
                <a:latin typeface="Nunito"/>
                <a:cs typeface="Geeza Pro"/>
              </a:rPr>
              <a:t>eine freie</a:t>
            </a:r>
            <a:r>
              <a:rPr lang="de-CH">
                <a:latin typeface="Nunito"/>
                <a:cs typeface="Geeza Pro"/>
              </a:rPr>
              <a:t> </a:t>
            </a:r>
            <a:r>
              <a:rPr lang="de-CH" sz="1200">
                <a:latin typeface="Nunito"/>
                <a:cs typeface="Geeza Pro"/>
              </a:rPr>
              <a:t>Banking-Technologie</a:t>
            </a:r>
            <a:r>
              <a:rPr lang="de-CH">
                <a:latin typeface="Nunito"/>
                <a:cs typeface="Geeza Pro"/>
              </a:rPr>
              <a:t> </a:t>
            </a:r>
            <a:r>
              <a:rPr lang="de-CH" sz="1200">
                <a:latin typeface="Nunito"/>
                <a:cs typeface="Geeza Pro"/>
              </a:rPr>
              <a:t>für </a:t>
            </a:r>
            <a:r>
              <a:rPr lang="de-CH">
                <a:latin typeface="Nunito"/>
                <a:cs typeface="Geeza Pro"/>
              </a:rPr>
              <a:t>alle</a:t>
            </a:r>
            <a:r>
              <a:rPr lang="de-CH" sz="1200">
                <a:latin typeface="Nunito"/>
                <a:cs typeface="Geeza Pro"/>
              </a:rPr>
              <a:t>.</a:t>
            </a:r>
          </a:p>
          <a:p>
            <a:r>
              <a:rPr lang="de-CH">
                <a:latin typeface="Nunito"/>
              </a:rPr>
              <a:t>Hilf der DIVA X CREATOR Community zu wachsen und teile diese Story mit all deinen Freunden!</a:t>
            </a:r>
          </a:p>
          <a:p>
            <a:endParaRPr lang="de-CH"/>
          </a:p>
        </p:txBody>
      </p:sp>
    </p:spTree>
    <p:extLst>
      <p:ext uri="{BB962C8B-B14F-4D97-AF65-F5344CB8AC3E}">
        <p14:creationId xmlns:p14="http://schemas.microsoft.com/office/powerpoint/2010/main" val="168485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chseck 10">
            <a:extLst>
              <a:ext uri="{FF2B5EF4-FFF2-40B4-BE49-F238E27FC236}">
                <a16:creationId xmlns:a16="http://schemas.microsoft.com/office/drawing/2014/main" id="{C8C9C3B2-B4BD-44EC-879D-12BAA114BF5F}"/>
              </a:ext>
            </a:extLst>
          </p:cNvPr>
          <p:cNvSpPr/>
          <p:nvPr/>
        </p:nvSpPr>
        <p:spPr>
          <a:xfrm>
            <a:off x="7786683" y="3464552"/>
            <a:ext cx="1981203" cy="1762125"/>
          </a:xfrm>
          <a:prstGeom prst="hexagon">
            <a:avLst/>
          </a:prstGeom>
          <a:solidFill>
            <a:srgbClr val="0F4057"/>
          </a:solidFill>
          <a:ln w="38100">
            <a:solidFill>
              <a:srgbClr val="0E3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itel 1">
            <a:extLst>
              <a:ext uri="{FF2B5EF4-FFF2-40B4-BE49-F238E27FC236}">
                <a16:creationId xmlns:a16="http://schemas.microsoft.com/office/drawing/2014/main" id="{0B657B19-A59C-4FCC-B738-D1D2A3F0C6B0}"/>
              </a:ext>
            </a:extLst>
          </p:cNvPr>
          <p:cNvSpPr>
            <a:spLocks noGrp="1"/>
          </p:cNvSpPr>
          <p:nvPr>
            <p:ph type="title"/>
          </p:nvPr>
        </p:nvSpPr>
        <p:spPr/>
        <p:txBody>
          <a:bodyPr/>
          <a:lstStyle/>
          <a:p>
            <a:r>
              <a:rPr lang="de-CH"/>
              <a:t>Inhalt</a:t>
            </a:r>
          </a:p>
        </p:txBody>
      </p:sp>
      <p:sp>
        <p:nvSpPr>
          <p:cNvPr id="3" name="Textplatzhalter 2">
            <a:extLst>
              <a:ext uri="{FF2B5EF4-FFF2-40B4-BE49-F238E27FC236}">
                <a16:creationId xmlns:a16="http://schemas.microsoft.com/office/drawing/2014/main" id="{D595F569-F94A-4635-B69E-F101AA333868}"/>
              </a:ext>
            </a:extLst>
          </p:cNvPr>
          <p:cNvSpPr>
            <a:spLocks noGrp="1"/>
          </p:cNvSpPr>
          <p:nvPr>
            <p:ph type="body" sz="quarter" idx="13"/>
          </p:nvPr>
        </p:nvSpPr>
        <p:spPr/>
        <p:txBody>
          <a:bodyPr/>
          <a:lstStyle/>
          <a:p>
            <a:endParaRPr lang="de-CH"/>
          </a:p>
        </p:txBody>
      </p:sp>
      <p:sp>
        <p:nvSpPr>
          <p:cNvPr id="4" name="Rechteck: obere Ecken abgerundet 3">
            <a:extLst>
              <a:ext uri="{FF2B5EF4-FFF2-40B4-BE49-F238E27FC236}">
                <a16:creationId xmlns:a16="http://schemas.microsoft.com/office/drawing/2014/main" id="{E09D683F-2D5C-4C0A-BDF2-826E8D487323}"/>
              </a:ext>
            </a:extLst>
          </p:cNvPr>
          <p:cNvSpPr/>
          <p:nvPr/>
        </p:nvSpPr>
        <p:spPr>
          <a:xfrm>
            <a:off x="1495425" y="2338768"/>
            <a:ext cx="4695825" cy="2028825"/>
          </a:xfrm>
          <a:prstGeom prst="round2SameRect">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hteck: obere Ecken abgerundet 4">
            <a:extLst>
              <a:ext uri="{FF2B5EF4-FFF2-40B4-BE49-F238E27FC236}">
                <a16:creationId xmlns:a16="http://schemas.microsoft.com/office/drawing/2014/main" id="{AAF3B734-B2E9-4EC4-B96F-617B7E52C5F2}"/>
              </a:ext>
            </a:extLst>
          </p:cNvPr>
          <p:cNvSpPr/>
          <p:nvPr/>
        </p:nvSpPr>
        <p:spPr>
          <a:xfrm flipV="1">
            <a:off x="1495425" y="4405396"/>
            <a:ext cx="4695825" cy="1700213"/>
          </a:xfrm>
          <a:prstGeom prst="round2SameRect">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08453DD-E9C6-4EB8-B0B5-B8FF9DA5AA4D}"/>
              </a:ext>
            </a:extLst>
          </p:cNvPr>
          <p:cNvSpPr/>
          <p:nvPr/>
        </p:nvSpPr>
        <p:spPr>
          <a:xfrm>
            <a:off x="2962274" y="3450597"/>
            <a:ext cx="1762125" cy="1762125"/>
          </a:xfrm>
          <a:prstGeom prst="ellipse">
            <a:avLst/>
          </a:prstGeom>
          <a:solidFill>
            <a:srgbClr val="0F4057"/>
          </a:solidFill>
          <a:ln w="38100">
            <a:solidFill>
              <a:srgbClr val="0E3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361FDC96-F2E9-4B24-B8B3-6B9CF824791C}"/>
              </a:ext>
            </a:extLst>
          </p:cNvPr>
          <p:cNvSpPr txBox="1"/>
          <p:nvPr/>
        </p:nvSpPr>
        <p:spPr>
          <a:xfrm>
            <a:off x="3233736" y="4146993"/>
            <a:ext cx="1219200" cy="369332"/>
          </a:xfrm>
          <a:prstGeom prst="rect">
            <a:avLst/>
          </a:prstGeom>
          <a:noFill/>
        </p:spPr>
        <p:txBody>
          <a:bodyPr wrap="square" rtlCol="0">
            <a:spAutoFit/>
          </a:bodyPr>
          <a:lstStyle/>
          <a:p>
            <a:pPr algn="ctr"/>
            <a:r>
              <a:rPr lang="de-CH" b="1">
                <a:solidFill>
                  <a:srgbClr val="D9F41E"/>
                </a:solidFill>
                <a:latin typeface="Nunito" pitchFamily="2" charset="0"/>
              </a:rPr>
              <a:t>Identität</a:t>
            </a:r>
          </a:p>
        </p:txBody>
      </p:sp>
      <p:sp>
        <p:nvSpPr>
          <p:cNvPr id="8" name="Textfeld 7">
            <a:extLst>
              <a:ext uri="{FF2B5EF4-FFF2-40B4-BE49-F238E27FC236}">
                <a16:creationId xmlns:a16="http://schemas.microsoft.com/office/drawing/2014/main" id="{836AC73F-86A6-4AB3-BE05-0EB6F2F99E38}"/>
              </a:ext>
            </a:extLst>
          </p:cNvPr>
          <p:cNvSpPr txBox="1"/>
          <p:nvPr/>
        </p:nvSpPr>
        <p:spPr>
          <a:xfrm>
            <a:off x="3057523" y="2733067"/>
            <a:ext cx="1571625" cy="369332"/>
          </a:xfrm>
          <a:prstGeom prst="rect">
            <a:avLst/>
          </a:prstGeom>
          <a:noFill/>
        </p:spPr>
        <p:txBody>
          <a:bodyPr wrap="square" rtlCol="0">
            <a:spAutoFit/>
          </a:bodyPr>
          <a:lstStyle/>
          <a:p>
            <a:pPr algn="ctr"/>
            <a:r>
              <a:rPr lang="de-CH" b="1">
                <a:solidFill>
                  <a:srgbClr val="D9F41E"/>
                </a:solidFill>
                <a:latin typeface="Nunito" pitchFamily="2" charset="0"/>
              </a:rPr>
              <a:t>Erfahrungen</a:t>
            </a:r>
          </a:p>
        </p:txBody>
      </p:sp>
      <p:sp>
        <p:nvSpPr>
          <p:cNvPr id="9" name="Textfeld 8">
            <a:extLst>
              <a:ext uri="{FF2B5EF4-FFF2-40B4-BE49-F238E27FC236}">
                <a16:creationId xmlns:a16="http://schemas.microsoft.com/office/drawing/2014/main" id="{DF0A03F0-60F1-454B-B36F-56E4ACCE7055}"/>
              </a:ext>
            </a:extLst>
          </p:cNvPr>
          <p:cNvSpPr txBox="1"/>
          <p:nvPr/>
        </p:nvSpPr>
        <p:spPr>
          <a:xfrm>
            <a:off x="3343275" y="5474499"/>
            <a:ext cx="1219200" cy="369332"/>
          </a:xfrm>
          <a:prstGeom prst="rect">
            <a:avLst/>
          </a:prstGeom>
          <a:noFill/>
        </p:spPr>
        <p:txBody>
          <a:bodyPr wrap="square" rtlCol="0">
            <a:spAutoFit/>
          </a:bodyPr>
          <a:lstStyle/>
          <a:p>
            <a:r>
              <a:rPr lang="de-CH" b="1">
                <a:solidFill>
                  <a:srgbClr val="D9F41E"/>
                </a:solidFill>
                <a:latin typeface="Nunito" pitchFamily="2" charset="0"/>
              </a:rPr>
              <a:t>Struktur</a:t>
            </a:r>
          </a:p>
        </p:txBody>
      </p:sp>
      <p:sp>
        <p:nvSpPr>
          <p:cNvPr id="10" name="Textfeld 9">
            <a:extLst>
              <a:ext uri="{FF2B5EF4-FFF2-40B4-BE49-F238E27FC236}">
                <a16:creationId xmlns:a16="http://schemas.microsoft.com/office/drawing/2014/main" id="{59980233-AE75-4948-83EA-D6AE74B22AD7}"/>
              </a:ext>
            </a:extLst>
          </p:cNvPr>
          <p:cNvSpPr txBox="1"/>
          <p:nvPr/>
        </p:nvSpPr>
        <p:spPr>
          <a:xfrm>
            <a:off x="7991473" y="4160949"/>
            <a:ext cx="1571625" cy="369332"/>
          </a:xfrm>
          <a:prstGeom prst="rect">
            <a:avLst/>
          </a:prstGeom>
          <a:noFill/>
        </p:spPr>
        <p:txBody>
          <a:bodyPr wrap="square" rtlCol="0">
            <a:spAutoFit/>
          </a:bodyPr>
          <a:lstStyle/>
          <a:p>
            <a:pPr algn="ctr"/>
            <a:r>
              <a:rPr lang="de-CH" b="1">
                <a:solidFill>
                  <a:srgbClr val="D9F41E"/>
                </a:solidFill>
                <a:latin typeface="Nunito" pitchFamily="2" charset="0"/>
              </a:rPr>
              <a:t>Umsetzung</a:t>
            </a:r>
          </a:p>
        </p:txBody>
      </p:sp>
      <p:sp>
        <p:nvSpPr>
          <p:cNvPr id="12" name="Kreuz 11">
            <a:extLst>
              <a:ext uri="{FF2B5EF4-FFF2-40B4-BE49-F238E27FC236}">
                <a16:creationId xmlns:a16="http://schemas.microsoft.com/office/drawing/2014/main" id="{7AD4E285-BFF2-43BC-A359-9218DEAB0577}"/>
              </a:ext>
            </a:extLst>
          </p:cNvPr>
          <p:cNvSpPr/>
          <p:nvPr/>
        </p:nvSpPr>
        <p:spPr>
          <a:xfrm>
            <a:off x="6553198" y="3838575"/>
            <a:ext cx="895350" cy="895350"/>
          </a:xfrm>
          <a:prstGeom prst="plus">
            <a:avLst>
              <a:gd name="adj" fmla="val 32447"/>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92445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E1CC6E-AFAE-4373-9F41-AB5400AD8C00}"/>
              </a:ext>
            </a:extLst>
          </p:cNvPr>
          <p:cNvSpPr>
            <a:spLocks noGrp="1"/>
          </p:cNvSpPr>
          <p:nvPr>
            <p:ph type="title"/>
          </p:nvPr>
        </p:nvSpPr>
        <p:spPr/>
        <p:txBody>
          <a:bodyPr/>
          <a:lstStyle/>
          <a:p>
            <a:r>
              <a:rPr lang="fr-CH" err="1"/>
              <a:t>Marke</a:t>
            </a:r>
            <a:endParaRPr lang="de-CH"/>
          </a:p>
        </p:txBody>
      </p:sp>
      <p:sp>
        <p:nvSpPr>
          <p:cNvPr id="4" name="Textplatzhalter 3">
            <a:extLst>
              <a:ext uri="{FF2B5EF4-FFF2-40B4-BE49-F238E27FC236}">
                <a16:creationId xmlns:a16="http://schemas.microsoft.com/office/drawing/2014/main" id="{0ADE0791-0DD4-4067-9033-D02F0542BE74}"/>
              </a:ext>
            </a:extLst>
          </p:cNvPr>
          <p:cNvSpPr>
            <a:spLocks noGrp="1"/>
          </p:cNvSpPr>
          <p:nvPr>
            <p:ph type="body" sz="quarter" idx="13"/>
          </p:nvPr>
        </p:nvSpPr>
        <p:spPr/>
        <p:txBody>
          <a:bodyPr/>
          <a:lstStyle/>
          <a:p>
            <a:r>
              <a:rPr lang="de-DE" b="1"/>
              <a:t>Logo</a:t>
            </a:r>
            <a:endParaRPr lang="de-CH" b="1"/>
          </a:p>
        </p:txBody>
      </p:sp>
      <p:sp>
        <p:nvSpPr>
          <p:cNvPr id="11" name="Textfeld 10">
            <a:extLst>
              <a:ext uri="{FF2B5EF4-FFF2-40B4-BE49-F238E27FC236}">
                <a16:creationId xmlns:a16="http://schemas.microsoft.com/office/drawing/2014/main" id="{9E1CC00A-3E15-48FA-ACDE-E41AE234A173}"/>
              </a:ext>
            </a:extLst>
          </p:cNvPr>
          <p:cNvSpPr txBox="1"/>
          <p:nvPr/>
        </p:nvSpPr>
        <p:spPr>
          <a:xfrm>
            <a:off x="5769513" y="2410467"/>
            <a:ext cx="3752971" cy="2462213"/>
          </a:xfrm>
          <a:prstGeom prst="rect">
            <a:avLst/>
          </a:prstGeom>
          <a:noFill/>
        </p:spPr>
        <p:txBody>
          <a:bodyPr wrap="square" lIns="91440" tIns="45720" rIns="91440" bIns="45720" anchor="t">
            <a:spAutoFit/>
          </a:bodyPr>
          <a:lstStyle/>
          <a:p>
            <a:r>
              <a:rPr lang="de-DE" sz="1400" i="0">
                <a:solidFill>
                  <a:srgbClr val="FFFFFF"/>
                </a:solidFill>
                <a:effectLst/>
                <a:latin typeface="nunito"/>
              </a:rPr>
              <a:t>Für die Community wird ein neues Logo kreiert, welches sich an das bestehende Produktlogo </a:t>
            </a:r>
            <a:r>
              <a:rPr lang="de-DE" sz="1400">
                <a:solidFill>
                  <a:srgbClr val="FFFFFF"/>
                </a:solidFill>
                <a:latin typeface="nunito"/>
              </a:rPr>
              <a:t>anlehnt</a:t>
            </a:r>
            <a:r>
              <a:rPr lang="de-DE" sz="1400" i="0">
                <a:solidFill>
                  <a:srgbClr val="FFFFFF"/>
                </a:solidFill>
                <a:effectLst/>
                <a:latin typeface="nunito"/>
              </a:rPr>
              <a:t>.</a:t>
            </a:r>
            <a:r>
              <a:rPr lang="de-DE" sz="1400">
                <a:solidFill>
                  <a:srgbClr val="FFFFFF"/>
                </a:solidFill>
                <a:latin typeface="nunito"/>
              </a:rPr>
              <a:t> </a:t>
            </a:r>
            <a:endParaRPr lang="de-DE">
              <a:cs typeface="Calibri"/>
            </a:endParaRPr>
          </a:p>
          <a:p>
            <a:endParaRPr lang="de-DE" sz="1400">
              <a:solidFill>
                <a:srgbClr val="FFFFFF"/>
              </a:solidFill>
              <a:latin typeface="nunito"/>
            </a:endParaRPr>
          </a:p>
          <a:p>
            <a:r>
              <a:rPr lang="de-DE" sz="1400" i="0">
                <a:solidFill>
                  <a:srgbClr val="FFFFFF"/>
                </a:solidFill>
                <a:effectLst/>
                <a:latin typeface="nunito"/>
              </a:rPr>
              <a:t>Damit wird der Zusammenhalt und das Wir-Gefühl der Creator-Community gestärkt.</a:t>
            </a:r>
            <a:endParaRPr lang="de-DE">
              <a:solidFill>
                <a:srgbClr val="000000"/>
              </a:solidFill>
              <a:latin typeface="Calibri" panose="020F0502020204030204"/>
              <a:cs typeface="Calibri" panose="020F0502020204030204"/>
            </a:endParaRPr>
          </a:p>
          <a:p>
            <a:endParaRPr lang="de-DE" sz="1400">
              <a:solidFill>
                <a:srgbClr val="FFFFFF"/>
              </a:solidFill>
              <a:latin typeface="nunito"/>
            </a:endParaRPr>
          </a:p>
          <a:p>
            <a:r>
              <a:rPr lang="de-DE" sz="1400">
                <a:solidFill>
                  <a:srgbClr val="FFFFFF"/>
                </a:solidFill>
                <a:latin typeface="nunito"/>
              </a:rPr>
              <a:t> </a:t>
            </a:r>
            <a:r>
              <a:rPr lang="de-DE" sz="1400" i="0">
                <a:solidFill>
                  <a:srgbClr val="FFFFFF"/>
                </a:solidFill>
                <a:effectLst/>
                <a:latin typeface="nunito"/>
              </a:rPr>
              <a:t>Gleichzeitig gilt es auch als Signet, da man sich selbst als DIVA X CREATOR markieren kann. Das Logo kann so beispielsweise auf Profilbilder und weiterem </a:t>
            </a:r>
            <a:r>
              <a:rPr lang="de-DE" sz="1400" i="0" err="1">
                <a:solidFill>
                  <a:srgbClr val="FFFFFF"/>
                </a:solidFill>
                <a:effectLst/>
                <a:latin typeface="nunito"/>
              </a:rPr>
              <a:t>gestickert</a:t>
            </a:r>
            <a:r>
              <a:rPr lang="de-DE" sz="1400" i="0">
                <a:solidFill>
                  <a:srgbClr val="FFFFFF"/>
                </a:solidFill>
                <a:effectLst/>
                <a:latin typeface="nunito"/>
              </a:rPr>
              <a:t> werden</a:t>
            </a:r>
            <a:endParaRPr lang="de-DE">
              <a:cs typeface="Calibri"/>
            </a:endParaRPr>
          </a:p>
        </p:txBody>
      </p:sp>
      <p:grpSp>
        <p:nvGrpSpPr>
          <p:cNvPr id="19" name="Gruppieren 18">
            <a:extLst>
              <a:ext uri="{FF2B5EF4-FFF2-40B4-BE49-F238E27FC236}">
                <a16:creationId xmlns:a16="http://schemas.microsoft.com/office/drawing/2014/main" id="{957C0377-04A0-4B24-91B9-DC1D0284ECED}"/>
              </a:ext>
            </a:extLst>
          </p:cNvPr>
          <p:cNvGrpSpPr/>
          <p:nvPr/>
        </p:nvGrpSpPr>
        <p:grpSpPr>
          <a:xfrm>
            <a:off x="2349154" y="2161604"/>
            <a:ext cx="2966751" cy="2966751"/>
            <a:chOff x="948979" y="2342579"/>
            <a:chExt cx="2966751" cy="2966751"/>
          </a:xfrm>
        </p:grpSpPr>
        <p:sp>
          <p:nvSpPr>
            <p:cNvPr id="6" name="Rechteck: abgerundete Ecken 5">
              <a:extLst>
                <a:ext uri="{FF2B5EF4-FFF2-40B4-BE49-F238E27FC236}">
                  <a16:creationId xmlns:a16="http://schemas.microsoft.com/office/drawing/2014/main" id="{AF72A5AE-B6DE-4AED-961D-F4FE8D9020FB}"/>
                </a:ext>
              </a:extLst>
            </p:cNvPr>
            <p:cNvSpPr/>
            <p:nvPr/>
          </p:nvSpPr>
          <p:spPr>
            <a:xfrm>
              <a:off x="948979" y="2342579"/>
              <a:ext cx="2966751" cy="2966751"/>
            </a:xfrm>
            <a:prstGeom prst="roundRect">
              <a:avLst>
                <a:gd name="adj" fmla="val 9983"/>
              </a:avLst>
            </a:prstGeom>
            <a:solidFill>
              <a:srgbClr val="0F4057"/>
            </a:solidFill>
            <a:ln>
              <a:noFill/>
            </a:ln>
            <a:effectLst>
              <a:outerShdw blurRad="266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a:extLst>
                <a:ext uri="{FF2B5EF4-FFF2-40B4-BE49-F238E27FC236}">
                  <a16:creationId xmlns:a16="http://schemas.microsoft.com/office/drawing/2014/main" id="{1263E6FD-C595-4BC7-9CB1-9E2A42F77923}"/>
                </a:ext>
              </a:extLst>
            </p:cNvPr>
            <p:cNvSpPr txBox="1"/>
            <p:nvPr/>
          </p:nvSpPr>
          <p:spPr>
            <a:xfrm>
              <a:off x="1207137" y="2424738"/>
              <a:ext cx="2266622" cy="2646878"/>
            </a:xfrm>
            <a:prstGeom prst="rect">
              <a:avLst/>
            </a:prstGeom>
            <a:noFill/>
          </p:spPr>
          <p:txBody>
            <a:bodyPr wrap="square" rtlCol="0">
              <a:spAutoFit/>
            </a:bodyPr>
            <a:lstStyle/>
            <a:p>
              <a:pPr algn="ctr"/>
              <a:r>
                <a:rPr lang="de-CH" sz="16600">
                  <a:solidFill>
                    <a:schemeClr val="bg1"/>
                  </a:solidFill>
                  <a:latin typeface="Nunito ExtraBold" pitchFamily="2" charset="0"/>
                </a:rPr>
                <a:t>C</a:t>
              </a:r>
            </a:p>
          </p:txBody>
        </p:sp>
        <p:sp>
          <p:nvSpPr>
            <p:cNvPr id="18" name="Rechteck: abgerundete Ecken 17">
              <a:extLst>
                <a:ext uri="{FF2B5EF4-FFF2-40B4-BE49-F238E27FC236}">
                  <a16:creationId xmlns:a16="http://schemas.microsoft.com/office/drawing/2014/main" id="{730C32A8-EED8-461B-8D8A-50B8BDE4E6F9}"/>
                </a:ext>
              </a:extLst>
            </p:cNvPr>
            <p:cNvSpPr/>
            <p:nvPr/>
          </p:nvSpPr>
          <p:spPr>
            <a:xfrm>
              <a:off x="1299043" y="4628879"/>
              <a:ext cx="2266622" cy="391049"/>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Textfeld 12">
              <a:extLst>
                <a:ext uri="{FF2B5EF4-FFF2-40B4-BE49-F238E27FC236}">
                  <a16:creationId xmlns:a16="http://schemas.microsoft.com/office/drawing/2014/main" id="{3EED10D1-7721-48CF-B611-F1F082CAAF3D}"/>
                </a:ext>
              </a:extLst>
            </p:cNvPr>
            <p:cNvSpPr txBox="1"/>
            <p:nvPr/>
          </p:nvSpPr>
          <p:spPr>
            <a:xfrm>
              <a:off x="1299043" y="4681374"/>
              <a:ext cx="2266622" cy="338554"/>
            </a:xfrm>
            <a:prstGeom prst="rect">
              <a:avLst/>
            </a:prstGeom>
            <a:noFill/>
          </p:spPr>
          <p:txBody>
            <a:bodyPr wrap="square" rtlCol="0">
              <a:spAutoFit/>
            </a:bodyPr>
            <a:lstStyle/>
            <a:p>
              <a:pPr algn="ctr"/>
              <a:r>
                <a:rPr lang="de-CH" sz="1600">
                  <a:solidFill>
                    <a:srgbClr val="0F4057"/>
                  </a:solidFill>
                  <a:latin typeface="Nunito Black" pitchFamily="2" charset="0"/>
                </a:rPr>
                <a:t>DIVA X CREATOR</a:t>
              </a:r>
            </a:p>
          </p:txBody>
        </p:sp>
      </p:grpSp>
    </p:spTree>
    <p:extLst>
      <p:ext uri="{BB962C8B-B14F-4D97-AF65-F5344CB8AC3E}">
        <p14:creationId xmlns:p14="http://schemas.microsoft.com/office/powerpoint/2010/main" val="2019390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7A4178-3DDF-40BB-AB7D-094DC1C38F9B}"/>
              </a:ext>
            </a:extLst>
          </p:cNvPr>
          <p:cNvSpPr>
            <a:spLocks noGrp="1"/>
          </p:cNvSpPr>
          <p:nvPr>
            <p:ph type="title"/>
          </p:nvPr>
        </p:nvSpPr>
        <p:spPr/>
        <p:txBody>
          <a:bodyPr/>
          <a:lstStyle/>
          <a:p>
            <a:r>
              <a:rPr lang="de-DE"/>
              <a:t>Marke</a:t>
            </a:r>
            <a:endParaRPr lang="de-CH"/>
          </a:p>
        </p:txBody>
      </p:sp>
      <p:sp>
        <p:nvSpPr>
          <p:cNvPr id="3" name="Textplatzhalter 2">
            <a:extLst>
              <a:ext uri="{FF2B5EF4-FFF2-40B4-BE49-F238E27FC236}">
                <a16:creationId xmlns:a16="http://schemas.microsoft.com/office/drawing/2014/main" id="{0E33283B-EC71-4AB0-BF16-6D12A7D8EC62}"/>
              </a:ext>
            </a:extLst>
          </p:cNvPr>
          <p:cNvSpPr>
            <a:spLocks noGrp="1"/>
          </p:cNvSpPr>
          <p:nvPr>
            <p:ph type="body" sz="quarter" idx="13"/>
          </p:nvPr>
        </p:nvSpPr>
        <p:spPr/>
        <p:txBody>
          <a:bodyPr/>
          <a:lstStyle/>
          <a:p>
            <a:r>
              <a:rPr lang="de-DE" b="1"/>
              <a:t>Kommunikative Leitidee</a:t>
            </a:r>
            <a:endParaRPr lang="de-CH" b="1"/>
          </a:p>
        </p:txBody>
      </p:sp>
      <p:grpSp>
        <p:nvGrpSpPr>
          <p:cNvPr id="21" name="Gruppieren 20">
            <a:extLst>
              <a:ext uri="{FF2B5EF4-FFF2-40B4-BE49-F238E27FC236}">
                <a16:creationId xmlns:a16="http://schemas.microsoft.com/office/drawing/2014/main" id="{F89F5CF1-76E9-430E-8F8E-6BABB3DFC8F0}"/>
              </a:ext>
            </a:extLst>
          </p:cNvPr>
          <p:cNvGrpSpPr/>
          <p:nvPr/>
        </p:nvGrpSpPr>
        <p:grpSpPr>
          <a:xfrm>
            <a:off x="1030829" y="2424136"/>
            <a:ext cx="9890279" cy="2964592"/>
            <a:chOff x="1030829" y="2424136"/>
            <a:chExt cx="9890279" cy="2964592"/>
          </a:xfrm>
        </p:grpSpPr>
        <p:pic>
          <p:nvPicPr>
            <p:cNvPr id="8" name="Grafik 7">
              <a:extLst>
                <a:ext uri="{FF2B5EF4-FFF2-40B4-BE49-F238E27FC236}">
                  <a16:creationId xmlns:a16="http://schemas.microsoft.com/office/drawing/2014/main" id="{8406E001-2E19-4A63-8787-56B21C20CBC5}"/>
                </a:ext>
              </a:extLst>
            </p:cNvPr>
            <p:cNvPicPr>
              <a:picLocks noChangeAspect="1"/>
            </p:cNvPicPr>
            <p:nvPr/>
          </p:nvPicPr>
          <p:blipFill>
            <a:blip r:embed="rId3"/>
            <a:srcRect t="4228" b="4228"/>
            <a:stretch/>
          </p:blipFill>
          <p:spPr>
            <a:xfrm>
              <a:off x="6069183" y="2424136"/>
              <a:ext cx="4851925" cy="2964591"/>
            </a:xfrm>
            <a:prstGeom prst="rect">
              <a:avLst/>
            </a:prstGeom>
          </p:spPr>
        </p:pic>
        <p:pic>
          <p:nvPicPr>
            <p:cNvPr id="10" name="Grafik 9">
              <a:extLst>
                <a:ext uri="{FF2B5EF4-FFF2-40B4-BE49-F238E27FC236}">
                  <a16:creationId xmlns:a16="http://schemas.microsoft.com/office/drawing/2014/main" id="{60F0D5AC-9D5E-477C-AB41-107F7B202337}"/>
                </a:ext>
              </a:extLst>
            </p:cNvPr>
            <p:cNvPicPr>
              <a:picLocks noChangeAspect="1"/>
            </p:cNvPicPr>
            <p:nvPr/>
          </p:nvPicPr>
          <p:blipFill>
            <a:blip r:embed="rId4"/>
            <a:srcRect t="5928" b="5928"/>
            <a:stretch/>
          </p:blipFill>
          <p:spPr>
            <a:xfrm>
              <a:off x="1030829" y="2424136"/>
              <a:ext cx="5038354" cy="2964592"/>
            </a:xfrm>
            <a:prstGeom prst="rect">
              <a:avLst/>
            </a:prstGeom>
          </p:spPr>
        </p:pic>
      </p:grpSp>
      <p:sp>
        <p:nvSpPr>
          <p:cNvPr id="15" name="Textfeld 14">
            <a:extLst>
              <a:ext uri="{FF2B5EF4-FFF2-40B4-BE49-F238E27FC236}">
                <a16:creationId xmlns:a16="http://schemas.microsoft.com/office/drawing/2014/main" id="{455C4CCE-A212-4A0A-8AA8-9C5DF01A066A}"/>
              </a:ext>
            </a:extLst>
          </p:cNvPr>
          <p:cNvSpPr txBox="1"/>
          <p:nvPr/>
        </p:nvSpPr>
        <p:spPr>
          <a:xfrm>
            <a:off x="1029568" y="3958765"/>
            <a:ext cx="3212304" cy="1384995"/>
          </a:xfrm>
          <a:prstGeom prst="rect">
            <a:avLst/>
          </a:prstGeom>
          <a:noFill/>
        </p:spPr>
        <p:txBody>
          <a:bodyPr wrap="square" rtlCol="0">
            <a:spAutoFit/>
          </a:bodyPr>
          <a:lstStyle/>
          <a:p>
            <a:r>
              <a:rPr lang="de-CH" sz="2800" b="1">
                <a:solidFill>
                  <a:schemeClr val="bg1"/>
                </a:solidFill>
                <a:effectLst>
                  <a:outerShdw blurRad="38100" dist="38100" dir="2700000" algn="tl">
                    <a:srgbClr val="000000">
                      <a:alpha val="43137"/>
                    </a:srgbClr>
                  </a:outerShdw>
                </a:effectLst>
                <a:latin typeface="Nunito Black" pitchFamily="2" charset="0"/>
              </a:rPr>
              <a:t>DIVA X CREATOR:</a:t>
            </a:r>
          </a:p>
          <a:p>
            <a:r>
              <a:rPr lang="de-CH" sz="2800" b="1">
                <a:solidFill>
                  <a:srgbClr val="D9F41E"/>
                </a:solidFill>
                <a:effectLst>
                  <a:outerShdw blurRad="38100" dist="38100" dir="2700000" algn="tl">
                    <a:srgbClr val="000000">
                      <a:alpha val="43137"/>
                    </a:srgbClr>
                  </a:outerShdw>
                </a:effectLst>
                <a:latin typeface="nunito" pitchFamily="2" charset="0"/>
              </a:rPr>
              <a:t>a </a:t>
            </a:r>
            <a:r>
              <a:rPr lang="de-CH" sz="2800" b="1" err="1">
                <a:solidFill>
                  <a:srgbClr val="D9F41E"/>
                </a:solidFill>
                <a:effectLst>
                  <a:outerShdw blurRad="38100" dist="38100" dir="2700000" algn="tl">
                    <a:srgbClr val="000000">
                      <a:alpha val="43137"/>
                    </a:srgbClr>
                  </a:outerShdw>
                </a:effectLst>
                <a:latin typeface="nunito" pitchFamily="2" charset="0"/>
              </a:rPr>
              <a:t>vision</a:t>
            </a:r>
            <a:r>
              <a:rPr lang="de-CH" sz="2800" b="1">
                <a:solidFill>
                  <a:srgbClr val="D9F41E"/>
                </a:solidFill>
                <a:effectLst>
                  <a:outerShdw blurRad="38100" dist="38100" dir="2700000" algn="tl">
                    <a:srgbClr val="000000">
                      <a:alpha val="43137"/>
                    </a:srgbClr>
                  </a:outerShdw>
                </a:effectLst>
                <a:latin typeface="nunito" pitchFamily="2" charset="0"/>
              </a:rPr>
              <a:t> </a:t>
            </a:r>
            <a:r>
              <a:rPr lang="de-CH" sz="2800" b="1" err="1">
                <a:solidFill>
                  <a:srgbClr val="D9F41E"/>
                </a:solidFill>
                <a:effectLst>
                  <a:outerShdw blurRad="38100" dist="38100" dir="2700000" algn="tl">
                    <a:srgbClr val="000000">
                      <a:alpha val="43137"/>
                    </a:srgbClr>
                  </a:outerShdw>
                </a:effectLst>
                <a:latin typeface="nunito" pitchFamily="2" charset="0"/>
              </a:rPr>
              <a:t>created</a:t>
            </a:r>
            <a:r>
              <a:rPr lang="de-CH" sz="2800" b="1">
                <a:solidFill>
                  <a:srgbClr val="D9F41E"/>
                </a:solidFill>
                <a:effectLst>
                  <a:outerShdw blurRad="38100" dist="38100" dir="2700000" algn="tl">
                    <a:srgbClr val="000000">
                      <a:alpha val="43137"/>
                    </a:srgbClr>
                  </a:outerShdw>
                </a:effectLst>
                <a:latin typeface="nunito" pitchFamily="2" charset="0"/>
              </a:rPr>
              <a:t> </a:t>
            </a:r>
            <a:r>
              <a:rPr lang="de-CH" sz="2800" b="1" err="1">
                <a:solidFill>
                  <a:srgbClr val="D9F41E"/>
                </a:solidFill>
                <a:effectLst>
                  <a:outerShdw blurRad="38100" dist="38100" dir="2700000" algn="tl">
                    <a:srgbClr val="000000">
                      <a:alpha val="43137"/>
                    </a:srgbClr>
                  </a:outerShdw>
                </a:effectLst>
                <a:latin typeface="nunito" pitchFamily="2" charset="0"/>
              </a:rPr>
              <a:t>together</a:t>
            </a:r>
            <a:r>
              <a:rPr lang="de-CH" sz="2800" b="1">
                <a:solidFill>
                  <a:srgbClr val="D9F41E"/>
                </a:solidFill>
                <a:effectLst>
                  <a:outerShdw blurRad="38100" dist="38100" dir="2700000" algn="tl">
                    <a:srgbClr val="000000">
                      <a:alpha val="43137"/>
                    </a:srgbClr>
                  </a:outerShdw>
                </a:effectLst>
                <a:latin typeface="nunito" pitchFamily="2" charset="0"/>
              </a:rPr>
              <a:t>.</a:t>
            </a:r>
          </a:p>
        </p:txBody>
      </p:sp>
      <p:grpSp>
        <p:nvGrpSpPr>
          <p:cNvPr id="6" name="Gruppieren 5">
            <a:extLst>
              <a:ext uri="{FF2B5EF4-FFF2-40B4-BE49-F238E27FC236}">
                <a16:creationId xmlns:a16="http://schemas.microsoft.com/office/drawing/2014/main" id="{0D46CED1-63BD-4C4D-A32F-108564C49E72}"/>
              </a:ext>
            </a:extLst>
          </p:cNvPr>
          <p:cNvGrpSpPr/>
          <p:nvPr/>
        </p:nvGrpSpPr>
        <p:grpSpPr>
          <a:xfrm>
            <a:off x="4997492" y="2905868"/>
            <a:ext cx="2266774" cy="2143382"/>
            <a:chOff x="4997492" y="2905868"/>
            <a:chExt cx="2266774" cy="2143382"/>
          </a:xfrm>
        </p:grpSpPr>
        <p:sp>
          <p:nvSpPr>
            <p:cNvPr id="9" name="Rechteck: abgerundete Ecken 8">
              <a:extLst>
                <a:ext uri="{FF2B5EF4-FFF2-40B4-BE49-F238E27FC236}">
                  <a16:creationId xmlns:a16="http://schemas.microsoft.com/office/drawing/2014/main" id="{2C8EFB0D-C236-47D1-9D1B-79225AF06942}"/>
                </a:ext>
              </a:extLst>
            </p:cNvPr>
            <p:cNvSpPr/>
            <p:nvPr/>
          </p:nvSpPr>
          <p:spPr>
            <a:xfrm>
              <a:off x="5059264" y="2905868"/>
              <a:ext cx="2143382" cy="2143382"/>
            </a:xfrm>
            <a:prstGeom prst="roundRect">
              <a:avLst>
                <a:gd name="adj" fmla="val 9983"/>
              </a:avLst>
            </a:prstGeom>
            <a:solidFill>
              <a:srgbClr val="0F4057"/>
            </a:solidFill>
            <a:ln>
              <a:noFill/>
            </a:ln>
            <a:effectLst>
              <a:outerShdw blurRad="266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sp>
          <p:nvSpPr>
            <p:cNvPr id="11" name="Textfeld 10">
              <a:extLst>
                <a:ext uri="{FF2B5EF4-FFF2-40B4-BE49-F238E27FC236}">
                  <a16:creationId xmlns:a16="http://schemas.microsoft.com/office/drawing/2014/main" id="{B191E3C7-66D4-4785-8CF6-C0DB7A8D7C18}"/>
                </a:ext>
              </a:extLst>
            </p:cNvPr>
            <p:cNvSpPr txBox="1"/>
            <p:nvPr/>
          </p:nvSpPr>
          <p:spPr>
            <a:xfrm>
              <a:off x="4997492" y="2924607"/>
              <a:ext cx="2143382" cy="1938992"/>
            </a:xfrm>
            <a:prstGeom prst="rect">
              <a:avLst/>
            </a:prstGeom>
            <a:noFill/>
          </p:spPr>
          <p:txBody>
            <a:bodyPr wrap="square" rtlCol="0">
              <a:spAutoFit/>
            </a:bodyPr>
            <a:lstStyle/>
            <a:p>
              <a:pPr algn="ctr"/>
              <a:r>
                <a:rPr lang="de-CH" sz="12000">
                  <a:solidFill>
                    <a:schemeClr val="bg1"/>
                  </a:solidFill>
                  <a:latin typeface="Nunito ExtraBold" pitchFamily="2" charset="0"/>
                </a:rPr>
                <a:t>C</a:t>
              </a:r>
            </a:p>
          </p:txBody>
        </p:sp>
        <p:sp>
          <p:nvSpPr>
            <p:cNvPr id="17" name="Rechteck: abgerundete Ecken 16">
              <a:extLst>
                <a:ext uri="{FF2B5EF4-FFF2-40B4-BE49-F238E27FC236}">
                  <a16:creationId xmlns:a16="http://schemas.microsoft.com/office/drawing/2014/main" id="{0B6290DE-5211-4BD1-A025-D113DC93DFAE}"/>
                </a:ext>
              </a:extLst>
            </p:cNvPr>
            <p:cNvSpPr/>
            <p:nvPr/>
          </p:nvSpPr>
          <p:spPr>
            <a:xfrm>
              <a:off x="5405438" y="4552322"/>
              <a:ext cx="1481137" cy="255533"/>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feld 15">
              <a:extLst>
                <a:ext uri="{FF2B5EF4-FFF2-40B4-BE49-F238E27FC236}">
                  <a16:creationId xmlns:a16="http://schemas.microsoft.com/office/drawing/2014/main" id="{92DB6516-6585-45CF-83E7-A2F6B05F13CD}"/>
                </a:ext>
              </a:extLst>
            </p:cNvPr>
            <p:cNvSpPr txBox="1"/>
            <p:nvPr/>
          </p:nvSpPr>
          <p:spPr>
            <a:xfrm>
              <a:off x="4997644" y="4564592"/>
              <a:ext cx="2266622" cy="261610"/>
            </a:xfrm>
            <a:prstGeom prst="rect">
              <a:avLst/>
            </a:prstGeom>
            <a:noFill/>
            <a:ln>
              <a:noFill/>
            </a:ln>
          </p:spPr>
          <p:txBody>
            <a:bodyPr wrap="square" rtlCol="0">
              <a:spAutoFit/>
            </a:bodyPr>
            <a:lstStyle/>
            <a:p>
              <a:pPr algn="ctr"/>
              <a:r>
                <a:rPr lang="de-CH" sz="1100">
                  <a:solidFill>
                    <a:srgbClr val="0F4057"/>
                  </a:solidFill>
                  <a:latin typeface="Nunito Black" pitchFamily="2" charset="0"/>
                </a:rPr>
                <a:t>DIVA X CREATOR</a:t>
              </a:r>
            </a:p>
          </p:txBody>
        </p:sp>
      </p:grpSp>
    </p:spTree>
    <p:extLst>
      <p:ext uri="{BB962C8B-B14F-4D97-AF65-F5344CB8AC3E}">
        <p14:creationId xmlns:p14="http://schemas.microsoft.com/office/powerpoint/2010/main" val="398530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C269F-8CC6-1144-9C24-7E55FEB29228}"/>
              </a:ext>
            </a:extLst>
          </p:cNvPr>
          <p:cNvSpPr>
            <a:spLocks noGrp="1"/>
          </p:cNvSpPr>
          <p:nvPr>
            <p:ph type="title"/>
          </p:nvPr>
        </p:nvSpPr>
        <p:spPr/>
        <p:txBody>
          <a:bodyPr/>
          <a:lstStyle/>
          <a:p>
            <a:r>
              <a:rPr lang="de-DE"/>
              <a:t>Erfahrungen</a:t>
            </a:r>
          </a:p>
        </p:txBody>
      </p:sp>
      <p:sp>
        <p:nvSpPr>
          <p:cNvPr id="14" name="Textfeld 13">
            <a:extLst>
              <a:ext uri="{FF2B5EF4-FFF2-40B4-BE49-F238E27FC236}">
                <a16:creationId xmlns:a16="http://schemas.microsoft.com/office/drawing/2014/main" id="{CDD92E05-D883-408B-AA5F-F3699DF45D2D}"/>
              </a:ext>
            </a:extLst>
          </p:cNvPr>
          <p:cNvSpPr txBox="1"/>
          <p:nvPr/>
        </p:nvSpPr>
        <p:spPr>
          <a:xfrm>
            <a:off x="3057523" y="2733067"/>
            <a:ext cx="1571625" cy="369332"/>
          </a:xfrm>
          <a:prstGeom prst="rect">
            <a:avLst/>
          </a:prstGeom>
          <a:noFill/>
        </p:spPr>
        <p:txBody>
          <a:bodyPr wrap="square" rtlCol="0">
            <a:spAutoFit/>
          </a:bodyPr>
          <a:lstStyle/>
          <a:p>
            <a:pPr algn="ctr"/>
            <a:r>
              <a:rPr lang="de-CH" b="1">
                <a:solidFill>
                  <a:srgbClr val="D9F41E"/>
                </a:solidFill>
                <a:latin typeface="Nunito" pitchFamily="2" charset="0"/>
              </a:rPr>
              <a:t>Erfahrungen</a:t>
            </a:r>
          </a:p>
        </p:txBody>
      </p:sp>
      <p:sp>
        <p:nvSpPr>
          <p:cNvPr id="16" name="Textfeld 15">
            <a:extLst>
              <a:ext uri="{FF2B5EF4-FFF2-40B4-BE49-F238E27FC236}">
                <a16:creationId xmlns:a16="http://schemas.microsoft.com/office/drawing/2014/main" id="{06195DC2-7426-4F55-92B1-79D598349228}"/>
              </a:ext>
            </a:extLst>
          </p:cNvPr>
          <p:cNvSpPr txBox="1"/>
          <p:nvPr/>
        </p:nvSpPr>
        <p:spPr>
          <a:xfrm>
            <a:off x="3343275" y="5474499"/>
            <a:ext cx="1219200" cy="369332"/>
          </a:xfrm>
          <a:prstGeom prst="rect">
            <a:avLst/>
          </a:prstGeom>
          <a:noFill/>
        </p:spPr>
        <p:txBody>
          <a:bodyPr wrap="square" rtlCol="0">
            <a:spAutoFit/>
          </a:bodyPr>
          <a:lstStyle/>
          <a:p>
            <a:r>
              <a:rPr lang="de-CH" b="1">
                <a:solidFill>
                  <a:srgbClr val="D9F41E"/>
                </a:solidFill>
                <a:latin typeface="Nunito" pitchFamily="2" charset="0"/>
              </a:rPr>
              <a:t>Struktur</a:t>
            </a:r>
          </a:p>
        </p:txBody>
      </p:sp>
      <p:sp>
        <p:nvSpPr>
          <p:cNvPr id="18" name="Textfeld 17">
            <a:extLst>
              <a:ext uri="{FF2B5EF4-FFF2-40B4-BE49-F238E27FC236}">
                <a16:creationId xmlns:a16="http://schemas.microsoft.com/office/drawing/2014/main" id="{8B6D52ED-33CD-40C3-B675-DA3C67E3806B}"/>
              </a:ext>
            </a:extLst>
          </p:cNvPr>
          <p:cNvSpPr txBox="1"/>
          <p:nvPr/>
        </p:nvSpPr>
        <p:spPr>
          <a:xfrm>
            <a:off x="7991473" y="4160949"/>
            <a:ext cx="1571625" cy="369332"/>
          </a:xfrm>
          <a:prstGeom prst="rect">
            <a:avLst/>
          </a:prstGeom>
          <a:noFill/>
        </p:spPr>
        <p:txBody>
          <a:bodyPr wrap="square" rtlCol="0">
            <a:spAutoFit/>
          </a:bodyPr>
          <a:lstStyle/>
          <a:p>
            <a:pPr algn="ctr"/>
            <a:r>
              <a:rPr lang="de-CH" b="1">
                <a:solidFill>
                  <a:srgbClr val="D9F41E"/>
                </a:solidFill>
                <a:latin typeface="Nunito" pitchFamily="2" charset="0"/>
              </a:rPr>
              <a:t>Umsetzung</a:t>
            </a:r>
          </a:p>
        </p:txBody>
      </p:sp>
    </p:spTree>
    <p:extLst>
      <p:ext uri="{BB962C8B-B14F-4D97-AF65-F5344CB8AC3E}">
        <p14:creationId xmlns:p14="http://schemas.microsoft.com/office/powerpoint/2010/main" val="359617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BD28F1-48F6-4E72-A558-AE22838DA396}"/>
              </a:ext>
            </a:extLst>
          </p:cNvPr>
          <p:cNvSpPr>
            <a:spLocks noGrp="1"/>
          </p:cNvSpPr>
          <p:nvPr>
            <p:ph type="title"/>
          </p:nvPr>
        </p:nvSpPr>
        <p:spPr/>
        <p:txBody>
          <a:bodyPr/>
          <a:lstStyle/>
          <a:p>
            <a:r>
              <a:rPr lang="de-DE">
                <a:cs typeface="Geeza Pro"/>
              </a:rPr>
              <a:t>Mitgliederauswahl</a:t>
            </a:r>
            <a:endParaRPr lang="de-DE"/>
          </a:p>
        </p:txBody>
      </p:sp>
      <p:sp>
        <p:nvSpPr>
          <p:cNvPr id="6" name="Textplatzhalter 5">
            <a:extLst>
              <a:ext uri="{FF2B5EF4-FFF2-40B4-BE49-F238E27FC236}">
                <a16:creationId xmlns:a16="http://schemas.microsoft.com/office/drawing/2014/main" id="{16AE16A8-A078-409D-9F01-0D31107955EF}"/>
              </a:ext>
            </a:extLst>
          </p:cNvPr>
          <p:cNvSpPr>
            <a:spLocks noGrp="1"/>
          </p:cNvSpPr>
          <p:nvPr>
            <p:ph type="body" sz="quarter" idx="13"/>
          </p:nvPr>
        </p:nvSpPr>
        <p:spPr/>
        <p:txBody>
          <a:bodyPr/>
          <a:lstStyle/>
          <a:p>
            <a:r>
              <a:rPr lang="de-CH" b="1"/>
              <a:t>Wie treten Interessierte der Community bei?</a:t>
            </a:r>
          </a:p>
        </p:txBody>
      </p:sp>
      <p:sp>
        <p:nvSpPr>
          <p:cNvPr id="8" name="Textfeld 7">
            <a:extLst>
              <a:ext uri="{FF2B5EF4-FFF2-40B4-BE49-F238E27FC236}">
                <a16:creationId xmlns:a16="http://schemas.microsoft.com/office/drawing/2014/main" id="{9BE59F56-4328-C848-A916-2CE2A1FBBFEA}"/>
              </a:ext>
            </a:extLst>
          </p:cNvPr>
          <p:cNvSpPr txBox="1"/>
          <p:nvPr/>
        </p:nvSpPr>
        <p:spPr>
          <a:xfrm>
            <a:off x="590808" y="3989893"/>
            <a:ext cx="247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freier Beitritt</a:t>
            </a:r>
          </a:p>
        </p:txBody>
      </p:sp>
      <p:pic>
        <p:nvPicPr>
          <p:cNvPr id="11" name="Grafik 10" descr="Benutzer Silhouette">
            <a:extLst>
              <a:ext uri="{FF2B5EF4-FFF2-40B4-BE49-F238E27FC236}">
                <a16:creationId xmlns:a16="http://schemas.microsoft.com/office/drawing/2014/main" id="{005EDB2C-BD01-7B42-9E92-DB9CA2C29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5068" y="2594911"/>
            <a:ext cx="1394982" cy="1394982"/>
          </a:xfrm>
          <a:prstGeom prst="rect">
            <a:avLst/>
          </a:prstGeom>
        </p:spPr>
      </p:pic>
      <p:sp>
        <p:nvSpPr>
          <p:cNvPr id="12" name="Textfeld 11">
            <a:extLst>
              <a:ext uri="{FF2B5EF4-FFF2-40B4-BE49-F238E27FC236}">
                <a16:creationId xmlns:a16="http://schemas.microsoft.com/office/drawing/2014/main" id="{96A7686C-61B3-8D46-AB10-3159FB02F767}"/>
              </a:ext>
            </a:extLst>
          </p:cNvPr>
          <p:cNvSpPr txBox="1"/>
          <p:nvPr/>
        </p:nvSpPr>
        <p:spPr>
          <a:xfrm>
            <a:off x="3086752" y="3989893"/>
            <a:ext cx="26716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ohne User Account</a:t>
            </a:r>
          </a:p>
        </p:txBody>
      </p:sp>
      <p:pic>
        <p:nvPicPr>
          <p:cNvPr id="15" name="Grafik 14" descr="Programmierer Silhouette">
            <a:extLst>
              <a:ext uri="{FF2B5EF4-FFF2-40B4-BE49-F238E27FC236}">
                <a16:creationId xmlns:a16="http://schemas.microsoft.com/office/drawing/2014/main" id="{6AE9181E-9732-D74A-BB1F-95D4C0F5A4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5180" y="2594911"/>
            <a:ext cx="1306771" cy="1250689"/>
          </a:xfrm>
          <a:prstGeom prst="rect">
            <a:avLst/>
          </a:prstGeom>
        </p:spPr>
      </p:pic>
      <p:sp>
        <p:nvSpPr>
          <p:cNvPr id="16" name="Textfeld 15">
            <a:extLst>
              <a:ext uri="{FF2B5EF4-FFF2-40B4-BE49-F238E27FC236}">
                <a16:creationId xmlns:a16="http://schemas.microsoft.com/office/drawing/2014/main" id="{00BBDB9A-6C45-9646-B4AD-5F08B77FCB2C}"/>
              </a:ext>
            </a:extLst>
          </p:cNvPr>
          <p:cNvSpPr txBox="1"/>
          <p:nvPr/>
        </p:nvSpPr>
        <p:spPr>
          <a:xfrm>
            <a:off x="6325328" y="3989893"/>
            <a:ext cx="1866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Code-Zugriff kostenlos</a:t>
            </a:r>
          </a:p>
        </p:txBody>
      </p:sp>
      <p:sp>
        <p:nvSpPr>
          <p:cNvPr id="4" name="Textfeld 3">
            <a:extLst>
              <a:ext uri="{FF2B5EF4-FFF2-40B4-BE49-F238E27FC236}">
                <a16:creationId xmlns:a16="http://schemas.microsoft.com/office/drawing/2014/main" id="{FF3EBC43-7321-4041-A261-B9D88EAD26B3}"/>
              </a:ext>
            </a:extLst>
          </p:cNvPr>
          <p:cNvSpPr txBox="1"/>
          <p:nvPr/>
        </p:nvSpPr>
        <p:spPr>
          <a:xfrm>
            <a:off x="9045563" y="3989893"/>
            <a:ext cx="1866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aktives Anwerben von Mitgliedern</a:t>
            </a:r>
          </a:p>
        </p:txBody>
      </p:sp>
      <p:pic>
        <p:nvPicPr>
          <p:cNvPr id="18" name="Grafik 17" descr="Zielgruppe Silhouette">
            <a:extLst>
              <a:ext uri="{FF2B5EF4-FFF2-40B4-BE49-F238E27FC236}">
                <a16:creationId xmlns:a16="http://schemas.microsoft.com/office/drawing/2014/main" id="{9AEA9374-390C-CD46-B2FD-D25CB7CBF4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1309" y="2783448"/>
            <a:ext cx="1394982" cy="1394982"/>
          </a:xfrm>
          <a:prstGeom prst="rect">
            <a:avLst/>
          </a:prstGeom>
        </p:spPr>
      </p:pic>
      <p:pic>
        <p:nvPicPr>
          <p:cNvPr id="5" name="Grafik 4" descr="Prost Silhouette">
            <a:extLst>
              <a:ext uri="{FF2B5EF4-FFF2-40B4-BE49-F238E27FC236}">
                <a16:creationId xmlns:a16="http://schemas.microsoft.com/office/drawing/2014/main" id="{71D2AEF7-5FB9-224E-B964-AF9972F404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9058" y="2662402"/>
            <a:ext cx="1260000" cy="1260000"/>
          </a:xfrm>
          <a:prstGeom prst="rect">
            <a:avLst/>
          </a:prstGeom>
        </p:spPr>
      </p:pic>
    </p:spTree>
    <p:extLst>
      <p:ext uri="{BB962C8B-B14F-4D97-AF65-F5344CB8AC3E}">
        <p14:creationId xmlns:p14="http://schemas.microsoft.com/office/powerpoint/2010/main" val="1536888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0AA2B1A-DF1C-4E79-BB1F-04FDE9DA42F5}"/>
              </a:ext>
            </a:extLst>
          </p:cNvPr>
          <p:cNvSpPr>
            <a:spLocks noGrp="1"/>
          </p:cNvSpPr>
          <p:nvPr>
            <p:ph type="title"/>
          </p:nvPr>
        </p:nvSpPr>
        <p:spPr/>
        <p:txBody>
          <a:bodyPr/>
          <a:lstStyle/>
          <a:p>
            <a:r>
              <a:rPr lang="de-DE"/>
              <a:t>Mitgliederauswahl</a:t>
            </a:r>
            <a:br>
              <a:rPr lang="de-CH"/>
            </a:br>
            <a:endParaRPr lang="de-CH"/>
          </a:p>
        </p:txBody>
      </p:sp>
      <p:sp>
        <p:nvSpPr>
          <p:cNvPr id="3" name="Titel 3">
            <a:extLst>
              <a:ext uri="{FF2B5EF4-FFF2-40B4-BE49-F238E27FC236}">
                <a16:creationId xmlns:a16="http://schemas.microsoft.com/office/drawing/2014/main" id="{82B8BD67-DB41-104E-8399-ECAAA0D5012B}"/>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CH"/>
          </a:p>
        </p:txBody>
      </p:sp>
      <p:sp>
        <p:nvSpPr>
          <p:cNvPr id="7" name="Textfeld 6">
            <a:extLst>
              <a:ext uri="{FF2B5EF4-FFF2-40B4-BE49-F238E27FC236}">
                <a16:creationId xmlns:a16="http://schemas.microsoft.com/office/drawing/2014/main" id="{8D1642A7-5EC6-4FBF-BA90-BBC10468DF4A}"/>
              </a:ext>
            </a:extLst>
          </p:cNvPr>
          <p:cNvSpPr txBox="1"/>
          <p:nvPr/>
        </p:nvSpPr>
        <p:spPr>
          <a:xfrm>
            <a:off x="720000" y="1799999"/>
            <a:ext cx="8640000" cy="4239853"/>
          </a:xfrm>
          <a:prstGeom prst="rect">
            <a:avLst/>
          </a:prstGeom>
          <a:noFill/>
        </p:spPr>
        <p:txBody>
          <a:bodyPr wrap="square" numCol="3" spcCol="360000">
            <a:noAutofit/>
          </a:bodyPr>
          <a:lstStyle/>
          <a:p>
            <a:r>
              <a:rPr lang="de-DE" sz="1200">
                <a:solidFill>
                  <a:schemeClr val="bg1"/>
                </a:solidFill>
                <a:latin typeface="nunito"/>
              </a:rPr>
              <a:t>Bei der Mitgliederauswahl geht es um die Frage, wie neue Mitglieder ausgewählt werden. Beispielsweise: Erfolgt der Beitritt nur auf Einladung? Muss ein bestehendes Mitglied einen potentiellen User empfehlen?</a:t>
            </a:r>
            <a:br>
              <a:rPr lang="de-DE" sz="1200">
                <a:solidFill>
                  <a:schemeClr val="bg1"/>
                </a:solidFill>
                <a:latin typeface="nunito"/>
              </a:rPr>
            </a:br>
            <a:br>
              <a:rPr lang="de-DE" sz="1200">
                <a:solidFill>
                  <a:schemeClr val="bg1"/>
                </a:solidFill>
                <a:latin typeface="nunito"/>
              </a:rPr>
            </a:br>
            <a:r>
              <a:rPr lang="de-DE" sz="1200">
                <a:solidFill>
                  <a:schemeClr val="bg1"/>
                </a:solidFill>
                <a:latin typeface="nunito"/>
              </a:rPr>
              <a:t>Um die Grundwerte des Vereins DIVA Exchange zu respektieren, hat sich Team MARK für den freien Community-Beitritt entschieden. Es steht somit allen die Möglichkeit offen, im Rahmen seiner Kapazitäten am Projekt mitzuwirken. Um Anonymität zu gewährleisten, wird kein Nutzerkonto benötigt. Der Code steht auf </a:t>
            </a:r>
            <a:r>
              <a:rPr lang="de-DE" sz="1200" err="1">
                <a:solidFill>
                  <a:schemeClr val="bg1"/>
                </a:solidFill>
                <a:latin typeface="nunito"/>
              </a:rPr>
              <a:t>Codeberg</a:t>
            </a:r>
            <a:r>
              <a:rPr lang="de-DE" sz="1200">
                <a:solidFill>
                  <a:schemeClr val="bg1"/>
                </a:solidFill>
                <a:latin typeface="nunito"/>
              </a:rPr>
              <a:t> bereit und kann kostenlos heruntergeladen werden.</a:t>
            </a:r>
            <a:br>
              <a:rPr lang="de-DE" sz="1200">
                <a:solidFill>
                  <a:schemeClr val="bg1"/>
                </a:solidFill>
                <a:latin typeface="nunito"/>
              </a:rPr>
            </a:br>
            <a:br>
              <a:rPr lang="de-DE" sz="1200">
                <a:solidFill>
                  <a:schemeClr val="bg1"/>
                </a:solidFill>
                <a:latin typeface="nunito"/>
              </a:rPr>
            </a:br>
            <a:r>
              <a:rPr lang="de-DE" sz="1200">
                <a:solidFill>
                  <a:schemeClr val="bg1"/>
                </a:solidFill>
                <a:latin typeface="nunito"/>
              </a:rPr>
              <a:t>Mitglieder können dennoch aktiv angeworben werden. Auf allen bereits bewirtschafteten Plattformen, sowie auf weiteren Kanälen, können Aufrufe zur Mitwirkung veröffentlicht werden. Der Vorteil hiervon ist, dass nach neuen Mitgliedern gesucht werden kann, die über ein spezifisches Knowhow verfügen wie Design, Marketing etc.</a:t>
            </a:r>
            <a:endParaRPr lang="de-CH" sz="1200">
              <a:solidFill>
                <a:schemeClr val="bg1"/>
              </a:solidFill>
              <a:latin typeface="nunito"/>
            </a:endParaRPr>
          </a:p>
        </p:txBody>
      </p:sp>
      <p:sp>
        <p:nvSpPr>
          <p:cNvPr id="6" name="Textplatzhalter 5">
            <a:extLst>
              <a:ext uri="{FF2B5EF4-FFF2-40B4-BE49-F238E27FC236}">
                <a16:creationId xmlns:a16="http://schemas.microsoft.com/office/drawing/2014/main" id="{8688A6FE-6EBD-7144-9F76-A6F6FC28CE1C}"/>
              </a:ext>
            </a:extLst>
          </p:cNvPr>
          <p:cNvSpPr>
            <a:spLocks noGrp="1"/>
          </p:cNvSpPr>
          <p:nvPr>
            <p:ph type="body" sz="quarter" idx="13"/>
          </p:nvPr>
        </p:nvSpPr>
        <p:spPr>
          <a:xfrm>
            <a:off x="723900" y="1228641"/>
            <a:ext cx="10744200" cy="599159"/>
          </a:xfrm>
        </p:spPr>
        <p:txBody>
          <a:bodyPr/>
          <a:lstStyle/>
          <a:p>
            <a:r>
              <a:rPr lang="de-CH" b="1"/>
              <a:t>Wie treten Interessierte der Community bei?</a:t>
            </a:r>
          </a:p>
        </p:txBody>
      </p:sp>
      <p:pic>
        <p:nvPicPr>
          <p:cNvPr id="5" name="Grafik 4" descr="Gruppe von Personen Silhouette">
            <a:extLst>
              <a:ext uri="{FF2B5EF4-FFF2-40B4-BE49-F238E27FC236}">
                <a16:creationId xmlns:a16="http://schemas.microsoft.com/office/drawing/2014/main" id="{92C21DCD-4968-614C-8586-D78E8F8DF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8100" y="1142488"/>
            <a:ext cx="4500000" cy="4500000"/>
          </a:xfrm>
          <a:prstGeom prst="rect">
            <a:avLst/>
          </a:prstGeom>
        </p:spPr>
      </p:pic>
    </p:spTree>
    <p:extLst>
      <p:ext uri="{BB962C8B-B14F-4D97-AF65-F5344CB8AC3E}">
        <p14:creationId xmlns:p14="http://schemas.microsoft.com/office/powerpoint/2010/main" val="1980084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05DD1-5796-44BE-810B-B3CA3AB52756}"/>
              </a:ext>
            </a:extLst>
          </p:cNvPr>
          <p:cNvSpPr>
            <a:spLocks noGrp="1"/>
          </p:cNvSpPr>
          <p:nvPr>
            <p:ph type="title"/>
          </p:nvPr>
        </p:nvSpPr>
        <p:spPr/>
        <p:txBody>
          <a:bodyPr/>
          <a:lstStyle/>
          <a:p>
            <a:r>
              <a:rPr lang="de-DE"/>
              <a:t>Transition</a:t>
            </a:r>
          </a:p>
        </p:txBody>
      </p:sp>
      <p:sp>
        <p:nvSpPr>
          <p:cNvPr id="16" name="Textplatzhalter 15">
            <a:extLst>
              <a:ext uri="{FF2B5EF4-FFF2-40B4-BE49-F238E27FC236}">
                <a16:creationId xmlns:a16="http://schemas.microsoft.com/office/drawing/2014/main" id="{DDD74A74-FDD8-4F1E-BBBF-00FA7B1205B3}"/>
              </a:ext>
            </a:extLst>
          </p:cNvPr>
          <p:cNvSpPr>
            <a:spLocks noGrp="1"/>
          </p:cNvSpPr>
          <p:nvPr>
            <p:ph type="body" sz="quarter" idx="13"/>
          </p:nvPr>
        </p:nvSpPr>
        <p:spPr/>
        <p:txBody>
          <a:bodyPr/>
          <a:lstStyle/>
          <a:p>
            <a:endParaRPr lang="de-CH" b="1"/>
          </a:p>
        </p:txBody>
      </p:sp>
      <p:sp>
        <p:nvSpPr>
          <p:cNvPr id="6" name="Textfeld 5">
            <a:extLst>
              <a:ext uri="{FF2B5EF4-FFF2-40B4-BE49-F238E27FC236}">
                <a16:creationId xmlns:a16="http://schemas.microsoft.com/office/drawing/2014/main" id="{D57CA1C2-0C98-4CAC-B15A-BB6B2E2F570A}"/>
              </a:ext>
            </a:extLst>
          </p:cNvPr>
          <p:cNvSpPr txBox="1"/>
          <p:nvPr/>
        </p:nvSpPr>
        <p:spPr>
          <a:xfrm>
            <a:off x="7390747" y="3252965"/>
            <a:ext cx="3887178" cy="584775"/>
          </a:xfrm>
          <a:prstGeom prst="rect">
            <a:avLst/>
          </a:prstGeom>
          <a:noFill/>
        </p:spPr>
        <p:txBody>
          <a:bodyPr wrap="square" lIns="91440" tIns="45720" rIns="91440" bIns="45720" rtlCol="0" anchor="t">
            <a:spAutoFit/>
          </a:bodyPr>
          <a:lstStyle/>
          <a:p>
            <a:r>
              <a:rPr lang="de-DE" sz="1600">
                <a:solidFill>
                  <a:srgbClr val="FFFF00"/>
                </a:solidFill>
                <a:latin typeface="Nunito Sans Light"/>
                <a:ea typeface="Noto Sans Gothic" panose="020B0502040504020204" pitchFamily="34" charset="0"/>
                <a:cs typeface="Assistant Light"/>
              </a:rPr>
              <a:t>Keine Zeit/Interesse vorhanden</a:t>
            </a:r>
          </a:p>
          <a:p>
            <a:r>
              <a:rPr lang="de-DE" sz="1600" err="1">
                <a:solidFill>
                  <a:schemeClr val="bg1"/>
                </a:solidFill>
                <a:latin typeface="Nunito Sans Light"/>
                <a:cs typeface="Assistant Light"/>
              </a:rPr>
              <a:t>Know-How</a:t>
            </a:r>
            <a:r>
              <a:rPr lang="de-DE" sz="1600">
                <a:solidFill>
                  <a:schemeClr val="bg1"/>
                </a:solidFill>
                <a:latin typeface="Nunito Sans Light"/>
                <a:cs typeface="Assistant Light"/>
              </a:rPr>
              <a:t> Transfer gemeinsam klären</a:t>
            </a:r>
          </a:p>
        </p:txBody>
      </p:sp>
      <p:sp>
        <p:nvSpPr>
          <p:cNvPr id="7" name="Textfeld 6">
            <a:extLst>
              <a:ext uri="{FF2B5EF4-FFF2-40B4-BE49-F238E27FC236}">
                <a16:creationId xmlns:a16="http://schemas.microsoft.com/office/drawing/2014/main" id="{DB7A8AE6-BE5E-4FDF-B8E6-97D75F8ED1BE}"/>
              </a:ext>
            </a:extLst>
          </p:cNvPr>
          <p:cNvSpPr txBox="1"/>
          <p:nvPr/>
        </p:nvSpPr>
        <p:spPr>
          <a:xfrm>
            <a:off x="7390273" y="4282762"/>
            <a:ext cx="3887178" cy="830997"/>
          </a:xfrm>
          <a:prstGeom prst="rect">
            <a:avLst/>
          </a:prstGeom>
          <a:noFill/>
        </p:spPr>
        <p:txBody>
          <a:bodyPr wrap="square" lIns="91440" tIns="45720" rIns="91440" bIns="45720" rtlCol="0" anchor="t">
            <a:spAutoFit/>
          </a:bodyPr>
          <a:lstStyle/>
          <a:p>
            <a:r>
              <a:rPr lang="de-DE" sz="1600">
                <a:solidFill>
                  <a:srgbClr val="FFFF00"/>
                </a:solidFill>
                <a:latin typeface="Nunito Sans Light"/>
                <a:ea typeface="Noto Sans Gothic" panose="020B0502040504020204" pitchFamily="34" charset="0"/>
                <a:cs typeface="Assistant Light"/>
              </a:rPr>
              <a:t>Fehlverhalten, Malware</a:t>
            </a:r>
          </a:p>
          <a:p>
            <a:r>
              <a:rPr lang="de-DE" sz="1600">
                <a:solidFill>
                  <a:schemeClr val="bg1"/>
                </a:solidFill>
                <a:latin typeface="Nunito Sans Light"/>
                <a:ea typeface="Noto Sans Gothic" panose="020B0502040504020204" pitchFamily="34" charset="0"/>
                <a:cs typeface="Assistant Light"/>
              </a:rPr>
              <a:t>Sofortiger Austritt , </a:t>
            </a:r>
            <a:endParaRPr lang="de-DE" sz="1600">
              <a:solidFill>
                <a:schemeClr val="bg1"/>
              </a:solidFill>
              <a:latin typeface="Nunito Sans Light" pitchFamily="2" charset="77"/>
              <a:ea typeface="Noto Sans Gothic" panose="020B0502040504020204" pitchFamily="34" charset="0"/>
              <a:cs typeface="Assistant Light" pitchFamily="2" charset="-79"/>
            </a:endParaRPr>
          </a:p>
          <a:p>
            <a:r>
              <a:rPr lang="de-DE" sz="1600" err="1">
                <a:solidFill>
                  <a:schemeClr val="bg1"/>
                </a:solidFill>
                <a:latin typeface="Nunito Sans Light"/>
                <a:ea typeface="Noto Sans Gothic" panose="020B0502040504020204" pitchFamily="34" charset="0"/>
                <a:cs typeface="Assistant Light"/>
              </a:rPr>
              <a:t>Know-How</a:t>
            </a:r>
            <a:r>
              <a:rPr lang="de-DE" sz="1600">
                <a:solidFill>
                  <a:schemeClr val="bg1"/>
                </a:solidFill>
                <a:latin typeface="Nunito Sans Light"/>
                <a:ea typeface="Noto Sans Gothic" panose="020B0502040504020204" pitchFamily="34" charset="0"/>
                <a:cs typeface="Assistant Light"/>
              </a:rPr>
              <a:t> Transfer wenn möglich</a:t>
            </a:r>
            <a:endParaRPr lang="de-DE" sz="1600">
              <a:solidFill>
                <a:schemeClr val="bg1"/>
              </a:solidFill>
              <a:latin typeface="Nunito Sans Light" pitchFamily="2" charset="77"/>
              <a:ea typeface="Noto Sans Gothic" panose="020B0502040504020204" pitchFamily="34" charset="0"/>
              <a:cs typeface="Assistant Light" pitchFamily="2" charset="-79"/>
            </a:endParaRPr>
          </a:p>
        </p:txBody>
      </p:sp>
      <p:sp>
        <p:nvSpPr>
          <p:cNvPr id="3" name="Textfeld 2">
            <a:extLst>
              <a:ext uri="{FF2B5EF4-FFF2-40B4-BE49-F238E27FC236}">
                <a16:creationId xmlns:a16="http://schemas.microsoft.com/office/drawing/2014/main" id="{D5A49D4A-1EA9-431D-9FA6-E16AA82446C3}"/>
              </a:ext>
            </a:extLst>
          </p:cNvPr>
          <p:cNvSpPr txBox="1"/>
          <p:nvPr/>
        </p:nvSpPr>
        <p:spPr>
          <a:xfrm>
            <a:off x="-642146" y="2451513"/>
            <a:ext cx="64813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800" b="1">
                <a:solidFill>
                  <a:srgbClr val="FFFF00"/>
                </a:solidFill>
                <a:latin typeface="nunito" pitchFamily="2" charset="0"/>
              </a:rPr>
              <a:t>ON-BOARDING</a:t>
            </a:r>
          </a:p>
          <a:p>
            <a:pPr algn="ctr"/>
            <a:endParaRPr lang="de-DE" sz="2800" b="1">
              <a:solidFill>
                <a:srgbClr val="FFFF00"/>
              </a:solidFill>
              <a:latin typeface="nunito" pitchFamily="2" charset="0"/>
              <a:cs typeface="Calibri"/>
            </a:endParaRPr>
          </a:p>
        </p:txBody>
      </p:sp>
      <p:sp>
        <p:nvSpPr>
          <p:cNvPr id="9" name="Textfeld 8">
            <a:extLst>
              <a:ext uri="{FF2B5EF4-FFF2-40B4-BE49-F238E27FC236}">
                <a16:creationId xmlns:a16="http://schemas.microsoft.com/office/drawing/2014/main" id="{340A5ADD-1222-4DE8-8C94-D39A85F72F8B}"/>
              </a:ext>
            </a:extLst>
          </p:cNvPr>
          <p:cNvSpPr txBox="1"/>
          <p:nvPr/>
        </p:nvSpPr>
        <p:spPr>
          <a:xfrm>
            <a:off x="4943063" y="2451512"/>
            <a:ext cx="64813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800" b="1">
                <a:solidFill>
                  <a:srgbClr val="FFFF00"/>
                </a:solidFill>
                <a:latin typeface="nunito" pitchFamily="2" charset="0"/>
              </a:rPr>
              <a:t>OFF-BOARDING</a:t>
            </a:r>
            <a:endParaRPr lang="de-DE" sz="2800" b="1">
              <a:solidFill>
                <a:srgbClr val="FFFF00"/>
              </a:solidFill>
              <a:latin typeface="nunito" pitchFamily="2" charset="0"/>
              <a:cs typeface="Calibri"/>
            </a:endParaRPr>
          </a:p>
        </p:txBody>
      </p:sp>
      <p:pic>
        <p:nvPicPr>
          <p:cNvPr id="11" name="Grafik 11" descr="Kommentar Herz Silhouette">
            <a:extLst>
              <a:ext uri="{FF2B5EF4-FFF2-40B4-BE49-F238E27FC236}">
                <a16:creationId xmlns:a16="http://schemas.microsoft.com/office/drawing/2014/main" id="{FB8EB48E-40EE-424E-B41B-01EC3754AC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8271" y="3139273"/>
            <a:ext cx="914400" cy="914400"/>
          </a:xfrm>
          <a:prstGeom prst="rect">
            <a:avLst/>
          </a:prstGeom>
        </p:spPr>
      </p:pic>
      <p:pic>
        <p:nvPicPr>
          <p:cNvPr id="12" name="Grafik 12" descr="Kommentar gebrochenes Herz Silhouette">
            <a:extLst>
              <a:ext uri="{FF2B5EF4-FFF2-40B4-BE49-F238E27FC236}">
                <a16:creationId xmlns:a16="http://schemas.microsoft.com/office/drawing/2014/main" id="{16B6980C-5F47-4829-9B36-61410EE458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3674" y="4203246"/>
            <a:ext cx="914400" cy="914400"/>
          </a:xfrm>
          <a:prstGeom prst="rect">
            <a:avLst/>
          </a:prstGeom>
        </p:spPr>
      </p:pic>
      <p:pic>
        <p:nvPicPr>
          <p:cNvPr id="13" name="Grafik 13" descr="Kommentarstrich (Stille) Silhouette">
            <a:extLst>
              <a:ext uri="{FF2B5EF4-FFF2-40B4-BE49-F238E27FC236}">
                <a16:creationId xmlns:a16="http://schemas.microsoft.com/office/drawing/2014/main" id="{1164D69F-D49E-4942-A65E-12498B7DE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066" y="5267220"/>
            <a:ext cx="914400" cy="914400"/>
          </a:xfrm>
          <a:prstGeom prst="rect">
            <a:avLst/>
          </a:prstGeom>
        </p:spPr>
      </p:pic>
      <p:sp>
        <p:nvSpPr>
          <p:cNvPr id="19" name="Textfeld 18">
            <a:extLst>
              <a:ext uri="{FF2B5EF4-FFF2-40B4-BE49-F238E27FC236}">
                <a16:creationId xmlns:a16="http://schemas.microsoft.com/office/drawing/2014/main" id="{0FD5983D-7D7F-4719-97C8-A4D4A4D67941}"/>
              </a:ext>
            </a:extLst>
          </p:cNvPr>
          <p:cNvSpPr txBox="1"/>
          <p:nvPr/>
        </p:nvSpPr>
        <p:spPr>
          <a:xfrm>
            <a:off x="7465635" y="5337839"/>
            <a:ext cx="5118101" cy="830997"/>
          </a:xfrm>
          <a:prstGeom prst="rect">
            <a:avLst/>
          </a:prstGeom>
          <a:noFill/>
        </p:spPr>
        <p:txBody>
          <a:bodyPr wrap="square" lIns="91440" tIns="45720" rIns="91440" bIns="45720" rtlCol="0" anchor="t">
            <a:spAutoFit/>
          </a:bodyPr>
          <a:lstStyle/>
          <a:p>
            <a:r>
              <a:rPr lang="de-DE" sz="1600">
                <a:solidFill>
                  <a:srgbClr val="FFFF00"/>
                </a:solidFill>
                <a:latin typeface="Nunito Sans Light"/>
                <a:cs typeface="Assistant Light"/>
              </a:rPr>
              <a:t>Stiller Austritt</a:t>
            </a:r>
          </a:p>
          <a:p>
            <a:r>
              <a:rPr lang="de-DE" sz="1600">
                <a:solidFill>
                  <a:schemeClr val="bg1"/>
                </a:solidFill>
                <a:latin typeface="Nunito Sans Light"/>
                <a:cs typeface="Assistant Light"/>
              </a:rPr>
              <a:t>Offene Community, </a:t>
            </a:r>
          </a:p>
          <a:p>
            <a:r>
              <a:rPr lang="de-DE" sz="1600" err="1">
                <a:solidFill>
                  <a:schemeClr val="bg1"/>
                </a:solidFill>
                <a:latin typeface="Nunito Sans Light"/>
                <a:cs typeface="Assistant Light"/>
              </a:rPr>
              <a:t>Know-How</a:t>
            </a:r>
            <a:r>
              <a:rPr lang="de-DE" sz="1600">
                <a:solidFill>
                  <a:schemeClr val="bg1"/>
                </a:solidFill>
                <a:latin typeface="Nunito Sans Light"/>
                <a:cs typeface="Assistant Light"/>
              </a:rPr>
              <a:t> Transfer nicht möglich</a:t>
            </a:r>
            <a:endParaRPr lang="de-DE">
              <a:solidFill>
                <a:schemeClr val="bg1"/>
              </a:solidFill>
            </a:endParaRPr>
          </a:p>
        </p:txBody>
      </p:sp>
      <p:sp>
        <p:nvSpPr>
          <p:cNvPr id="4" name="Textfeld 3">
            <a:extLst>
              <a:ext uri="{FF2B5EF4-FFF2-40B4-BE49-F238E27FC236}">
                <a16:creationId xmlns:a16="http://schemas.microsoft.com/office/drawing/2014/main" id="{33E4ADB5-6117-4C83-8B03-FBE13BD3EB28}"/>
              </a:ext>
            </a:extLst>
          </p:cNvPr>
          <p:cNvSpPr txBox="1"/>
          <p:nvPr/>
        </p:nvSpPr>
        <p:spPr>
          <a:xfrm>
            <a:off x="1865977" y="5119313"/>
            <a:ext cx="46799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de-DE">
              <a:solidFill>
                <a:srgbClr val="FFFFFF"/>
              </a:solidFill>
              <a:latin typeface="Nunito Sans Light"/>
            </a:endParaRPr>
          </a:p>
          <a:p>
            <a:r>
              <a:rPr lang="de-DE">
                <a:solidFill>
                  <a:srgbClr val="FFFFFF"/>
                </a:solidFill>
                <a:latin typeface="Nunito Sans Light"/>
              </a:rPr>
              <a:t>Anonymisierter Member-List Eintrag</a:t>
            </a:r>
            <a:endParaRPr lang="de-DE">
              <a:cs typeface="Calibri" panose="020F0502020204030204"/>
            </a:endParaRPr>
          </a:p>
          <a:p>
            <a:pPr>
              <a:buChar char="•"/>
            </a:pPr>
            <a:endParaRPr lang="de-DE">
              <a:solidFill>
                <a:srgbClr val="FFFFFF"/>
              </a:solidFill>
              <a:latin typeface="Nunito Sans Light"/>
              <a:cs typeface="Arial"/>
            </a:endParaRPr>
          </a:p>
        </p:txBody>
      </p:sp>
      <p:pic>
        <p:nvPicPr>
          <p:cNvPr id="5" name="Grafik 7" descr="Chatblase Silhouette">
            <a:extLst>
              <a:ext uri="{FF2B5EF4-FFF2-40B4-BE49-F238E27FC236}">
                <a16:creationId xmlns:a16="http://schemas.microsoft.com/office/drawing/2014/main" id="{D26C1F54-7680-4DCD-B471-AB1281BB2F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3064" y="4202723"/>
            <a:ext cx="914400" cy="914400"/>
          </a:xfrm>
          <a:prstGeom prst="rect">
            <a:avLst/>
          </a:prstGeom>
        </p:spPr>
      </p:pic>
      <p:pic>
        <p:nvPicPr>
          <p:cNvPr id="8" name="Grafik 9" descr="Chat Silhouette">
            <a:extLst>
              <a:ext uri="{FF2B5EF4-FFF2-40B4-BE49-F238E27FC236}">
                <a16:creationId xmlns:a16="http://schemas.microsoft.com/office/drawing/2014/main" id="{6B85A804-01EB-44C4-B4F6-4355ACFAFE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587" y="3139797"/>
            <a:ext cx="914400" cy="914400"/>
          </a:xfrm>
          <a:prstGeom prst="rect">
            <a:avLst/>
          </a:prstGeom>
        </p:spPr>
      </p:pic>
      <p:sp>
        <p:nvSpPr>
          <p:cNvPr id="14" name="Textfeld 13">
            <a:extLst>
              <a:ext uri="{FF2B5EF4-FFF2-40B4-BE49-F238E27FC236}">
                <a16:creationId xmlns:a16="http://schemas.microsoft.com/office/drawing/2014/main" id="{C4388FCD-82B4-44CC-BE5A-E0CBA2237880}"/>
              </a:ext>
            </a:extLst>
          </p:cNvPr>
          <p:cNvSpPr txBox="1"/>
          <p:nvPr/>
        </p:nvSpPr>
        <p:spPr>
          <a:xfrm>
            <a:off x="1904502" y="4324787"/>
            <a:ext cx="3990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FFFFFF"/>
                </a:solidFill>
                <a:latin typeface="Nunito Sans Light"/>
              </a:rPr>
              <a:t>Einführung in Codeberg falls nötig</a:t>
            </a:r>
            <a:endParaRPr lang="de-DE" u="sng">
              <a:solidFill>
                <a:srgbClr val="D9F41E"/>
              </a:solidFill>
              <a:cs typeface="Calibri"/>
            </a:endParaRPr>
          </a:p>
        </p:txBody>
      </p:sp>
      <p:pic>
        <p:nvPicPr>
          <p:cNvPr id="17" name="Grafik 9" descr="Chat Silhouette">
            <a:extLst>
              <a:ext uri="{FF2B5EF4-FFF2-40B4-BE49-F238E27FC236}">
                <a16:creationId xmlns:a16="http://schemas.microsoft.com/office/drawing/2014/main" id="{5CF7B189-73D4-4E2D-AD80-31DC206E9B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586" y="5115972"/>
            <a:ext cx="914400" cy="914400"/>
          </a:xfrm>
          <a:prstGeom prst="rect">
            <a:avLst/>
          </a:prstGeom>
        </p:spPr>
      </p:pic>
      <p:sp>
        <p:nvSpPr>
          <p:cNvPr id="21" name="Textfeld 20">
            <a:extLst>
              <a:ext uri="{FF2B5EF4-FFF2-40B4-BE49-F238E27FC236}">
                <a16:creationId xmlns:a16="http://schemas.microsoft.com/office/drawing/2014/main" id="{1E351E6F-96BC-48D3-80ED-FE06CDF9DD43}"/>
              </a:ext>
            </a:extLst>
          </p:cNvPr>
          <p:cNvSpPr txBox="1"/>
          <p:nvPr/>
        </p:nvSpPr>
        <p:spPr>
          <a:xfrm>
            <a:off x="1904502" y="3403688"/>
            <a:ext cx="3990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FFFFFF"/>
                </a:solidFill>
                <a:latin typeface="Nunito Sans Light"/>
              </a:rPr>
              <a:t>Onboarding </a:t>
            </a:r>
            <a:r>
              <a:rPr lang="de-DE" err="1">
                <a:solidFill>
                  <a:srgbClr val="FFFFFF"/>
                </a:solidFill>
                <a:latin typeface="Nunito Sans Light"/>
              </a:rPr>
              <a:t>Telegram</a:t>
            </a:r>
            <a:endParaRPr lang="de-DE" err="1">
              <a:solidFill>
                <a:srgbClr val="FFFFFF"/>
              </a:solidFill>
              <a:latin typeface="Nunito Sans Light"/>
              <a:cs typeface="Calibri"/>
            </a:endParaRPr>
          </a:p>
        </p:txBody>
      </p:sp>
    </p:spTree>
    <p:extLst>
      <p:ext uri="{BB962C8B-B14F-4D97-AF65-F5344CB8AC3E}">
        <p14:creationId xmlns:p14="http://schemas.microsoft.com/office/powerpoint/2010/main" val="36776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64BC4A1-5CAA-44EB-9FE6-43F8B2251A17}"/>
              </a:ext>
            </a:extLst>
          </p:cNvPr>
          <p:cNvSpPr>
            <a:spLocks noGrp="1"/>
          </p:cNvSpPr>
          <p:nvPr>
            <p:ph type="title"/>
          </p:nvPr>
        </p:nvSpPr>
        <p:spPr/>
        <p:txBody>
          <a:bodyPr/>
          <a:lstStyle/>
          <a:p>
            <a:r>
              <a:rPr lang="de-CH"/>
              <a:t>Transition</a:t>
            </a:r>
          </a:p>
        </p:txBody>
      </p:sp>
      <p:sp>
        <p:nvSpPr>
          <p:cNvPr id="3" name="Textplatzhalter 2">
            <a:extLst>
              <a:ext uri="{FF2B5EF4-FFF2-40B4-BE49-F238E27FC236}">
                <a16:creationId xmlns:a16="http://schemas.microsoft.com/office/drawing/2014/main" id="{96025FF0-F586-45A9-8347-B03D05172976}"/>
              </a:ext>
            </a:extLst>
          </p:cNvPr>
          <p:cNvSpPr>
            <a:spLocks noGrp="1"/>
          </p:cNvSpPr>
          <p:nvPr>
            <p:ph type="body" sz="quarter" idx="14"/>
          </p:nvPr>
        </p:nvSpPr>
        <p:spPr/>
        <p:txBody>
          <a:bodyPr/>
          <a:lstStyle/>
          <a:p>
            <a:r>
              <a:rPr lang="de-DE" b="1">
                <a:latin typeface="nunito"/>
              </a:rPr>
              <a:t>Vom Eintritt bis zum Transfer</a:t>
            </a:r>
          </a:p>
          <a:p>
            <a:r>
              <a:rPr lang="de-DE" b="0">
                <a:solidFill>
                  <a:schemeClr val="bg1"/>
                </a:solidFill>
                <a:latin typeface="nunito"/>
              </a:rPr>
              <a:t>Da es eine offene Community ist mit viel Freiraum, können nur bedingt Regeln festgelegt werden. Der Eintritt und das On-Boarding ergibt sich automatisch und sollen womöglich unterstützt werden. Beim Off-Boarding (sofern es möglich ist) sind die Austrittsgründe zu berücksichtigen und dementsprechende </a:t>
            </a:r>
            <a:r>
              <a:rPr lang="de-DE" b="0" err="1">
                <a:solidFill>
                  <a:schemeClr val="bg1"/>
                </a:solidFill>
                <a:latin typeface="nunito"/>
              </a:rPr>
              <a:t>Massnahmen</a:t>
            </a:r>
            <a:r>
              <a:rPr lang="de-DE" b="0">
                <a:solidFill>
                  <a:schemeClr val="bg1"/>
                </a:solidFill>
                <a:latin typeface="nunito"/>
              </a:rPr>
              <a:t> zu treffen. Im Vordergrund steht die Wissenschaft und der </a:t>
            </a:r>
            <a:r>
              <a:rPr lang="de-DE" b="0" err="1">
                <a:solidFill>
                  <a:schemeClr val="bg1"/>
                </a:solidFill>
                <a:latin typeface="nunito"/>
              </a:rPr>
              <a:t>Know-How</a:t>
            </a:r>
            <a:r>
              <a:rPr lang="de-DE" b="0">
                <a:solidFill>
                  <a:schemeClr val="bg1"/>
                </a:solidFill>
                <a:latin typeface="nunito"/>
              </a:rPr>
              <a:t> Transfer sollte womöglich gefördert und in der Community behalten werden. </a:t>
            </a:r>
            <a:endParaRPr lang="de-CH">
              <a:solidFill>
                <a:schemeClr val="bg1"/>
              </a:solidFill>
            </a:endParaRPr>
          </a:p>
          <a:p>
            <a:endParaRPr lang="de-CH" sz="1100"/>
          </a:p>
        </p:txBody>
      </p:sp>
      <p:sp>
        <p:nvSpPr>
          <p:cNvPr id="4" name="Titel 3">
            <a:extLst>
              <a:ext uri="{FF2B5EF4-FFF2-40B4-BE49-F238E27FC236}">
                <a16:creationId xmlns:a16="http://schemas.microsoft.com/office/drawing/2014/main" id="{9490F8A7-DBC8-41EE-B064-E7E131E221AA}"/>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DE"/>
          </a:p>
        </p:txBody>
      </p:sp>
      <p:sp>
        <p:nvSpPr>
          <p:cNvPr id="8" name="Textplatzhalter 1">
            <a:extLst>
              <a:ext uri="{FF2B5EF4-FFF2-40B4-BE49-F238E27FC236}">
                <a16:creationId xmlns:a16="http://schemas.microsoft.com/office/drawing/2014/main" id="{57913D52-E738-5E48-ADFE-4824FEC775C6}"/>
              </a:ext>
            </a:extLst>
          </p:cNvPr>
          <p:cNvSpPr>
            <a:spLocks noGrp="1"/>
          </p:cNvSpPr>
          <p:nvPr>
            <p:ph type="body" sz="quarter" idx="13"/>
          </p:nvPr>
        </p:nvSpPr>
        <p:spPr>
          <a:xfrm>
            <a:off x="723900" y="1228641"/>
            <a:ext cx="10744200" cy="599159"/>
          </a:xfrm>
        </p:spPr>
        <p:txBody>
          <a:bodyPr/>
          <a:lstStyle/>
          <a:p>
            <a:endParaRPr lang="de-DE">
              <a:latin typeface="nunito"/>
            </a:endParaRPr>
          </a:p>
        </p:txBody>
      </p:sp>
      <p:pic>
        <p:nvPicPr>
          <p:cNvPr id="5" name="Grafik 4" descr="Sortieren Silhouette">
            <a:extLst>
              <a:ext uri="{FF2B5EF4-FFF2-40B4-BE49-F238E27FC236}">
                <a16:creationId xmlns:a16="http://schemas.microsoft.com/office/drawing/2014/main" id="{2256C2C2-D7D9-6841-94B5-51FFA7DE8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0000">
            <a:off x="6760019" y="1179000"/>
            <a:ext cx="4500000" cy="4500000"/>
          </a:xfrm>
          <a:prstGeom prst="rect">
            <a:avLst/>
          </a:prstGeom>
        </p:spPr>
      </p:pic>
    </p:spTree>
    <p:extLst>
      <p:ext uri="{BB962C8B-B14F-4D97-AF65-F5344CB8AC3E}">
        <p14:creationId xmlns:p14="http://schemas.microsoft.com/office/powerpoint/2010/main" val="293957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64F13E-D715-41BA-B2F9-908F798CB2DC}"/>
              </a:ext>
            </a:extLst>
          </p:cNvPr>
          <p:cNvSpPr>
            <a:spLocks noGrp="1"/>
          </p:cNvSpPr>
          <p:nvPr>
            <p:ph type="title"/>
          </p:nvPr>
        </p:nvSpPr>
        <p:spPr/>
        <p:txBody>
          <a:bodyPr/>
          <a:lstStyle/>
          <a:p>
            <a:r>
              <a:rPr lang="de-DE">
                <a:cs typeface="Geeza Pro"/>
              </a:rPr>
              <a:t>Rituale</a:t>
            </a:r>
            <a:endParaRPr lang="de-DE"/>
          </a:p>
        </p:txBody>
      </p:sp>
      <p:sp>
        <p:nvSpPr>
          <p:cNvPr id="4" name="Textplatzhalter 3">
            <a:extLst>
              <a:ext uri="{FF2B5EF4-FFF2-40B4-BE49-F238E27FC236}">
                <a16:creationId xmlns:a16="http://schemas.microsoft.com/office/drawing/2014/main" id="{4FC5406D-3746-454D-B230-EA1B00AE01B9}"/>
              </a:ext>
            </a:extLst>
          </p:cNvPr>
          <p:cNvSpPr>
            <a:spLocks noGrp="1"/>
          </p:cNvSpPr>
          <p:nvPr>
            <p:ph type="body" sz="quarter" idx="13"/>
          </p:nvPr>
        </p:nvSpPr>
        <p:spPr/>
        <p:txBody>
          <a:bodyPr/>
          <a:lstStyle/>
          <a:p>
            <a:r>
              <a:rPr lang="de-CH" b="1"/>
              <a:t>Rituale fürs Zusammensein in der Community</a:t>
            </a:r>
          </a:p>
        </p:txBody>
      </p:sp>
      <p:pic>
        <p:nvPicPr>
          <p:cNvPr id="15" name="Grafik 14" descr="Onlinebesprechung Silhouette">
            <a:extLst>
              <a:ext uri="{FF2B5EF4-FFF2-40B4-BE49-F238E27FC236}">
                <a16:creationId xmlns:a16="http://schemas.microsoft.com/office/drawing/2014/main" id="{E3FB50F7-D67D-D54A-A4D5-34EFC90345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49" y="1836065"/>
            <a:ext cx="1407724" cy="1407724"/>
          </a:xfrm>
          <a:prstGeom prst="rect">
            <a:avLst/>
          </a:prstGeom>
        </p:spPr>
      </p:pic>
      <p:sp>
        <p:nvSpPr>
          <p:cNvPr id="16" name="Textfeld 15">
            <a:extLst>
              <a:ext uri="{FF2B5EF4-FFF2-40B4-BE49-F238E27FC236}">
                <a16:creationId xmlns:a16="http://schemas.microsoft.com/office/drawing/2014/main" id="{2F57E3F7-3A4A-1F4C-B0AC-2DAD01D53372}"/>
              </a:ext>
            </a:extLst>
          </p:cNvPr>
          <p:cNvSpPr txBox="1"/>
          <p:nvPr/>
        </p:nvSpPr>
        <p:spPr>
          <a:xfrm>
            <a:off x="1101611" y="3363522"/>
            <a:ext cx="1620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Rituale finden online statt</a:t>
            </a:r>
            <a:endParaRPr lang="de-DE" sz="1400">
              <a:latin typeface="Nunito Sans" pitchFamily="2" charset="77"/>
            </a:endParaRPr>
          </a:p>
        </p:txBody>
      </p:sp>
      <p:pic>
        <p:nvPicPr>
          <p:cNvPr id="11" name="Grafik 10" descr="Winkegeste Silhouette">
            <a:extLst>
              <a:ext uri="{FF2B5EF4-FFF2-40B4-BE49-F238E27FC236}">
                <a16:creationId xmlns:a16="http://schemas.microsoft.com/office/drawing/2014/main" id="{E1ABB8AB-51BE-D34A-A64B-22ED7F1370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7838" y="1855387"/>
            <a:ext cx="1407724" cy="1407724"/>
          </a:xfrm>
          <a:prstGeom prst="rect">
            <a:avLst/>
          </a:prstGeom>
        </p:spPr>
      </p:pic>
      <p:sp>
        <p:nvSpPr>
          <p:cNvPr id="18" name="Textfeld 17">
            <a:extLst>
              <a:ext uri="{FF2B5EF4-FFF2-40B4-BE49-F238E27FC236}">
                <a16:creationId xmlns:a16="http://schemas.microsoft.com/office/drawing/2014/main" id="{B85F5AC4-9D5E-334C-8CC7-5A59F07DD3DD}"/>
              </a:ext>
            </a:extLst>
          </p:cNvPr>
          <p:cNvSpPr txBox="1"/>
          <p:nvPr/>
        </p:nvSpPr>
        <p:spPr>
          <a:xfrm>
            <a:off x="5042392" y="3355654"/>
            <a:ext cx="18786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Begrüssung neuer Mitglieder</a:t>
            </a:r>
            <a:endParaRPr lang="de-DE" sz="1400">
              <a:latin typeface="Nunito Sans" pitchFamily="2" charset="77"/>
            </a:endParaRPr>
          </a:p>
        </p:txBody>
      </p:sp>
      <p:pic>
        <p:nvPicPr>
          <p:cNvPr id="5" name="Grafik 4" descr="Klemmbrett Marke Silhouette">
            <a:extLst>
              <a:ext uri="{FF2B5EF4-FFF2-40B4-BE49-F238E27FC236}">
                <a16:creationId xmlns:a16="http://schemas.microsoft.com/office/drawing/2014/main" id="{14AB0956-9A29-6842-B35B-E4DEF371CA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3250" y="3987639"/>
            <a:ext cx="1407724" cy="1407724"/>
          </a:xfrm>
          <a:prstGeom prst="rect">
            <a:avLst/>
          </a:prstGeom>
        </p:spPr>
      </p:pic>
      <p:sp>
        <p:nvSpPr>
          <p:cNvPr id="20" name="Textfeld 19">
            <a:extLst>
              <a:ext uri="{FF2B5EF4-FFF2-40B4-BE49-F238E27FC236}">
                <a16:creationId xmlns:a16="http://schemas.microsoft.com/office/drawing/2014/main" id="{235E81E1-3EE2-2940-AEC5-53FCBCA4D996}"/>
              </a:ext>
            </a:extLst>
          </p:cNvPr>
          <p:cNvSpPr txBox="1"/>
          <p:nvPr/>
        </p:nvSpPr>
        <p:spPr>
          <a:xfrm>
            <a:off x="6835475" y="5501501"/>
            <a:ext cx="23149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Anerkennung aussprechen</a:t>
            </a:r>
            <a:endParaRPr lang="de-DE" sz="1400">
              <a:latin typeface="Nunito Sans" pitchFamily="2" charset="77"/>
            </a:endParaRPr>
          </a:p>
        </p:txBody>
      </p:sp>
      <p:pic>
        <p:nvPicPr>
          <p:cNvPr id="13" name="Grafik 12" descr="Torte Silhouette">
            <a:extLst>
              <a:ext uri="{FF2B5EF4-FFF2-40B4-BE49-F238E27FC236}">
                <a16:creationId xmlns:a16="http://schemas.microsoft.com/office/drawing/2014/main" id="{1F5422CB-8181-744B-A56A-C10AD1E0A8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89182" y="3971417"/>
            <a:ext cx="1407724" cy="1407724"/>
          </a:xfrm>
          <a:prstGeom prst="rect">
            <a:avLst/>
          </a:prstGeom>
        </p:spPr>
      </p:pic>
      <p:sp>
        <p:nvSpPr>
          <p:cNvPr id="22" name="Textfeld 21">
            <a:extLst>
              <a:ext uri="{FF2B5EF4-FFF2-40B4-BE49-F238E27FC236}">
                <a16:creationId xmlns:a16="http://schemas.microsoft.com/office/drawing/2014/main" id="{8791D99D-A91E-5B4E-AA08-A46E22DF8312}"/>
              </a:ext>
            </a:extLst>
          </p:cNvPr>
          <p:cNvSpPr txBox="1"/>
          <p:nvPr/>
        </p:nvSpPr>
        <p:spPr>
          <a:xfrm>
            <a:off x="2615473" y="5501501"/>
            <a:ext cx="26147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feiern von Jahrestagen und Meilensteinen</a:t>
            </a:r>
            <a:endParaRPr lang="de-DE" sz="1400">
              <a:latin typeface="Nunito Sans" pitchFamily="2" charset="77"/>
            </a:endParaRPr>
          </a:p>
        </p:txBody>
      </p:sp>
      <p:pic>
        <p:nvPicPr>
          <p:cNvPr id="9" name="Grafik 8" descr="Kommentar hinzufügen Silhouette">
            <a:extLst>
              <a:ext uri="{FF2B5EF4-FFF2-40B4-BE49-F238E27FC236}">
                <a16:creationId xmlns:a16="http://schemas.microsoft.com/office/drawing/2014/main" id="{784D50A5-2C3C-2A49-B104-341476296B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1322" y="1836065"/>
            <a:ext cx="1407724" cy="1407724"/>
          </a:xfrm>
          <a:prstGeom prst="rect">
            <a:avLst/>
          </a:prstGeom>
        </p:spPr>
      </p:pic>
      <p:sp>
        <p:nvSpPr>
          <p:cNvPr id="24" name="Textfeld 23">
            <a:extLst>
              <a:ext uri="{FF2B5EF4-FFF2-40B4-BE49-F238E27FC236}">
                <a16:creationId xmlns:a16="http://schemas.microsoft.com/office/drawing/2014/main" id="{DE96BF36-9818-C246-8217-E9940E71139E}"/>
              </a:ext>
            </a:extLst>
          </p:cNvPr>
          <p:cNvSpPr txBox="1"/>
          <p:nvPr/>
        </p:nvSpPr>
        <p:spPr>
          <a:xfrm>
            <a:off x="9345877" y="3349927"/>
            <a:ext cx="18786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regelmässige Updates</a:t>
            </a:r>
            <a:endParaRPr lang="de-DE" sz="1400">
              <a:latin typeface="Nunito Sans" pitchFamily="2" charset="77"/>
            </a:endParaRPr>
          </a:p>
        </p:txBody>
      </p:sp>
    </p:spTree>
    <p:extLst>
      <p:ext uri="{BB962C8B-B14F-4D97-AF65-F5344CB8AC3E}">
        <p14:creationId xmlns:p14="http://schemas.microsoft.com/office/powerpoint/2010/main" val="13453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3">
            <a:extLst>
              <a:ext uri="{FF2B5EF4-FFF2-40B4-BE49-F238E27FC236}">
                <a16:creationId xmlns:a16="http://schemas.microsoft.com/office/drawing/2014/main" id="{82B8BD67-DB41-104E-8399-ECAAA0D5012B}"/>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CH"/>
          </a:p>
        </p:txBody>
      </p:sp>
      <p:sp>
        <p:nvSpPr>
          <p:cNvPr id="6" name="Titel 5">
            <a:extLst>
              <a:ext uri="{FF2B5EF4-FFF2-40B4-BE49-F238E27FC236}">
                <a16:creationId xmlns:a16="http://schemas.microsoft.com/office/drawing/2014/main" id="{C8A9C50D-EA2A-4528-8875-A110616CD555}"/>
              </a:ext>
            </a:extLst>
          </p:cNvPr>
          <p:cNvSpPr>
            <a:spLocks noGrp="1"/>
          </p:cNvSpPr>
          <p:nvPr>
            <p:ph type="title"/>
          </p:nvPr>
        </p:nvSpPr>
        <p:spPr/>
        <p:txBody>
          <a:bodyPr/>
          <a:lstStyle/>
          <a:p>
            <a:r>
              <a:rPr lang="de-DE"/>
              <a:t>Rituale</a:t>
            </a:r>
            <a:br>
              <a:rPr lang="de-CH"/>
            </a:br>
            <a:endParaRPr lang="de-CH"/>
          </a:p>
        </p:txBody>
      </p:sp>
      <p:sp>
        <p:nvSpPr>
          <p:cNvPr id="2" name="Textplatzhalter 1">
            <a:extLst>
              <a:ext uri="{FF2B5EF4-FFF2-40B4-BE49-F238E27FC236}">
                <a16:creationId xmlns:a16="http://schemas.microsoft.com/office/drawing/2014/main" id="{61791E2B-5C8F-4A2B-A10C-A5D343D3888D}"/>
              </a:ext>
            </a:extLst>
          </p:cNvPr>
          <p:cNvSpPr>
            <a:spLocks noGrp="1"/>
          </p:cNvSpPr>
          <p:nvPr>
            <p:ph type="body" sz="quarter" idx="13"/>
          </p:nvPr>
        </p:nvSpPr>
        <p:spPr/>
        <p:txBody>
          <a:bodyPr/>
          <a:lstStyle/>
          <a:p>
            <a:r>
              <a:rPr lang="de-CH"/>
              <a:t>Rituale fürs Zusammensein in der Community</a:t>
            </a:r>
          </a:p>
        </p:txBody>
      </p:sp>
      <p:sp>
        <p:nvSpPr>
          <p:cNvPr id="4" name="Textplatzhalter 3">
            <a:extLst>
              <a:ext uri="{FF2B5EF4-FFF2-40B4-BE49-F238E27FC236}">
                <a16:creationId xmlns:a16="http://schemas.microsoft.com/office/drawing/2014/main" id="{62C29B55-ADD5-4860-BC69-9A1C3FB4842E}"/>
              </a:ext>
            </a:extLst>
          </p:cNvPr>
          <p:cNvSpPr>
            <a:spLocks noGrp="1"/>
          </p:cNvSpPr>
          <p:nvPr>
            <p:ph type="body" sz="quarter" idx="14"/>
          </p:nvPr>
        </p:nvSpPr>
        <p:spPr/>
        <p:txBody>
          <a:bodyPr/>
          <a:lstStyle/>
          <a:p>
            <a:r>
              <a:rPr lang="de-DE">
                <a:solidFill>
                  <a:schemeClr val="bg1"/>
                </a:solidFill>
                <a:latin typeface="nunito" pitchFamily="2" charset="0"/>
              </a:rPr>
              <a:t>Rituale sind meist festliche Handlungen, denen ein bestimmtes Ereignis vorangeht. Unter diesem Aspekt hat Team MARK überlegt, welche rituellen Handlungen innerhalb der Community durchgeführt werden können.</a:t>
            </a:r>
            <a:br>
              <a:rPr lang="de-DE">
                <a:solidFill>
                  <a:schemeClr val="bg1"/>
                </a:solidFill>
                <a:latin typeface="nunito" pitchFamily="2" charset="0"/>
              </a:rPr>
            </a:br>
            <a:br>
              <a:rPr lang="de-DE">
                <a:solidFill>
                  <a:schemeClr val="bg1"/>
                </a:solidFill>
                <a:latin typeface="nunito" pitchFamily="2" charset="0"/>
              </a:rPr>
            </a:br>
            <a:r>
              <a:rPr lang="de-DE">
                <a:solidFill>
                  <a:schemeClr val="bg1"/>
                </a:solidFill>
                <a:latin typeface="nunito" pitchFamily="2" charset="0"/>
              </a:rPr>
              <a:t>Zunächst wurde festgelegt, dass aufgrund der Natur des Produkts alle Rituale online erfolgen. Ein neues Community-Mitglied erfährt als erstes Ritual immer die </a:t>
            </a:r>
            <a:r>
              <a:rPr lang="de-DE" err="1">
                <a:solidFill>
                  <a:schemeClr val="bg1"/>
                </a:solidFill>
                <a:latin typeface="nunito" pitchFamily="2" charset="0"/>
              </a:rPr>
              <a:t>Begrüssung</a:t>
            </a:r>
            <a:r>
              <a:rPr lang="de-DE">
                <a:solidFill>
                  <a:schemeClr val="bg1"/>
                </a:solidFill>
                <a:latin typeface="nunito" pitchFamily="2" charset="0"/>
              </a:rPr>
              <a:t> in die Gemeinschaft. </a:t>
            </a:r>
            <a:r>
              <a:rPr lang="de-DE" err="1">
                <a:solidFill>
                  <a:schemeClr val="bg1"/>
                </a:solidFill>
                <a:latin typeface="nunito" pitchFamily="2" charset="0"/>
              </a:rPr>
              <a:t>Ausserdem</a:t>
            </a:r>
            <a:r>
              <a:rPr lang="de-DE">
                <a:solidFill>
                  <a:schemeClr val="bg1"/>
                </a:solidFill>
                <a:latin typeface="nunito" pitchFamily="2" charset="0"/>
              </a:rPr>
              <a:t> ist es wichtig, </a:t>
            </a:r>
            <a:r>
              <a:rPr lang="de-DE" err="1">
                <a:solidFill>
                  <a:schemeClr val="bg1"/>
                </a:solidFill>
                <a:latin typeface="nunito" pitchFamily="2" charset="0"/>
              </a:rPr>
              <a:t>regelmässige</a:t>
            </a:r>
            <a:r>
              <a:rPr lang="de-DE">
                <a:solidFill>
                  <a:schemeClr val="bg1"/>
                </a:solidFill>
                <a:latin typeface="nunito" pitchFamily="2" charset="0"/>
              </a:rPr>
              <a:t> Updates zu kommunizieren. So kann zum Beispiel jeden ersten Montag des Monats ein Live-Q&amp;A auf </a:t>
            </a:r>
            <a:r>
              <a:rPr lang="de-DE" err="1">
                <a:solidFill>
                  <a:schemeClr val="bg1"/>
                </a:solidFill>
                <a:latin typeface="nunito" pitchFamily="2" charset="0"/>
              </a:rPr>
              <a:t>Discord</a:t>
            </a:r>
            <a:r>
              <a:rPr lang="de-DE">
                <a:solidFill>
                  <a:schemeClr val="bg1"/>
                </a:solidFill>
                <a:latin typeface="nunito" pitchFamily="2" charset="0"/>
              </a:rPr>
              <a:t> stattfinden, worüber der Stand der Dinge mitgeteilt und sogleich Fragen beantworten werden können. Des Weiteren können Meilensteine sowie Jahrestage gefeiert werden. Letztlich können besonders </a:t>
            </a:r>
            <a:r>
              <a:rPr lang="de-DE" err="1">
                <a:solidFill>
                  <a:schemeClr val="bg1"/>
                </a:solidFill>
                <a:latin typeface="nunito" pitchFamily="2" charset="0"/>
              </a:rPr>
              <a:t>fleissige</a:t>
            </a:r>
            <a:r>
              <a:rPr lang="de-DE">
                <a:solidFill>
                  <a:schemeClr val="bg1"/>
                </a:solidFill>
                <a:latin typeface="nunito" pitchFamily="2" charset="0"/>
              </a:rPr>
              <a:t> Mitwirkende Abzeichen erhalten oder gar einen neuen Status erringen, wie den des „Super Users“.</a:t>
            </a:r>
            <a:br>
              <a:rPr lang="de-DE">
                <a:solidFill>
                  <a:schemeClr val="bg1"/>
                </a:solidFill>
                <a:latin typeface="nunito" pitchFamily="2" charset="0"/>
              </a:rPr>
            </a:br>
            <a:br>
              <a:rPr lang="de-DE">
                <a:solidFill>
                  <a:schemeClr val="bg1"/>
                </a:solidFill>
                <a:latin typeface="nunito" pitchFamily="2" charset="0"/>
              </a:rPr>
            </a:br>
            <a:r>
              <a:rPr lang="de-DE">
                <a:solidFill>
                  <a:schemeClr val="bg1"/>
                </a:solidFill>
                <a:latin typeface="nunito" pitchFamily="2" charset="0"/>
              </a:rPr>
              <a:t>Das letzte Ritual, die Vergabe eines neuen Status, kann womöglich nur eingeschränkt oder in einer anderen Form durchgeführt werden. Grund dafür ist, dass kein Nutzerkonto notwendig ist, um der Gemeinschaft beizutreten. Daher ist es technisch nicht möglich nachzuvollziehen, wer beispielsweise wie lange schon der Community angehört.</a:t>
            </a:r>
            <a:endParaRPr lang="de-CH">
              <a:solidFill>
                <a:schemeClr val="bg1"/>
              </a:solidFill>
              <a:latin typeface="nunito" pitchFamily="2" charset="0"/>
            </a:endParaRPr>
          </a:p>
          <a:p>
            <a:endParaRPr lang="de-CH"/>
          </a:p>
        </p:txBody>
      </p:sp>
      <p:pic>
        <p:nvPicPr>
          <p:cNvPr id="7" name="Grafik 6" descr="Gebetskerze Silhouette">
            <a:extLst>
              <a:ext uri="{FF2B5EF4-FFF2-40B4-BE49-F238E27FC236}">
                <a16:creationId xmlns:a16="http://schemas.microsoft.com/office/drawing/2014/main" id="{2884E298-8FA5-084A-B2BC-BF299D5B47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100" y="1179000"/>
            <a:ext cx="4500000" cy="4500000"/>
          </a:xfrm>
          <a:prstGeom prst="rect">
            <a:avLst/>
          </a:prstGeom>
        </p:spPr>
      </p:pic>
    </p:spTree>
    <p:extLst>
      <p:ext uri="{BB962C8B-B14F-4D97-AF65-F5344CB8AC3E}">
        <p14:creationId xmlns:p14="http://schemas.microsoft.com/office/powerpoint/2010/main" val="151182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E0B8D-20B5-4E61-8D30-17020A7CB128}"/>
              </a:ext>
            </a:extLst>
          </p:cNvPr>
          <p:cNvSpPr>
            <a:spLocks noGrp="1"/>
          </p:cNvSpPr>
          <p:nvPr>
            <p:ph type="title"/>
          </p:nvPr>
        </p:nvSpPr>
        <p:spPr/>
        <p:txBody>
          <a:bodyPr/>
          <a:lstStyle/>
          <a:p>
            <a:r>
              <a:rPr lang="de-DE">
                <a:cs typeface="Geeza Pro"/>
              </a:rPr>
              <a:t>Regeln</a:t>
            </a:r>
            <a:endParaRPr lang="de-DE"/>
          </a:p>
        </p:txBody>
      </p:sp>
      <p:sp>
        <p:nvSpPr>
          <p:cNvPr id="3" name="Textplatzhalter 2">
            <a:extLst>
              <a:ext uri="{FF2B5EF4-FFF2-40B4-BE49-F238E27FC236}">
                <a16:creationId xmlns:a16="http://schemas.microsoft.com/office/drawing/2014/main" id="{0E7FFAC2-5EEC-4769-BBD9-5EAE2D36CC7D}"/>
              </a:ext>
            </a:extLst>
          </p:cNvPr>
          <p:cNvSpPr>
            <a:spLocks noGrp="1"/>
          </p:cNvSpPr>
          <p:nvPr>
            <p:ph type="body" sz="quarter" idx="13"/>
          </p:nvPr>
        </p:nvSpPr>
        <p:spPr/>
        <p:txBody>
          <a:bodyPr/>
          <a:lstStyle/>
          <a:p>
            <a:r>
              <a:rPr lang="de-CH" b="1"/>
              <a:t>Verhalten in der Community </a:t>
            </a:r>
          </a:p>
        </p:txBody>
      </p:sp>
      <p:pic>
        <p:nvPicPr>
          <p:cNvPr id="17" name="Grafik 16" descr="Friedensgeste Silhouette">
            <a:extLst>
              <a:ext uri="{FF2B5EF4-FFF2-40B4-BE49-F238E27FC236}">
                <a16:creationId xmlns:a16="http://schemas.microsoft.com/office/drawing/2014/main" id="{9566BB74-CFB0-144D-AAB5-C3401A458B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8187" y="1858635"/>
            <a:ext cx="1163348" cy="1163348"/>
          </a:xfrm>
          <a:prstGeom prst="rect">
            <a:avLst/>
          </a:prstGeom>
        </p:spPr>
      </p:pic>
      <p:sp>
        <p:nvSpPr>
          <p:cNvPr id="18" name="Textfeld 17">
            <a:extLst>
              <a:ext uri="{FF2B5EF4-FFF2-40B4-BE49-F238E27FC236}">
                <a16:creationId xmlns:a16="http://schemas.microsoft.com/office/drawing/2014/main" id="{2CCAA775-88A1-2A4F-A047-7A52E588A912}"/>
              </a:ext>
            </a:extLst>
          </p:cNvPr>
          <p:cNvSpPr txBox="1"/>
          <p:nvPr/>
        </p:nvSpPr>
        <p:spPr>
          <a:xfrm>
            <a:off x="3848115" y="3233727"/>
            <a:ext cx="1620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Respektvoller Umgang</a:t>
            </a:r>
            <a:endParaRPr lang="de-DE" sz="1400">
              <a:latin typeface="Nunito Sans" pitchFamily="2" charset="77"/>
            </a:endParaRPr>
          </a:p>
        </p:txBody>
      </p:sp>
      <p:pic>
        <p:nvPicPr>
          <p:cNvPr id="15" name="Grafik 14" descr="Stern für Bewertung mit einfarbiger Füllung">
            <a:extLst>
              <a:ext uri="{FF2B5EF4-FFF2-40B4-BE49-F238E27FC236}">
                <a16:creationId xmlns:a16="http://schemas.microsoft.com/office/drawing/2014/main" id="{FF2CF089-35AC-034F-ADDB-E54B78F5D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8007" y="1801774"/>
            <a:ext cx="1163348" cy="1163348"/>
          </a:xfrm>
          <a:prstGeom prst="rect">
            <a:avLst/>
          </a:prstGeom>
        </p:spPr>
      </p:pic>
      <p:sp>
        <p:nvSpPr>
          <p:cNvPr id="20" name="Textfeld 19">
            <a:extLst>
              <a:ext uri="{FF2B5EF4-FFF2-40B4-BE49-F238E27FC236}">
                <a16:creationId xmlns:a16="http://schemas.microsoft.com/office/drawing/2014/main" id="{A558898E-E902-0B4E-BD8A-E8D83B7DCA8C}"/>
              </a:ext>
            </a:extLst>
          </p:cNvPr>
          <p:cNvSpPr txBox="1"/>
          <p:nvPr/>
        </p:nvSpPr>
        <p:spPr>
          <a:xfrm>
            <a:off x="9699660" y="3099931"/>
            <a:ext cx="24200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Hohes Qualitätsbewusstsein</a:t>
            </a:r>
            <a:endParaRPr lang="de-DE" sz="1400">
              <a:latin typeface="Nunito Sans" pitchFamily="2" charset="77"/>
            </a:endParaRPr>
          </a:p>
        </p:txBody>
      </p:sp>
      <p:pic>
        <p:nvPicPr>
          <p:cNvPr id="13" name="Grafik 12" descr="Gute Idee Silhouette">
            <a:extLst>
              <a:ext uri="{FF2B5EF4-FFF2-40B4-BE49-F238E27FC236}">
                <a16:creationId xmlns:a16="http://schemas.microsoft.com/office/drawing/2014/main" id="{BF311CDE-A4BD-2C48-BEED-CBC59BA857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5547" y="1801774"/>
            <a:ext cx="1163348" cy="1163348"/>
          </a:xfrm>
          <a:prstGeom prst="rect">
            <a:avLst/>
          </a:prstGeom>
        </p:spPr>
      </p:pic>
      <p:sp>
        <p:nvSpPr>
          <p:cNvPr id="22" name="Textfeld 21">
            <a:extLst>
              <a:ext uri="{FF2B5EF4-FFF2-40B4-BE49-F238E27FC236}">
                <a16:creationId xmlns:a16="http://schemas.microsoft.com/office/drawing/2014/main" id="{F0FB2714-8263-A84C-BEFA-2DCF947E3989}"/>
              </a:ext>
            </a:extLst>
          </p:cNvPr>
          <p:cNvSpPr txBox="1"/>
          <p:nvPr/>
        </p:nvSpPr>
        <p:spPr>
          <a:xfrm>
            <a:off x="6661985" y="3170078"/>
            <a:ext cx="18104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Transparente Kommunikation</a:t>
            </a:r>
            <a:endParaRPr lang="de-DE" sz="1400">
              <a:latin typeface="Nunito Sans" pitchFamily="2" charset="77"/>
            </a:endParaRPr>
          </a:p>
        </p:txBody>
      </p:sp>
      <p:pic>
        <p:nvPicPr>
          <p:cNvPr id="11" name="Grafik 10" descr="Kundenbewertung Silhouette">
            <a:extLst>
              <a:ext uri="{FF2B5EF4-FFF2-40B4-BE49-F238E27FC236}">
                <a16:creationId xmlns:a16="http://schemas.microsoft.com/office/drawing/2014/main" id="{2095A262-5D25-0E45-9168-0A8086D04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6374" y="4167562"/>
            <a:ext cx="1163348" cy="1163348"/>
          </a:xfrm>
          <a:prstGeom prst="rect">
            <a:avLst/>
          </a:prstGeom>
        </p:spPr>
      </p:pic>
      <p:sp>
        <p:nvSpPr>
          <p:cNvPr id="24" name="Textfeld 23">
            <a:extLst>
              <a:ext uri="{FF2B5EF4-FFF2-40B4-BE49-F238E27FC236}">
                <a16:creationId xmlns:a16="http://schemas.microsoft.com/office/drawing/2014/main" id="{786A4B35-AF21-2C4D-99BB-176BCAA7BC7E}"/>
              </a:ext>
            </a:extLst>
          </p:cNvPr>
          <p:cNvSpPr txBox="1"/>
          <p:nvPr/>
        </p:nvSpPr>
        <p:spPr>
          <a:xfrm>
            <a:off x="2472218" y="5542654"/>
            <a:ext cx="16200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Konstruktives Feedback</a:t>
            </a:r>
            <a:endParaRPr lang="de-DE" sz="1400">
              <a:latin typeface="Nunito Sans" pitchFamily="2" charset="77"/>
            </a:endParaRPr>
          </a:p>
        </p:txBody>
      </p:sp>
      <p:pic>
        <p:nvPicPr>
          <p:cNvPr id="29" name="Grafik 28" descr="Vertrag Silhouette">
            <a:extLst>
              <a:ext uri="{FF2B5EF4-FFF2-40B4-BE49-F238E27FC236}">
                <a16:creationId xmlns:a16="http://schemas.microsoft.com/office/drawing/2014/main" id="{6D92AB74-9154-2D4A-A773-961672BA1C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7319" y="1854248"/>
            <a:ext cx="1163348" cy="1163348"/>
          </a:xfrm>
          <a:prstGeom prst="rect">
            <a:avLst/>
          </a:prstGeom>
        </p:spPr>
      </p:pic>
      <p:sp>
        <p:nvSpPr>
          <p:cNvPr id="30" name="Textfeld 29">
            <a:extLst>
              <a:ext uri="{FF2B5EF4-FFF2-40B4-BE49-F238E27FC236}">
                <a16:creationId xmlns:a16="http://schemas.microsoft.com/office/drawing/2014/main" id="{D9A4F320-A0D1-0748-8B01-9F1707DD33A5}"/>
              </a:ext>
            </a:extLst>
          </p:cNvPr>
          <p:cNvSpPr txBox="1"/>
          <p:nvPr/>
        </p:nvSpPr>
        <p:spPr>
          <a:xfrm>
            <a:off x="765767" y="3229340"/>
            <a:ext cx="17064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Mitwirkung Hand in Hand mit </a:t>
            </a:r>
            <a:r>
              <a:rPr lang="de-CH" sz="1400" err="1">
                <a:solidFill>
                  <a:srgbClr val="FFFFFF"/>
                </a:solidFill>
                <a:latin typeface="Nunito Sans" pitchFamily="2" charset="77"/>
                <a:cs typeface="Arial"/>
              </a:rPr>
              <a:t>CoD</a:t>
            </a:r>
            <a:endParaRPr lang="de-DE" sz="1400">
              <a:latin typeface="Nunito Sans" pitchFamily="2" charset="77"/>
            </a:endParaRPr>
          </a:p>
        </p:txBody>
      </p:sp>
      <p:pic>
        <p:nvPicPr>
          <p:cNvPr id="33" name="Grafik 32" descr="Warnung Silhouette">
            <a:extLst>
              <a:ext uri="{FF2B5EF4-FFF2-40B4-BE49-F238E27FC236}">
                <a16:creationId xmlns:a16="http://schemas.microsoft.com/office/drawing/2014/main" id="{59DE4802-A4FC-D948-8EC9-69CB48CCE8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98637" y="4167562"/>
            <a:ext cx="1163348" cy="1163348"/>
          </a:xfrm>
          <a:prstGeom prst="rect">
            <a:avLst/>
          </a:prstGeom>
        </p:spPr>
      </p:pic>
      <p:sp>
        <p:nvSpPr>
          <p:cNvPr id="34" name="Textfeld 33">
            <a:extLst>
              <a:ext uri="{FF2B5EF4-FFF2-40B4-BE49-F238E27FC236}">
                <a16:creationId xmlns:a16="http://schemas.microsoft.com/office/drawing/2014/main" id="{6FE809F5-D8BB-914F-AACE-E74EEC779AB2}"/>
              </a:ext>
            </a:extLst>
          </p:cNvPr>
          <p:cNvSpPr txBox="1"/>
          <p:nvPr/>
        </p:nvSpPr>
        <p:spPr>
          <a:xfrm>
            <a:off x="5039201" y="5490189"/>
            <a:ext cx="197328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Code darf nicht zweckentfremdet werden</a:t>
            </a:r>
            <a:endParaRPr lang="de-DE" sz="1400">
              <a:latin typeface="Nunito Sans" pitchFamily="2" charset="77"/>
            </a:endParaRPr>
          </a:p>
        </p:txBody>
      </p:sp>
      <p:pic>
        <p:nvPicPr>
          <p:cNvPr id="9" name="Grafik 8" descr="Telefone verboten Silhouette">
            <a:extLst>
              <a:ext uri="{FF2B5EF4-FFF2-40B4-BE49-F238E27FC236}">
                <a16:creationId xmlns:a16="http://schemas.microsoft.com/office/drawing/2014/main" id="{DAB9B87A-2833-7246-A730-16BA56F57A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99941" y="4076969"/>
            <a:ext cx="1102846" cy="1102846"/>
          </a:xfrm>
          <a:prstGeom prst="rect">
            <a:avLst/>
          </a:prstGeom>
        </p:spPr>
      </p:pic>
      <p:sp>
        <p:nvSpPr>
          <p:cNvPr id="36" name="Textfeld 35">
            <a:extLst>
              <a:ext uri="{FF2B5EF4-FFF2-40B4-BE49-F238E27FC236}">
                <a16:creationId xmlns:a16="http://schemas.microsoft.com/office/drawing/2014/main" id="{B05735BE-4D74-E24D-921A-A19E6ED4BDA1}"/>
              </a:ext>
            </a:extLst>
          </p:cNvPr>
          <p:cNvSpPr txBox="1"/>
          <p:nvPr/>
        </p:nvSpPr>
        <p:spPr>
          <a:xfrm>
            <a:off x="7938254" y="5490189"/>
            <a:ext cx="22262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sz="1400">
                <a:solidFill>
                  <a:srgbClr val="FFFFFF"/>
                </a:solidFill>
                <a:latin typeface="Nunito Sans" pitchFamily="2" charset="77"/>
                <a:cs typeface="Arial"/>
              </a:rPr>
              <a:t>Keine Sanktionen bei Regelverstoss möglich</a:t>
            </a:r>
            <a:endParaRPr lang="de-DE" sz="1400">
              <a:latin typeface="Nunito Sans" pitchFamily="2" charset="77"/>
            </a:endParaRPr>
          </a:p>
        </p:txBody>
      </p:sp>
    </p:spTree>
    <p:extLst>
      <p:ext uri="{BB962C8B-B14F-4D97-AF65-F5344CB8AC3E}">
        <p14:creationId xmlns:p14="http://schemas.microsoft.com/office/powerpoint/2010/main" val="47364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D011FE-F39D-43B1-A6E1-98DC60440522}"/>
              </a:ext>
            </a:extLst>
          </p:cNvPr>
          <p:cNvSpPr>
            <a:spLocks noGrp="1"/>
          </p:cNvSpPr>
          <p:nvPr>
            <p:ph type="title"/>
          </p:nvPr>
        </p:nvSpPr>
        <p:spPr/>
        <p:txBody>
          <a:bodyPr/>
          <a:lstStyle/>
          <a:p>
            <a:r>
              <a:rPr lang="de-CH" dirty="0"/>
              <a:t>Analyse</a:t>
            </a:r>
          </a:p>
        </p:txBody>
      </p:sp>
    </p:spTree>
    <p:extLst>
      <p:ext uri="{BB962C8B-B14F-4D97-AF65-F5344CB8AC3E}">
        <p14:creationId xmlns:p14="http://schemas.microsoft.com/office/powerpoint/2010/main" val="60018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5F1A724-751E-4C08-BD77-EAEDA7486984}"/>
              </a:ext>
            </a:extLst>
          </p:cNvPr>
          <p:cNvSpPr>
            <a:spLocks noGrp="1"/>
          </p:cNvSpPr>
          <p:nvPr>
            <p:ph type="title"/>
          </p:nvPr>
        </p:nvSpPr>
        <p:spPr/>
        <p:txBody>
          <a:bodyPr/>
          <a:lstStyle/>
          <a:p>
            <a:r>
              <a:rPr lang="fr-CH" err="1"/>
              <a:t>Regeln</a:t>
            </a:r>
            <a:endParaRPr lang="de-CH"/>
          </a:p>
        </p:txBody>
      </p:sp>
      <p:sp>
        <p:nvSpPr>
          <p:cNvPr id="2" name="Textplatzhalter 1">
            <a:extLst>
              <a:ext uri="{FF2B5EF4-FFF2-40B4-BE49-F238E27FC236}">
                <a16:creationId xmlns:a16="http://schemas.microsoft.com/office/drawing/2014/main" id="{04311F63-5D04-47A9-848E-C8F6EAC31EEB}"/>
              </a:ext>
            </a:extLst>
          </p:cNvPr>
          <p:cNvSpPr>
            <a:spLocks noGrp="1"/>
          </p:cNvSpPr>
          <p:nvPr>
            <p:ph type="body" sz="quarter" idx="13"/>
          </p:nvPr>
        </p:nvSpPr>
        <p:spPr/>
        <p:txBody>
          <a:bodyPr/>
          <a:lstStyle/>
          <a:p>
            <a:r>
              <a:rPr lang="de-CH"/>
              <a:t>Verhalten in der Community</a:t>
            </a:r>
          </a:p>
        </p:txBody>
      </p:sp>
      <p:sp>
        <p:nvSpPr>
          <p:cNvPr id="3" name="Textplatzhalter 2">
            <a:extLst>
              <a:ext uri="{FF2B5EF4-FFF2-40B4-BE49-F238E27FC236}">
                <a16:creationId xmlns:a16="http://schemas.microsoft.com/office/drawing/2014/main" id="{45F0B753-DD51-4B59-836B-EF919A33FD23}"/>
              </a:ext>
            </a:extLst>
          </p:cNvPr>
          <p:cNvSpPr>
            <a:spLocks noGrp="1"/>
          </p:cNvSpPr>
          <p:nvPr>
            <p:ph type="body" sz="quarter" idx="14"/>
          </p:nvPr>
        </p:nvSpPr>
        <p:spPr>
          <a:xfrm>
            <a:off x="723900" y="1997242"/>
            <a:ext cx="8640000" cy="4106378"/>
          </a:xfrm>
        </p:spPr>
        <p:txBody>
          <a:bodyPr/>
          <a:lstStyle/>
          <a:p>
            <a:r>
              <a:rPr lang="de-DE">
                <a:solidFill>
                  <a:schemeClr val="bg1"/>
                </a:solidFill>
                <a:latin typeface="nunito" pitchFamily="2" charset="0"/>
              </a:rPr>
              <a:t>Regeln sollen die Zusammenarbeit einer Gemeinschaft fördern und den Mitwirkenden aufzeigen, in welchem Rahmen sie handeln dürfen. Für diesen Baustein des Community Canvas hat Team MARK sechs Regeln aufgesetzt:</a:t>
            </a:r>
            <a:br>
              <a:rPr lang="de-DE">
                <a:solidFill>
                  <a:schemeClr val="bg1"/>
                </a:solidFill>
                <a:latin typeface="nunito" pitchFamily="2" charset="0"/>
              </a:rPr>
            </a:br>
            <a:br>
              <a:rPr lang="de-DE">
                <a:solidFill>
                  <a:schemeClr val="bg1"/>
                </a:solidFill>
                <a:latin typeface="nunito" pitchFamily="2" charset="0"/>
              </a:rPr>
            </a:br>
            <a:r>
              <a:rPr lang="de-DE">
                <a:solidFill>
                  <a:schemeClr val="bg1"/>
                </a:solidFill>
                <a:latin typeface="nunito" pitchFamily="2" charset="0"/>
              </a:rPr>
              <a:t>Die Mitwirkung am Projekt bedeutet die automatische Akzeptant des Code </a:t>
            </a:r>
            <a:r>
              <a:rPr lang="de-DE" err="1">
                <a:solidFill>
                  <a:schemeClr val="bg1"/>
                </a:solidFill>
                <a:latin typeface="nunito" pitchFamily="2" charset="0"/>
              </a:rPr>
              <a:t>of</a:t>
            </a:r>
            <a:r>
              <a:rPr lang="de-DE">
                <a:solidFill>
                  <a:schemeClr val="bg1"/>
                </a:solidFill>
                <a:latin typeface="nunito" pitchFamily="2" charset="0"/>
              </a:rPr>
              <a:t> </a:t>
            </a:r>
            <a:r>
              <a:rPr lang="de-DE" err="1">
                <a:solidFill>
                  <a:schemeClr val="bg1"/>
                </a:solidFill>
                <a:latin typeface="nunito" pitchFamily="2" charset="0"/>
              </a:rPr>
              <a:t>Conducts</a:t>
            </a:r>
            <a:r>
              <a:rPr lang="de-DE">
                <a:solidFill>
                  <a:schemeClr val="bg1"/>
                </a:solidFill>
                <a:latin typeface="nunito" pitchFamily="2" charset="0"/>
              </a:rPr>
              <a:t> des DIVA.EXCHANGE.</a:t>
            </a:r>
            <a:br>
              <a:rPr lang="de-DE">
                <a:solidFill>
                  <a:schemeClr val="bg1"/>
                </a:solidFill>
                <a:latin typeface="nunito" pitchFamily="2" charset="0"/>
              </a:rPr>
            </a:br>
            <a:r>
              <a:rPr lang="de-DE">
                <a:solidFill>
                  <a:schemeClr val="bg1"/>
                </a:solidFill>
                <a:latin typeface="nunito" pitchFamily="2" charset="0"/>
              </a:rPr>
              <a:t>Teilnehmende gehen respektvoll miteinander um.</a:t>
            </a:r>
            <a:br>
              <a:rPr lang="de-DE">
                <a:solidFill>
                  <a:schemeClr val="bg1"/>
                </a:solidFill>
                <a:latin typeface="nunito" pitchFamily="2" charset="0"/>
              </a:rPr>
            </a:br>
            <a:r>
              <a:rPr lang="de-DE">
                <a:solidFill>
                  <a:schemeClr val="bg1"/>
                </a:solidFill>
                <a:latin typeface="nunito" pitchFamily="2" charset="0"/>
              </a:rPr>
              <a:t>Alle kommunizieren transparent miteinander.</a:t>
            </a:r>
            <a:br>
              <a:rPr lang="de-DE">
                <a:solidFill>
                  <a:schemeClr val="bg1"/>
                </a:solidFill>
                <a:latin typeface="nunito" pitchFamily="2" charset="0"/>
              </a:rPr>
            </a:br>
            <a:r>
              <a:rPr lang="de-DE">
                <a:solidFill>
                  <a:schemeClr val="bg1"/>
                </a:solidFill>
                <a:latin typeface="nunito" pitchFamily="2" charset="0"/>
              </a:rPr>
              <a:t>Die Forschung und Entwicklung wird mit einem hohen </a:t>
            </a:r>
            <a:r>
              <a:rPr lang="de-DE" err="1">
                <a:solidFill>
                  <a:schemeClr val="bg1"/>
                </a:solidFill>
                <a:latin typeface="nunito" pitchFamily="2" charset="0"/>
              </a:rPr>
              <a:t>Mass</a:t>
            </a:r>
            <a:r>
              <a:rPr lang="de-DE">
                <a:solidFill>
                  <a:schemeClr val="bg1"/>
                </a:solidFill>
                <a:latin typeface="nunito" pitchFamily="2" charset="0"/>
              </a:rPr>
              <a:t> an Qualitätsbewusstsein durchgeführt.</a:t>
            </a:r>
            <a:br>
              <a:rPr lang="de-DE">
                <a:solidFill>
                  <a:schemeClr val="bg1"/>
                </a:solidFill>
                <a:latin typeface="nunito" pitchFamily="2" charset="0"/>
              </a:rPr>
            </a:br>
            <a:r>
              <a:rPr lang="de-DE">
                <a:solidFill>
                  <a:schemeClr val="bg1"/>
                </a:solidFill>
                <a:latin typeface="nunito" pitchFamily="2" charset="0"/>
              </a:rPr>
              <a:t>Feedback wird konstruktiv widergegeben.</a:t>
            </a:r>
            <a:br>
              <a:rPr lang="de-DE">
                <a:solidFill>
                  <a:schemeClr val="bg1"/>
                </a:solidFill>
                <a:latin typeface="nunito" pitchFamily="2" charset="0"/>
              </a:rPr>
            </a:br>
            <a:r>
              <a:rPr lang="de-DE">
                <a:solidFill>
                  <a:schemeClr val="bg1"/>
                </a:solidFill>
                <a:latin typeface="nunito" pitchFamily="2" charset="0"/>
              </a:rPr>
              <a:t>Das Projekt darf nicht zweckentfremdet oder gar für illegale, unethische oder unmoralische Zwecke benutzt werden.</a:t>
            </a:r>
            <a:br>
              <a:rPr lang="de-DE">
                <a:solidFill>
                  <a:schemeClr val="bg1"/>
                </a:solidFill>
                <a:latin typeface="nunito" pitchFamily="2" charset="0"/>
              </a:rPr>
            </a:br>
            <a:br>
              <a:rPr lang="de-DE">
                <a:solidFill>
                  <a:schemeClr val="bg1"/>
                </a:solidFill>
                <a:latin typeface="nunito" pitchFamily="2" charset="0"/>
              </a:rPr>
            </a:br>
            <a:r>
              <a:rPr lang="de-DE">
                <a:solidFill>
                  <a:schemeClr val="bg1"/>
                </a:solidFill>
                <a:latin typeface="nunito" pitchFamily="2" charset="0"/>
              </a:rPr>
              <a:t>Wichtig ist: Bei </a:t>
            </a:r>
            <a:r>
              <a:rPr lang="de-DE" err="1">
                <a:solidFill>
                  <a:schemeClr val="bg1"/>
                </a:solidFill>
                <a:latin typeface="nunito" pitchFamily="2" charset="0"/>
              </a:rPr>
              <a:t>Regelverstössen</a:t>
            </a:r>
            <a:r>
              <a:rPr lang="de-DE">
                <a:solidFill>
                  <a:schemeClr val="bg1"/>
                </a:solidFill>
                <a:latin typeface="nunito" pitchFamily="2" charset="0"/>
              </a:rPr>
              <a:t> können keine Sanktionen ausgesprochen werden. Aufgrund der freien und anonymen Projektteilnahme kann keine bestimmte Person ausgeschlossen werden, da kein Nutzerkonto besteht, welches beispielsweise gesperrt werden könnte.</a:t>
            </a:r>
            <a:endParaRPr lang="de-CH">
              <a:solidFill>
                <a:schemeClr val="bg1"/>
              </a:solidFill>
              <a:latin typeface="nunito" pitchFamily="2" charset="0"/>
            </a:endParaRPr>
          </a:p>
          <a:p>
            <a:endParaRPr lang="de-CH"/>
          </a:p>
        </p:txBody>
      </p:sp>
      <p:pic>
        <p:nvPicPr>
          <p:cNvPr id="5" name="Grafik 4" descr="Polizist Silhouette">
            <a:extLst>
              <a:ext uri="{FF2B5EF4-FFF2-40B4-BE49-F238E27FC236}">
                <a16:creationId xmlns:a16="http://schemas.microsoft.com/office/drawing/2014/main" id="{8BB9767C-2DF1-3F4F-A6C3-569A0014C0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100" y="1142488"/>
            <a:ext cx="4500000" cy="4500000"/>
          </a:xfrm>
          <a:prstGeom prst="rect">
            <a:avLst/>
          </a:prstGeom>
        </p:spPr>
      </p:pic>
    </p:spTree>
    <p:extLst>
      <p:ext uri="{BB962C8B-B14F-4D97-AF65-F5344CB8AC3E}">
        <p14:creationId xmlns:p14="http://schemas.microsoft.com/office/powerpoint/2010/main" val="351423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7450CB-2F93-4853-84A6-DE04AB7E1151}"/>
              </a:ext>
            </a:extLst>
          </p:cNvPr>
          <p:cNvSpPr>
            <a:spLocks noGrp="1"/>
          </p:cNvSpPr>
          <p:nvPr>
            <p:ph type="title"/>
          </p:nvPr>
        </p:nvSpPr>
        <p:spPr/>
        <p:txBody>
          <a:bodyPr/>
          <a:lstStyle/>
          <a:p>
            <a:r>
              <a:rPr lang="de-DE"/>
              <a:t>Gemeinsame Erfahrungen</a:t>
            </a:r>
          </a:p>
        </p:txBody>
      </p:sp>
      <p:sp>
        <p:nvSpPr>
          <p:cNvPr id="3" name="Textplatzhalter 2">
            <a:extLst>
              <a:ext uri="{FF2B5EF4-FFF2-40B4-BE49-F238E27FC236}">
                <a16:creationId xmlns:a16="http://schemas.microsoft.com/office/drawing/2014/main" id="{FFECD1AC-C0E9-4F2B-B4C7-8C824C7016C1}"/>
              </a:ext>
            </a:extLst>
          </p:cNvPr>
          <p:cNvSpPr>
            <a:spLocks noGrp="1"/>
          </p:cNvSpPr>
          <p:nvPr>
            <p:ph type="body" sz="quarter" idx="13"/>
          </p:nvPr>
        </p:nvSpPr>
        <p:spPr/>
        <p:txBody>
          <a:bodyPr/>
          <a:lstStyle/>
          <a:p>
            <a:r>
              <a:rPr lang="de-CH"/>
              <a:t>Erfahrungen teilen</a:t>
            </a:r>
          </a:p>
          <a:p>
            <a:endParaRPr lang="de-CH"/>
          </a:p>
        </p:txBody>
      </p:sp>
      <p:sp>
        <p:nvSpPr>
          <p:cNvPr id="7" name="Textfeld 6">
            <a:extLst>
              <a:ext uri="{FF2B5EF4-FFF2-40B4-BE49-F238E27FC236}">
                <a16:creationId xmlns:a16="http://schemas.microsoft.com/office/drawing/2014/main" id="{4D03EC0C-02A8-4E30-AFC9-5AB10A70FA50}"/>
              </a:ext>
            </a:extLst>
          </p:cNvPr>
          <p:cNvSpPr txBox="1"/>
          <p:nvPr/>
        </p:nvSpPr>
        <p:spPr>
          <a:xfrm>
            <a:off x="934261" y="3094940"/>
            <a:ext cx="7116553" cy="1077218"/>
          </a:xfrm>
          <a:prstGeom prst="rect">
            <a:avLst/>
          </a:prstGeom>
          <a:noFill/>
        </p:spPr>
        <p:txBody>
          <a:bodyPr wrap="square" lIns="91440" tIns="45720" rIns="91440" bIns="45720" rtlCol="0" anchor="t">
            <a:spAutoFit/>
          </a:bodyPr>
          <a:lstStyle/>
          <a:p>
            <a:endParaRPr lang="de-DE" sz="3200">
              <a:solidFill>
                <a:schemeClr val="bg1"/>
              </a:solidFill>
              <a:cs typeface="Geeza Pro"/>
            </a:endParaRPr>
          </a:p>
          <a:p>
            <a:pPr marL="457200" indent="-457200">
              <a:buFont typeface="Arial" panose="020B0604020202020204" pitchFamily="34" charset="0"/>
              <a:buChar char="•"/>
            </a:pPr>
            <a:endParaRPr lang="de-DE" sz="1600">
              <a:solidFill>
                <a:schemeClr val="bg1"/>
              </a:solidFill>
              <a:latin typeface="Nunito Sans Light"/>
              <a:ea typeface="Noto Sans Gothic" panose="020B0502040504020204" pitchFamily="34" charset="0"/>
              <a:cs typeface="Assistant Light"/>
            </a:endParaRPr>
          </a:p>
          <a:p>
            <a:pPr marL="457200" indent="-457200">
              <a:buFont typeface="Arial" panose="020B0604020202020204" pitchFamily="34" charset="0"/>
              <a:buChar char="•"/>
            </a:pPr>
            <a:endParaRPr lang="de-DE" sz="1600">
              <a:solidFill>
                <a:schemeClr val="bg1"/>
              </a:solidFill>
              <a:latin typeface="Nunito Sans Light"/>
              <a:ea typeface="Noto Sans Gothic" panose="020B0502040504020204" pitchFamily="34" charset="0"/>
              <a:cs typeface="Assistant Light"/>
            </a:endParaRPr>
          </a:p>
        </p:txBody>
      </p:sp>
      <p:pic>
        <p:nvPicPr>
          <p:cNvPr id="9" name="Grafik 8" descr="Gruppenbrainstorming Silhouette">
            <a:extLst>
              <a:ext uri="{FF2B5EF4-FFF2-40B4-BE49-F238E27FC236}">
                <a16:creationId xmlns:a16="http://schemas.microsoft.com/office/drawing/2014/main" id="{A9B330E6-56CB-42A9-9586-71A6531B72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0506" y="2607417"/>
            <a:ext cx="2243258" cy="2251196"/>
          </a:xfrm>
          <a:prstGeom prst="rect">
            <a:avLst/>
          </a:prstGeom>
        </p:spPr>
      </p:pic>
      <p:graphicFrame>
        <p:nvGraphicFramePr>
          <p:cNvPr id="12" name="Diagramm 12">
            <a:extLst>
              <a:ext uri="{FF2B5EF4-FFF2-40B4-BE49-F238E27FC236}">
                <a16:creationId xmlns:a16="http://schemas.microsoft.com/office/drawing/2014/main" id="{513137C3-3309-449B-9E46-2795417C9D46}"/>
              </a:ext>
            </a:extLst>
          </p:cNvPr>
          <p:cNvGraphicFramePr/>
          <p:nvPr>
            <p:extLst>
              <p:ext uri="{D42A27DB-BD31-4B8C-83A1-F6EECF244321}">
                <p14:modId xmlns:p14="http://schemas.microsoft.com/office/powerpoint/2010/main" val="1611393184"/>
              </p:ext>
            </p:extLst>
          </p:nvPr>
        </p:nvGraphicFramePr>
        <p:xfrm>
          <a:off x="1664462" y="1430265"/>
          <a:ext cx="7737759" cy="52766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06" name="Textfeld 1505">
            <a:extLst>
              <a:ext uri="{FF2B5EF4-FFF2-40B4-BE49-F238E27FC236}">
                <a16:creationId xmlns:a16="http://schemas.microsoft.com/office/drawing/2014/main" id="{38B8C453-C79F-482D-89AE-08DFEFA452FF}"/>
              </a:ext>
            </a:extLst>
          </p:cNvPr>
          <p:cNvSpPr txBox="1"/>
          <p:nvPr/>
        </p:nvSpPr>
        <p:spPr>
          <a:xfrm>
            <a:off x="2425916" y="4508285"/>
            <a:ext cx="64813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400" b="1">
                <a:solidFill>
                  <a:srgbClr val="D9F41E"/>
                </a:solidFill>
                <a:latin typeface="Nunito Sans Light"/>
                <a:cs typeface="Geeza Pro"/>
              </a:rPr>
              <a:t>Alle haben eine Stimme ​</a:t>
            </a:r>
            <a:endParaRPr lang="de-DE" sz="2400" b="1">
              <a:solidFill>
                <a:srgbClr val="D9F41E"/>
              </a:solidFill>
              <a:cs typeface="Geeza Pro"/>
            </a:endParaRPr>
          </a:p>
        </p:txBody>
      </p:sp>
      <p:sp>
        <p:nvSpPr>
          <p:cNvPr id="51" name="Textfeld 50">
            <a:extLst>
              <a:ext uri="{FF2B5EF4-FFF2-40B4-BE49-F238E27FC236}">
                <a16:creationId xmlns:a16="http://schemas.microsoft.com/office/drawing/2014/main" id="{78209B1D-05F3-4775-8B4C-BDB208AE76F4}"/>
              </a:ext>
            </a:extLst>
          </p:cNvPr>
          <p:cNvSpPr txBox="1"/>
          <p:nvPr/>
        </p:nvSpPr>
        <p:spPr>
          <a:xfrm>
            <a:off x="8837075" y="4811670"/>
            <a:ext cx="245369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400">
                <a:solidFill>
                  <a:srgbClr val="D9F41E"/>
                </a:solidFill>
              </a:rPr>
              <a:t>PUNKTUELL braucht es DIVA als Katalysator um Community </a:t>
            </a:r>
            <a:r>
              <a:rPr lang="de-DE" sz="1400" err="1">
                <a:solidFill>
                  <a:srgbClr val="D9F41E"/>
                </a:solidFill>
              </a:rPr>
              <a:t>anzustossen</a:t>
            </a:r>
            <a:endParaRPr lang="de-DE" sz="1400">
              <a:solidFill>
                <a:srgbClr val="D9F41E"/>
              </a:solidFill>
              <a:cs typeface="Calibri"/>
            </a:endParaRPr>
          </a:p>
        </p:txBody>
      </p:sp>
      <p:sp>
        <p:nvSpPr>
          <p:cNvPr id="52" name="Textfeld 51">
            <a:extLst>
              <a:ext uri="{FF2B5EF4-FFF2-40B4-BE49-F238E27FC236}">
                <a16:creationId xmlns:a16="http://schemas.microsoft.com/office/drawing/2014/main" id="{85D9A863-1275-45D5-B155-38387A65BF42}"/>
              </a:ext>
            </a:extLst>
          </p:cNvPr>
          <p:cNvSpPr txBox="1"/>
          <p:nvPr/>
        </p:nvSpPr>
        <p:spPr>
          <a:xfrm>
            <a:off x="323000" y="4744730"/>
            <a:ext cx="285045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1400">
                <a:solidFill>
                  <a:srgbClr val="D9F41E"/>
                </a:solidFill>
              </a:rPr>
              <a:t>ONGOING</a:t>
            </a:r>
            <a:endParaRPr lang="de-DE" sz="1400">
              <a:solidFill>
                <a:srgbClr val="D9F41E"/>
              </a:solidFill>
              <a:cs typeface="Calibri"/>
            </a:endParaRPr>
          </a:p>
          <a:p>
            <a:r>
              <a:rPr lang="de-DE" sz="1400">
                <a:solidFill>
                  <a:srgbClr val="D9F41E"/>
                </a:solidFill>
                <a:cs typeface="Calibri"/>
              </a:rPr>
              <a:t>Aktivitäten ergeben sich natürlich im Rahmen der Community Member</a:t>
            </a:r>
          </a:p>
        </p:txBody>
      </p:sp>
      <p:sp>
        <p:nvSpPr>
          <p:cNvPr id="1477" name="Gewitterblitz 1476">
            <a:extLst>
              <a:ext uri="{FF2B5EF4-FFF2-40B4-BE49-F238E27FC236}">
                <a16:creationId xmlns:a16="http://schemas.microsoft.com/office/drawing/2014/main" id="{503FE7F4-D87D-43F0-865F-8E991C0CBEC1}"/>
              </a:ext>
            </a:extLst>
          </p:cNvPr>
          <p:cNvSpPr/>
          <p:nvPr/>
        </p:nvSpPr>
        <p:spPr>
          <a:xfrm rot="660000">
            <a:off x="8861312" y="4739901"/>
            <a:ext cx="276330" cy="284704"/>
          </a:xfrm>
          <a:prstGeom prst="lightningBolt">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78" name="Sonne 1477">
            <a:extLst>
              <a:ext uri="{FF2B5EF4-FFF2-40B4-BE49-F238E27FC236}">
                <a16:creationId xmlns:a16="http://schemas.microsoft.com/office/drawing/2014/main" id="{248F6236-190E-4E16-B7F5-71FE6503EB84}"/>
              </a:ext>
            </a:extLst>
          </p:cNvPr>
          <p:cNvSpPr/>
          <p:nvPr/>
        </p:nvSpPr>
        <p:spPr>
          <a:xfrm>
            <a:off x="1204705" y="4719774"/>
            <a:ext cx="284704" cy="276331"/>
          </a:xfrm>
          <a:prstGeom prst="sun">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2554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m 12">
            <a:extLst>
              <a:ext uri="{FF2B5EF4-FFF2-40B4-BE49-F238E27FC236}">
                <a16:creationId xmlns:a16="http://schemas.microsoft.com/office/drawing/2014/main" id="{5984E2B4-A056-0748-9327-4EBB4958C2E9}"/>
              </a:ext>
            </a:extLst>
          </p:cNvPr>
          <p:cNvGraphicFramePr/>
          <p:nvPr>
            <p:extLst>
              <p:ext uri="{D42A27DB-BD31-4B8C-83A1-F6EECF244321}">
                <p14:modId xmlns:p14="http://schemas.microsoft.com/office/powerpoint/2010/main" val="2121044094"/>
              </p:ext>
            </p:extLst>
          </p:nvPr>
        </p:nvGraphicFramePr>
        <p:xfrm>
          <a:off x="6019800" y="1690337"/>
          <a:ext cx="5988125" cy="4452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el 8">
            <a:extLst>
              <a:ext uri="{FF2B5EF4-FFF2-40B4-BE49-F238E27FC236}">
                <a16:creationId xmlns:a16="http://schemas.microsoft.com/office/drawing/2014/main" id="{BF8B944E-10B8-4D93-971C-04495DA3D258}"/>
              </a:ext>
            </a:extLst>
          </p:cNvPr>
          <p:cNvSpPr>
            <a:spLocks noGrp="1"/>
          </p:cNvSpPr>
          <p:nvPr>
            <p:ph type="title"/>
          </p:nvPr>
        </p:nvSpPr>
        <p:spPr/>
        <p:txBody>
          <a:bodyPr/>
          <a:lstStyle/>
          <a:p>
            <a:r>
              <a:rPr lang="de-DE"/>
              <a:t>Gemeinsame Erfahrungen</a:t>
            </a:r>
            <a:endParaRPr lang="de-CH"/>
          </a:p>
        </p:txBody>
      </p:sp>
      <p:sp>
        <p:nvSpPr>
          <p:cNvPr id="2" name="Textplatzhalter 1">
            <a:extLst>
              <a:ext uri="{FF2B5EF4-FFF2-40B4-BE49-F238E27FC236}">
                <a16:creationId xmlns:a16="http://schemas.microsoft.com/office/drawing/2014/main" id="{183E157F-E37C-4567-AD5F-F684C8F4E674}"/>
              </a:ext>
            </a:extLst>
          </p:cNvPr>
          <p:cNvSpPr>
            <a:spLocks noGrp="1"/>
          </p:cNvSpPr>
          <p:nvPr>
            <p:ph type="body" sz="quarter" idx="13"/>
          </p:nvPr>
        </p:nvSpPr>
        <p:spPr/>
        <p:txBody>
          <a:bodyPr/>
          <a:lstStyle/>
          <a:p>
            <a:r>
              <a:rPr lang="de-CH"/>
              <a:t>Erfahrungen teilen</a:t>
            </a:r>
          </a:p>
        </p:txBody>
      </p:sp>
      <p:sp>
        <p:nvSpPr>
          <p:cNvPr id="11" name="Textplatzhalter 10">
            <a:extLst>
              <a:ext uri="{FF2B5EF4-FFF2-40B4-BE49-F238E27FC236}">
                <a16:creationId xmlns:a16="http://schemas.microsoft.com/office/drawing/2014/main" id="{D677B4D2-5440-43A2-80F2-56C1E43C4691}"/>
              </a:ext>
            </a:extLst>
          </p:cNvPr>
          <p:cNvSpPr txBox="1">
            <a:spLocks noGrp="1"/>
          </p:cNvSpPr>
          <p:nvPr>
            <p:ph type="body" sz="quarter" idx="14"/>
          </p:nvPr>
        </p:nvSpPr>
        <p:spPr>
          <a:xfrm>
            <a:off x="723900" y="1997075"/>
            <a:ext cx="8640763" cy="3838575"/>
          </a:xfrm>
          <a:prstGeom prst="rect">
            <a:avLst/>
          </a:prstGeom>
          <a:noFill/>
        </p:spPr>
        <p:txBody>
          <a:bodyPr wrap="square">
            <a:spAutoFit/>
          </a:bodyPr>
          <a:lstStyle/>
          <a:p>
            <a:r>
              <a:rPr lang="de-DE" b="0">
                <a:solidFill>
                  <a:schemeClr val="bg1"/>
                </a:solidFill>
                <a:latin typeface="nunito" pitchFamily="2" charset="0"/>
              </a:rPr>
              <a:t>Bei geteilten Erfahrungen ist es wichtig zu unterscheiden, zwischen solchen die sich organisch ergeben aufgrund der Projektmitarbeit und solchen die </a:t>
            </a:r>
            <a:r>
              <a:rPr lang="de-DE" b="0" err="1">
                <a:solidFill>
                  <a:schemeClr val="bg1"/>
                </a:solidFill>
                <a:latin typeface="nunito" pitchFamily="2" charset="0"/>
              </a:rPr>
              <a:t>anzustossen</a:t>
            </a:r>
            <a:r>
              <a:rPr lang="de-DE" b="0">
                <a:solidFill>
                  <a:schemeClr val="bg1"/>
                </a:solidFill>
                <a:latin typeface="nunito" pitchFamily="2" charset="0"/>
              </a:rPr>
              <a:t> sind, um die Community aktiv zu halten. </a:t>
            </a:r>
            <a:br>
              <a:rPr lang="de-DE" b="0">
                <a:solidFill>
                  <a:schemeClr val="bg1"/>
                </a:solidFill>
                <a:latin typeface="nunito" pitchFamily="2" charset="0"/>
              </a:rPr>
            </a:br>
            <a:br>
              <a:rPr lang="de-DE" b="0">
                <a:solidFill>
                  <a:schemeClr val="bg1"/>
                </a:solidFill>
                <a:latin typeface="nunito" pitchFamily="2" charset="0"/>
              </a:rPr>
            </a:br>
            <a:r>
              <a:rPr lang="de-DE" b="0">
                <a:solidFill>
                  <a:schemeClr val="bg1"/>
                </a:solidFill>
                <a:latin typeface="nunito" pitchFamily="2" charset="0"/>
              </a:rPr>
              <a:t>Unter </a:t>
            </a:r>
            <a:r>
              <a:rPr lang="de-DE" b="0" err="1">
                <a:solidFill>
                  <a:schemeClr val="bg1"/>
                </a:solidFill>
                <a:latin typeface="nunito" pitchFamily="2" charset="0"/>
              </a:rPr>
              <a:t>Ongoing</a:t>
            </a:r>
            <a:r>
              <a:rPr lang="de-DE" b="0">
                <a:solidFill>
                  <a:schemeClr val="bg1"/>
                </a:solidFill>
                <a:latin typeface="nunito" pitchFamily="2" charset="0"/>
              </a:rPr>
              <a:t> Aktivitäten wird beispielsweise Verstanden, dass die Kontribution vom Projekt von den Mitwirkenden selber gestaltet wird und nicht </a:t>
            </a:r>
            <a:r>
              <a:rPr lang="de-DE" b="0" err="1">
                <a:solidFill>
                  <a:schemeClr val="bg1"/>
                </a:solidFill>
                <a:latin typeface="nunito" pitchFamily="2" charset="0"/>
              </a:rPr>
              <a:t>angestossen</a:t>
            </a:r>
            <a:r>
              <a:rPr lang="de-DE" b="0">
                <a:solidFill>
                  <a:schemeClr val="bg1"/>
                </a:solidFill>
                <a:latin typeface="nunito" pitchFamily="2" charset="0"/>
              </a:rPr>
              <a:t> wird. Gemeinsame Projekte mit anderen Projekten ergeben sich eher automatisch sollten aber von DIVA </a:t>
            </a:r>
            <a:r>
              <a:rPr lang="de-DE" b="0" err="1">
                <a:solidFill>
                  <a:schemeClr val="bg1"/>
                </a:solidFill>
                <a:latin typeface="nunito" pitchFamily="2" charset="0"/>
              </a:rPr>
              <a:t>angestossen</a:t>
            </a:r>
            <a:r>
              <a:rPr lang="de-DE" b="0">
                <a:solidFill>
                  <a:schemeClr val="bg1"/>
                </a:solidFill>
                <a:latin typeface="nunito" pitchFamily="2" charset="0"/>
              </a:rPr>
              <a:t> werden, falls dies nicht automatisch passiert und die Community miteinbeziehen und allenfalls die Community ausweiten. </a:t>
            </a:r>
            <a:br>
              <a:rPr lang="de-DE" b="0">
                <a:solidFill>
                  <a:schemeClr val="bg1"/>
                </a:solidFill>
                <a:latin typeface="nunito" pitchFamily="2" charset="0"/>
              </a:rPr>
            </a:br>
            <a:br>
              <a:rPr lang="de-DE" b="0">
                <a:solidFill>
                  <a:schemeClr val="bg1"/>
                </a:solidFill>
                <a:latin typeface="nunito" pitchFamily="2" charset="0"/>
              </a:rPr>
            </a:br>
            <a:r>
              <a:rPr lang="de-DE" b="0" err="1">
                <a:solidFill>
                  <a:schemeClr val="bg1"/>
                </a:solidFill>
                <a:latin typeface="nunito" pitchFamily="2" charset="0"/>
              </a:rPr>
              <a:t>Anzustossende</a:t>
            </a:r>
            <a:r>
              <a:rPr lang="de-DE" b="0">
                <a:solidFill>
                  <a:schemeClr val="bg1"/>
                </a:solidFill>
                <a:latin typeface="nunito" pitchFamily="2" charset="0"/>
              </a:rPr>
              <a:t> Projekte, die DIVA als Katalysator die Community mobilisiert können Zelebrationen sein, wie beispielsweise erfolgreiche Code Reviews oder gewisse Releases oder ebenfalls neue Member zelebrieren. </a:t>
            </a:r>
            <a:endParaRPr lang="de-CH">
              <a:solidFill>
                <a:schemeClr val="bg1"/>
              </a:solidFill>
              <a:latin typeface="nunito" pitchFamily="2" charset="0"/>
            </a:endParaRPr>
          </a:p>
        </p:txBody>
      </p:sp>
    </p:spTree>
    <p:extLst>
      <p:ext uri="{BB962C8B-B14F-4D97-AF65-F5344CB8AC3E}">
        <p14:creationId xmlns:p14="http://schemas.microsoft.com/office/powerpoint/2010/main" val="320981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8FDF5D8-1EC3-4D71-99E3-FB38140434BC}"/>
              </a:ext>
            </a:extLst>
          </p:cNvPr>
          <p:cNvSpPr>
            <a:spLocks noGrp="1"/>
          </p:cNvSpPr>
          <p:nvPr>
            <p:ph type="title"/>
          </p:nvPr>
        </p:nvSpPr>
        <p:spPr/>
        <p:txBody>
          <a:bodyPr/>
          <a:lstStyle/>
          <a:p>
            <a:r>
              <a:rPr lang="de-CH"/>
              <a:t>Content</a:t>
            </a:r>
          </a:p>
        </p:txBody>
      </p:sp>
      <p:sp>
        <p:nvSpPr>
          <p:cNvPr id="7" name="Textplatzhalter 6">
            <a:extLst>
              <a:ext uri="{FF2B5EF4-FFF2-40B4-BE49-F238E27FC236}">
                <a16:creationId xmlns:a16="http://schemas.microsoft.com/office/drawing/2014/main" id="{280F341E-69E7-4001-95E8-674853701F1C}"/>
              </a:ext>
            </a:extLst>
          </p:cNvPr>
          <p:cNvSpPr>
            <a:spLocks noGrp="1"/>
          </p:cNvSpPr>
          <p:nvPr>
            <p:ph type="body" sz="quarter" idx="13"/>
          </p:nvPr>
        </p:nvSpPr>
        <p:spPr/>
        <p:txBody>
          <a:bodyPr/>
          <a:lstStyle/>
          <a:p>
            <a:r>
              <a:rPr lang="de-CH" sz="2000" err="1"/>
              <a:t>and</a:t>
            </a:r>
            <a:r>
              <a:rPr lang="de-CH" sz="2000"/>
              <a:t> </a:t>
            </a:r>
            <a:r>
              <a:rPr lang="de-CH" sz="2000" err="1"/>
              <a:t>Programming</a:t>
            </a:r>
            <a:endParaRPr lang="de-CH"/>
          </a:p>
        </p:txBody>
      </p:sp>
      <p:grpSp>
        <p:nvGrpSpPr>
          <p:cNvPr id="22" name="Gruppieren 21">
            <a:extLst>
              <a:ext uri="{FF2B5EF4-FFF2-40B4-BE49-F238E27FC236}">
                <a16:creationId xmlns:a16="http://schemas.microsoft.com/office/drawing/2014/main" id="{D257DD6F-EB3D-894F-B648-866FECC351A6}"/>
              </a:ext>
            </a:extLst>
          </p:cNvPr>
          <p:cNvGrpSpPr/>
          <p:nvPr/>
        </p:nvGrpSpPr>
        <p:grpSpPr>
          <a:xfrm>
            <a:off x="952472" y="2480511"/>
            <a:ext cx="1732512" cy="2269743"/>
            <a:chOff x="1103374" y="2126794"/>
            <a:chExt cx="1732512" cy="2269743"/>
          </a:xfrm>
        </p:grpSpPr>
        <p:pic>
          <p:nvPicPr>
            <p:cNvPr id="16" name="Grafik 15" descr="Arbeit Silhouette">
              <a:extLst>
                <a:ext uri="{FF2B5EF4-FFF2-40B4-BE49-F238E27FC236}">
                  <a16:creationId xmlns:a16="http://schemas.microsoft.com/office/drawing/2014/main" id="{56F695E7-3C8D-3641-BD9E-4152ADD34A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03374" y="2126794"/>
              <a:ext cx="1620000" cy="1620000"/>
            </a:xfrm>
            <a:prstGeom prst="rect">
              <a:avLst/>
            </a:prstGeom>
          </p:spPr>
        </p:pic>
        <p:sp>
          <p:nvSpPr>
            <p:cNvPr id="17" name="Textfeld 16">
              <a:extLst>
                <a:ext uri="{FF2B5EF4-FFF2-40B4-BE49-F238E27FC236}">
                  <a16:creationId xmlns:a16="http://schemas.microsoft.com/office/drawing/2014/main" id="{D9E6F06C-1331-6843-93E9-170BBDA6E564}"/>
                </a:ext>
              </a:extLst>
            </p:cNvPr>
            <p:cNvSpPr txBox="1"/>
            <p:nvPr/>
          </p:nvSpPr>
          <p:spPr>
            <a:xfrm>
              <a:off x="1103374" y="3657873"/>
              <a:ext cx="173251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solidFill>
                    <a:schemeClr val="bg1"/>
                  </a:solidFill>
                  <a:latin typeface="nunito" pitchFamily="2" charset="0"/>
                  <a:cs typeface="Calibri"/>
                </a:rPr>
                <a:t>Content-Produktion durch Mitwirkende</a:t>
              </a:r>
            </a:p>
          </p:txBody>
        </p:sp>
      </p:grpSp>
      <p:grpSp>
        <p:nvGrpSpPr>
          <p:cNvPr id="24" name="Gruppieren 23">
            <a:extLst>
              <a:ext uri="{FF2B5EF4-FFF2-40B4-BE49-F238E27FC236}">
                <a16:creationId xmlns:a16="http://schemas.microsoft.com/office/drawing/2014/main" id="{2AC68D21-B016-6242-A8A4-A8CC0376E9C9}"/>
              </a:ext>
            </a:extLst>
          </p:cNvPr>
          <p:cNvGrpSpPr/>
          <p:nvPr/>
        </p:nvGrpSpPr>
        <p:grpSpPr>
          <a:xfrm>
            <a:off x="2799122" y="2694010"/>
            <a:ext cx="2174569" cy="1714278"/>
            <a:chOff x="2799122" y="2694010"/>
            <a:chExt cx="2174569" cy="1714278"/>
          </a:xfrm>
        </p:grpSpPr>
        <p:pic>
          <p:nvPicPr>
            <p:cNvPr id="14" name="Grafik 13" descr="Häkchen Silhouette">
              <a:extLst>
                <a:ext uri="{FF2B5EF4-FFF2-40B4-BE49-F238E27FC236}">
                  <a16:creationId xmlns:a16="http://schemas.microsoft.com/office/drawing/2014/main" id="{E04D430A-D310-FD41-A0D2-70154398788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30811" y="2694010"/>
              <a:ext cx="1317580" cy="1317580"/>
            </a:xfrm>
            <a:prstGeom prst="rect">
              <a:avLst/>
            </a:prstGeom>
          </p:spPr>
        </p:pic>
        <p:sp>
          <p:nvSpPr>
            <p:cNvPr id="18" name="Textfeld 17">
              <a:extLst>
                <a:ext uri="{FF2B5EF4-FFF2-40B4-BE49-F238E27FC236}">
                  <a16:creationId xmlns:a16="http://schemas.microsoft.com/office/drawing/2014/main" id="{79B48D10-71F6-CA4B-803D-C2E96CF855EA}"/>
                </a:ext>
              </a:extLst>
            </p:cNvPr>
            <p:cNvSpPr txBox="1"/>
            <p:nvPr/>
          </p:nvSpPr>
          <p:spPr>
            <a:xfrm>
              <a:off x="2799122" y="4100511"/>
              <a:ext cx="21745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solidFill>
                    <a:schemeClr val="bg1"/>
                  </a:solidFill>
                  <a:latin typeface="nunito"/>
                  <a:cs typeface="Calibri"/>
                </a:rPr>
                <a:t>keine Einschränkungen</a:t>
              </a:r>
            </a:p>
          </p:txBody>
        </p:sp>
      </p:grpSp>
      <p:grpSp>
        <p:nvGrpSpPr>
          <p:cNvPr id="25" name="Gruppieren 24">
            <a:extLst>
              <a:ext uri="{FF2B5EF4-FFF2-40B4-BE49-F238E27FC236}">
                <a16:creationId xmlns:a16="http://schemas.microsoft.com/office/drawing/2014/main" id="{6C2DAD4B-C088-5743-98F5-BCF3D3C2CAAF}"/>
              </a:ext>
            </a:extLst>
          </p:cNvPr>
          <p:cNvGrpSpPr/>
          <p:nvPr/>
        </p:nvGrpSpPr>
        <p:grpSpPr>
          <a:xfrm>
            <a:off x="4894175" y="2425370"/>
            <a:ext cx="2020088" cy="2320768"/>
            <a:chOff x="4894175" y="2425370"/>
            <a:chExt cx="2020088" cy="2320768"/>
          </a:xfrm>
        </p:grpSpPr>
        <p:pic>
          <p:nvPicPr>
            <p:cNvPr id="12" name="Grafik 11" descr="Venn-Diagramm Silhouette">
              <a:extLst>
                <a:ext uri="{FF2B5EF4-FFF2-40B4-BE49-F238E27FC236}">
                  <a16:creationId xmlns:a16="http://schemas.microsoft.com/office/drawing/2014/main" id="{4EC8C711-07DD-0B48-A020-AF8C003D81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4219" y="2425370"/>
              <a:ext cx="1620000" cy="1620000"/>
            </a:xfrm>
            <a:prstGeom prst="rect">
              <a:avLst/>
            </a:prstGeom>
          </p:spPr>
        </p:pic>
        <p:sp>
          <p:nvSpPr>
            <p:cNvPr id="19" name="Textfeld 18">
              <a:extLst>
                <a:ext uri="{FF2B5EF4-FFF2-40B4-BE49-F238E27FC236}">
                  <a16:creationId xmlns:a16="http://schemas.microsoft.com/office/drawing/2014/main" id="{303D3E5B-CFAA-024E-91DB-C953E9D712E4}"/>
                </a:ext>
              </a:extLst>
            </p:cNvPr>
            <p:cNvSpPr txBox="1"/>
            <p:nvPr/>
          </p:nvSpPr>
          <p:spPr>
            <a:xfrm>
              <a:off x="4894175" y="4007474"/>
              <a:ext cx="20200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solidFill>
                    <a:schemeClr val="bg1"/>
                  </a:solidFill>
                  <a:latin typeface="nunito" pitchFamily="2" charset="0"/>
                  <a:cs typeface="Calibri"/>
                </a:rPr>
                <a:t>Gleichberechtigung und </a:t>
              </a:r>
              <a:r>
                <a:rPr lang="de-DE" sz="1400" err="1">
                  <a:solidFill>
                    <a:schemeClr val="bg1"/>
                  </a:solidFill>
                  <a:latin typeface="nunito" pitchFamily="2" charset="0"/>
                  <a:cs typeface="Calibri"/>
                </a:rPr>
                <a:t>Diversity</a:t>
              </a:r>
              <a:r>
                <a:rPr lang="de-DE" sz="1400">
                  <a:solidFill>
                    <a:schemeClr val="bg1"/>
                  </a:solidFill>
                  <a:latin typeface="nunito" pitchFamily="2" charset="0"/>
                  <a:cs typeface="Calibri"/>
                </a:rPr>
                <a:t> im Content</a:t>
              </a:r>
            </a:p>
          </p:txBody>
        </p:sp>
      </p:grpSp>
      <p:grpSp>
        <p:nvGrpSpPr>
          <p:cNvPr id="26" name="Gruppieren 25">
            <a:extLst>
              <a:ext uri="{FF2B5EF4-FFF2-40B4-BE49-F238E27FC236}">
                <a16:creationId xmlns:a16="http://schemas.microsoft.com/office/drawing/2014/main" id="{80F701F1-2B04-2943-8628-542204B5F5F6}"/>
              </a:ext>
            </a:extLst>
          </p:cNvPr>
          <p:cNvGrpSpPr/>
          <p:nvPr/>
        </p:nvGrpSpPr>
        <p:grpSpPr>
          <a:xfrm>
            <a:off x="7120817" y="2375267"/>
            <a:ext cx="1888499" cy="2377017"/>
            <a:chOff x="7120817" y="2375267"/>
            <a:chExt cx="1888499" cy="2377017"/>
          </a:xfrm>
        </p:grpSpPr>
        <p:pic>
          <p:nvPicPr>
            <p:cNvPr id="10" name="Grafik 9" descr="Keim Silhouette">
              <a:extLst>
                <a:ext uri="{FF2B5EF4-FFF2-40B4-BE49-F238E27FC236}">
                  <a16:creationId xmlns:a16="http://schemas.microsoft.com/office/drawing/2014/main" id="{70180B52-213C-A144-B4A3-9C39CA0B5B2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234955" y="2375267"/>
              <a:ext cx="1620000" cy="1620000"/>
            </a:xfrm>
            <a:prstGeom prst="rect">
              <a:avLst/>
            </a:prstGeom>
          </p:spPr>
        </p:pic>
        <p:sp>
          <p:nvSpPr>
            <p:cNvPr id="20" name="Textfeld 19">
              <a:extLst>
                <a:ext uri="{FF2B5EF4-FFF2-40B4-BE49-F238E27FC236}">
                  <a16:creationId xmlns:a16="http://schemas.microsoft.com/office/drawing/2014/main" id="{A51B0876-1AA5-4B40-8EA4-D69368A31187}"/>
                </a:ext>
              </a:extLst>
            </p:cNvPr>
            <p:cNvSpPr txBox="1"/>
            <p:nvPr/>
          </p:nvSpPr>
          <p:spPr>
            <a:xfrm>
              <a:off x="7120817" y="4013620"/>
              <a:ext cx="18884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solidFill>
                    <a:schemeClr val="bg1"/>
                  </a:solidFill>
                  <a:latin typeface="nunito" pitchFamily="2" charset="0"/>
                  <a:cs typeface="Calibri"/>
                </a:rPr>
                <a:t>Wissenschaft und </a:t>
              </a:r>
              <a:r>
                <a:rPr lang="de-DE" sz="1400" err="1">
                  <a:solidFill>
                    <a:schemeClr val="bg1"/>
                  </a:solidFill>
                  <a:latin typeface="nunito" pitchFamily="2" charset="0"/>
                  <a:cs typeface="Calibri"/>
                </a:rPr>
                <a:t>Technoloigie</a:t>
              </a:r>
              <a:r>
                <a:rPr lang="de-DE" sz="1400">
                  <a:solidFill>
                    <a:schemeClr val="bg1"/>
                  </a:solidFill>
                  <a:latin typeface="nunito" pitchFamily="2" charset="0"/>
                  <a:cs typeface="Calibri"/>
                </a:rPr>
                <a:t> im Fokus</a:t>
              </a:r>
            </a:p>
          </p:txBody>
        </p:sp>
      </p:grpSp>
      <p:grpSp>
        <p:nvGrpSpPr>
          <p:cNvPr id="27" name="Gruppieren 26">
            <a:extLst>
              <a:ext uri="{FF2B5EF4-FFF2-40B4-BE49-F238E27FC236}">
                <a16:creationId xmlns:a16="http://schemas.microsoft.com/office/drawing/2014/main" id="{85C5088F-7F97-E54E-8125-F42F07369D30}"/>
              </a:ext>
            </a:extLst>
          </p:cNvPr>
          <p:cNvGrpSpPr/>
          <p:nvPr/>
        </p:nvGrpSpPr>
        <p:grpSpPr>
          <a:xfrm>
            <a:off x="9230625" y="2495195"/>
            <a:ext cx="2203139" cy="2143220"/>
            <a:chOff x="9230625" y="2495195"/>
            <a:chExt cx="2203139" cy="2143220"/>
          </a:xfrm>
        </p:grpSpPr>
        <p:pic>
          <p:nvPicPr>
            <p:cNvPr id="5" name="Grafik 4" descr="Wissenschaftlicher Gedanke Silhouette">
              <a:extLst>
                <a:ext uri="{FF2B5EF4-FFF2-40B4-BE49-F238E27FC236}">
                  <a16:creationId xmlns:a16="http://schemas.microsoft.com/office/drawing/2014/main" id="{B7FEF420-9220-CD4B-86CD-341E822E39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2194" y="2495195"/>
              <a:ext cx="1620000" cy="1620000"/>
            </a:xfrm>
            <a:prstGeom prst="rect">
              <a:avLst/>
            </a:prstGeom>
          </p:spPr>
        </p:pic>
        <p:sp>
          <p:nvSpPr>
            <p:cNvPr id="21" name="Textfeld 20">
              <a:extLst>
                <a:ext uri="{FF2B5EF4-FFF2-40B4-BE49-F238E27FC236}">
                  <a16:creationId xmlns:a16="http://schemas.microsoft.com/office/drawing/2014/main" id="{01397961-A8FA-E74A-91A5-098176BF3624}"/>
                </a:ext>
              </a:extLst>
            </p:cNvPr>
            <p:cNvSpPr txBox="1"/>
            <p:nvPr/>
          </p:nvSpPr>
          <p:spPr>
            <a:xfrm>
              <a:off x="9230625" y="4115195"/>
              <a:ext cx="2203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400">
                  <a:solidFill>
                    <a:schemeClr val="bg1"/>
                  </a:solidFill>
                  <a:latin typeface="nunito" pitchFamily="2" charset="0"/>
                  <a:cs typeface="Calibri"/>
                </a:rPr>
                <a:t>Förderung von Knowhow</a:t>
              </a:r>
            </a:p>
          </p:txBody>
        </p:sp>
      </p:grpSp>
    </p:spTree>
    <p:extLst>
      <p:ext uri="{BB962C8B-B14F-4D97-AF65-F5344CB8AC3E}">
        <p14:creationId xmlns:p14="http://schemas.microsoft.com/office/powerpoint/2010/main" val="224708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44181CF-0505-44DA-A307-BB80F7E270CA}"/>
              </a:ext>
            </a:extLst>
          </p:cNvPr>
          <p:cNvSpPr>
            <a:spLocks noGrp="1"/>
          </p:cNvSpPr>
          <p:nvPr>
            <p:ph type="title"/>
          </p:nvPr>
        </p:nvSpPr>
        <p:spPr/>
        <p:txBody>
          <a:bodyPr/>
          <a:lstStyle/>
          <a:p>
            <a:r>
              <a:rPr lang="fr-CH"/>
              <a:t>Content</a:t>
            </a:r>
            <a:endParaRPr lang="de-CH"/>
          </a:p>
        </p:txBody>
      </p:sp>
      <p:sp>
        <p:nvSpPr>
          <p:cNvPr id="2" name="Textplatzhalter 1">
            <a:extLst>
              <a:ext uri="{FF2B5EF4-FFF2-40B4-BE49-F238E27FC236}">
                <a16:creationId xmlns:a16="http://schemas.microsoft.com/office/drawing/2014/main" id="{AB54764D-6453-4699-8C03-74A714ABD1A6}"/>
              </a:ext>
            </a:extLst>
          </p:cNvPr>
          <p:cNvSpPr>
            <a:spLocks noGrp="1"/>
          </p:cNvSpPr>
          <p:nvPr>
            <p:ph type="body" sz="quarter" idx="13"/>
          </p:nvPr>
        </p:nvSpPr>
        <p:spPr/>
        <p:txBody>
          <a:bodyPr/>
          <a:lstStyle/>
          <a:p>
            <a:r>
              <a:rPr lang="de-DE" sz="2000" b="1">
                <a:solidFill>
                  <a:schemeClr val="bg1"/>
                </a:solidFill>
                <a:latin typeface="nunito" pitchFamily="2" charset="0"/>
              </a:rPr>
              <a:t>and </a:t>
            </a:r>
            <a:r>
              <a:rPr lang="de-DE" sz="2000" b="1" err="1">
                <a:solidFill>
                  <a:schemeClr val="bg1"/>
                </a:solidFill>
                <a:latin typeface="nunito" pitchFamily="2" charset="0"/>
              </a:rPr>
              <a:t>Programming</a:t>
            </a:r>
            <a:endParaRPr lang="de-DE" sz="2000" b="1">
              <a:solidFill>
                <a:schemeClr val="bg1"/>
              </a:solidFill>
              <a:latin typeface="nunito" pitchFamily="2" charset="0"/>
            </a:endParaRPr>
          </a:p>
          <a:p>
            <a:endParaRPr lang="de-CH"/>
          </a:p>
        </p:txBody>
      </p:sp>
      <p:pic>
        <p:nvPicPr>
          <p:cNvPr id="5" name="Grafik 4" descr="Dokument Silhouette">
            <a:extLst>
              <a:ext uri="{FF2B5EF4-FFF2-40B4-BE49-F238E27FC236}">
                <a16:creationId xmlns:a16="http://schemas.microsoft.com/office/drawing/2014/main" id="{8133FA64-7DB1-9F45-9D34-6A130F5EFE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100" y="1179000"/>
            <a:ext cx="4500000" cy="4500000"/>
          </a:xfrm>
          <a:prstGeom prst="rect">
            <a:avLst/>
          </a:prstGeom>
        </p:spPr>
      </p:pic>
      <p:sp>
        <p:nvSpPr>
          <p:cNvPr id="3" name="Textplatzhalter 2">
            <a:extLst>
              <a:ext uri="{FF2B5EF4-FFF2-40B4-BE49-F238E27FC236}">
                <a16:creationId xmlns:a16="http://schemas.microsoft.com/office/drawing/2014/main" id="{97D59D06-21CC-42CE-8E24-217E727BA898}"/>
              </a:ext>
            </a:extLst>
          </p:cNvPr>
          <p:cNvSpPr>
            <a:spLocks noGrp="1"/>
          </p:cNvSpPr>
          <p:nvPr>
            <p:ph type="body" sz="quarter" idx="14"/>
          </p:nvPr>
        </p:nvSpPr>
        <p:spPr>
          <a:xfrm>
            <a:off x="723900" y="1997242"/>
            <a:ext cx="8640000" cy="4298783"/>
          </a:xfrm>
        </p:spPr>
        <p:txBody>
          <a:bodyPr/>
          <a:lstStyle/>
          <a:p>
            <a:r>
              <a:rPr lang="de-DE" b="0">
                <a:solidFill>
                  <a:schemeClr val="bg1"/>
                </a:solidFill>
                <a:latin typeface="nunito" pitchFamily="2" charset="0"/>
              </a:rPr>
              <a:t>Content wird von der Community produziert und manifestiert sich in unterschiedlichen Outputs. Die Werte sollen sich auch hier widerspiegeln und die Community soll das Beitragen, was jede Person möchte und kann. Mut, Transparenz und Förderung sind wichtige Erfolgsfaktoren. </a:t>
            </a:r>
          </a:p>
          <a:p>
            <a:r>
              <a:rPr lang="de-DE">
                <a:latin typeface="nunito" pitchFamily="2" charset="0"/>
              </a:rPr>
              <a:t>Die Inhalte sollen den Zusammenhalt fördern und das Projekt zu Realisierung bringen. Kontribution von Seiten der Creator sind immaterieller Natur. Sie programmieren oder bringen Wissen in die Community. Davon profitieren wiederum die anderen Creator. Sie können sich persönlich entwickeln und von gleichgesinnten lernen. Der Zusammenhalt der Community und das gemeinschaftliche Arbeiten an einem Projekt erfüllt die </a:t>
            </a:r>
            <a:r>
              <a:rPr lang="de-DE" err="1">
                <a:latin typeface="nunito" pitchFamily="2" charset="0"/>
              </a:rPr>
              <a:t>Creators</a:t>
            </a:r>
            <a:r>
              <a:rPr lang="de-DE">
                <a:latin typeface="nunito" pitchFamily="2" charset="0"/>
              </a:rPr>
              <a:t> mit Stolz etwas revolutionäres zu entwickeln. </a:t>
            </a:r>
          </a:p>
          <a:p>
            <a:r>
              <a:rPr lang="de-DE">
                <a:latin typeface="nunito" pitchFamily="2" charset="0"/>
              </a:rPr>
              <a:t>Die Abnahme von Codes durch Mitwirkende schafft positive Erlebnisse und spornt zu Engagement an. </a:t>
            </a:r>
          </a:p>
          <a:p>
            <a:r>
              <a:rPr lang="de-DE">
                <a:latin typeface="nunito" pitchFamily="2" charset="0"/>
              </a:rPr>
              <a:t>Learning </a:t>
            </a:r>
            <a:r>
              <a:rPr lang="de-DE" err="1">
                <a:latin typeface="nunito" pitchFamily="2" charset="0"/>
              </a:rPr>
              <a:t>by</a:t>
            </a:r>
            <a:r>
              <a:rPr lang="de-DE">
                <a:latin typeface="nunito" pitchFamily="2" charset="0"/>
              </a:rPr>
              <a:t> </a:t>
            </a:r>
            <a:r>
              <a:rPr lang="de-DE" err="1">
                <a:latin typeface="nunito" pitchFamily="2" charset="0"/>
              </a:rPr>
              <a:t>doing</a:t>
            </a:r>
            <a:r>
              <a:rPr lang="de-DE">
                <a:latin typeface="nunito" pitchFamily="2" charset="0"/>
              </a:rPr>
              <a:t> soll die Skills der Mitwirkenden fördern. Erreichte Meilensteine können auf Kanälen festgehalten und protokolliert werden. Diese Fortschritte animieren die </a:t>
            </a:r>
            <a:r>
              <a:rPr lang="de-DE" err="1">
                <a:latin typeface="nunito" pitchFamily="2" charset="0"/>
              </a:rPr>
              <a:t>Creators</a:t>
            </a:r>
            <a:r>
              <a:rPr lang="de-DE">
                <a:latin typeface="nunito" pitchFamily="2" charset="0"/>
              </a:rPr>
              <a:t> sich auch an neue Themengebiete zu wagen. </a:t>
            </a:r>
          </a:p>
          <a:p>
            <a:r>
              <a:rPr lang="de-DE">
                <a:latin typeface="nunito" pitchFamily="2" charset="0"/>
              </a:rPr>
              <a:t>Neue Erkenntnisse aus dem Projekt können auch von </a:t>
            </a:r>
            <a:r>
              <a:rPr lang="de-DE" err="1">
                <a:latin typeface="nunito" pitchFamily="2" charset="0"/>
              </a:rPr>
              <a:t>ausserhalb</a:t>
            </a:r>
            <a:r>
              <a:rPr lang="de-DE">
                <a:latin typeface="nunito" pitchFamily="2" charset="0"/>
              </a:rPr>
              <a:t> geschehen und dem Creator als Motivation für tieferes Eintauchen ins Thema dienen. </a:t>
            </a:r>
          </a:p>
          <a:p>
            <a:r>
              <a:rPr lang="de-DE">
                <a:latin typeface="nunito" pitchFamily="2" charset="0"/>
              </a:rPr>
              <a:t>Bereits wissenschaftliche Arbeiten zeigen den Mehrwert den die Community bringt. In Testimonials oder Blogeinträgen werden Erfolge festhalten und den Mitwirkenden Anerkennung gewidmet.</a:t>
            </a:r>
            <a:endParaRPr lang="de-DE" b="1">
              <a:latin typeface="nunito" pitchFamily="2" charset="0"/>
            </a:endParaRPr>
          </a:p>
          <a:p>
            <a:br>
              <a:rPr lang="de-DE" b="0">
                <a:solidFill>
                  <a:schemeClr val="bg1"/>
                </a:solidFill>
                <a:latin typeface="nunito" pitchFamily="2" charset="0"/>
              </a:rPr>
            </a:br>
            <a:br>
              <a:rPr lang="de-DE" b="0">
                <a:solidFill>
                  <a:schemeClr val="bg1"/>
                </a:solidFill>
                <a:latin typeface="nunito" pitchFamily="2" charset="0"/>
              </a:rPr>
            </a:br>
            <a:endParaRPr lang="de-CH"/>
          </a:p>
        </p:txBody>
      </p:sp>
    </p:spTree>
    <p:extLst>
      <p:ext uri="{BB962C8B-B14F-4D97-AF65-F5344CB8AC3E}">
        <p14:creationId xmlns:p14="http://schemas.microsoft.com/office/powerpoint/2010/main" val="3530211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A21C76-7527-43EB-B5F5-A4086268F6DF}"/>
              </a:ext>
            </a:extLst>
          </p:cNvPr>
          <p:cNvSpPr>
            <a:spLocks noGrp="1"/>
          </p:cNvSpPr>
          <p:nvPr>
            <p:ph type="title"/>
          </p:nvPr>
        </p:nvSpPr>
        <p:spPr/>
        <p:txBody>
          <a:bodyPr/>
          <a:lstStyle/>
          <a:p>
            <a:r>
              <a:rPr lang="de-DE"/>
              <a:t>Rollen</a:t>
            </a:r>
          </a:p>
        </p:txBody>
      </p:sp>
      <p:sp>
        <p:nvSpPr>
          <p:cNvPr id="134" name="Textfeld 133">
            <a:extLst>
              <a:ext uri="{FF2B5EF4-FFF2-40B4-BE49-F238E27FC236}">
                <a16:creationId xmlns:a16="http://schemas.microsoft.com/office/drawing/2014/main" id="{E833B6EB-F49F-4A57-9896-39A365BF2411}"/>
              </a:ext>
            </a:extLst>
          </p:cNvPr>
          <p:cNvSpPr txBox="1"/>
          <p:nvPr/>
        </p:nvSpPr>
        <p:spPr>
          <a:xfrm>
            <a:off x="7252168" y="2447853"/>
            <a:ext cx="14985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a:cs typeface="Arial"/>
              </a:rPr>
              <a:t>Unerfahrene</a:t>
            </a:r>
            <a:endParaRPr lang="de-DE" sz="1600">
              <a:solidFill>
                <a:schemeClr val="bg1"/>
              </a:solidFill>
              <a:latin typeface="Nunito" pitchFamily="2" charset="0"/>
              <a:cs typeface="Calibri"/>
            </a:endParaRPr>
          </a:p>
        </p:txBody>
      </p:sp>
      <p:sp>
        <p:nvSpPr>
          <p:cNvPr id="20" name="Textfeld 19">
            <a:extLst>
              <a:ext uri="{FF2B5EF4-FFF2-40B4-BE49-F238E27FC236}">
                <a16:creationId xmlns:a16="http://schemas.microsoft.com/office/drawing/2014/main" id="{F55AF01C-063E-40AA-8E79-5DBC158CE14D}"/>
              </a:ext>
            </a:extLst>
          </p:cNvPr>
          <p:cNvSpPr txBox="1"/>
          <p:nvPr/>
        </p:nvSpPr>
        <p:spPr>
          <a:xfrm>
            <a:off x="5071547" y="5759388"/>
            <a:ext cx="16191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DIVA-Founder</a:t>
            </a:r>
            <a:endParaRPr lang="de-DE" sz="1600">
              <a:solidFill>
                <a:schemeClr val="bg1"/>
              </a:solidFill>
              <a:latin typeface="Nunito" pitchFamily="2" charset="0"/>
            </a:endParaRPr>
          </a:p>
        </p:txBody>
      </p:sp>
      <p:sp>
        <p:nvSpPr>
          <p:cNvPr id="21" name="Textfeld 20">
            <a:extLst>
              <a:ext uri="{FF2B5EF4-FFF2-40B4-BE49-F238E27FC236}">
                <a16:creationId xmlns:a16="http://schemas.microsoft.com/office/drawing/2014/main" id="{B8B35BCE-2392-4C1F-909E-E449C9E28A9B}"/>
              </a:ext>
            </a:extLst>
          </p:cNvPr>
          <p:cNvSpPr txBox="1"/>
          <p:nvPr/>
        </p:nvSpPr>
        <p:spPr>
          <a:xfrm>
            <a:off x="723900" y="1276956"/>
            <a:ext cx="12431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D9F41E"/>
                </a:solidFill>
                <a:latin typeface="Nunito Sans Light"/>
                <a:cs typeface="Arial"/>
              </a:rPr>
              <a:t>Es gibt </a:t>
            </a:r>
            <a:r>
              <a:rPr lang="de-DE" u="sng">
                <a:solidFill>
                  <a:srgbClr val="D9F41E"/>
                </a:solidFill>
                <a:latin typeface="Nunito Sans Light"/>
                <a:cs typeface="Arial"/>
              </a:rPr>
              <a:t>keine </a:t>
            </a:r>
            <a:r>
              <a:rPr lang="de-DE">
                <a:solidFill>
                  <a:srgbClr val="D9F41E"/>
                </a:solidFill>
                <a:latin typeface="Nunito Sans Light"/>
                <a:cs typeface="Arial"/>
              </a:rPr>
              <a:t>Rollen oder Positionen, sofern es technisch nicht notwendig ist.</a:t>
            </a:r>
          </a:p>
        </p:txBody>
      </p:sp>
      <p:pic>
        <p:nvPicPr>
          <p:cNvPr id="4" name="Grafik 3" descr="Laubbaum Silhouette">
            <a:extLst>
              <a:ext uri="{FF2B5EF4-FFF2-40B4-BE49-F238E27FC236}">
                <a16:creationId xmlns:a16="http://schemas.microsoft.com/office/drawing/2014/main" id="{F35986CE-A348-4104-A326-DA8AFA0AA9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5952" y="2142476"/>
            <a:ext cx="3710330" cy="3710330"/>
          </a:xfrm>
          <a:prstGeom prst="rect">
            <a:avLst/>
          </a:prstGeom>
        </p:spPr>
      </p:pic>
      <p:sp>
        <p:nvSpPr>
          <p:cNvPr id="24" name="Textfeld 23">
            <a:extLst>
              <a:ext uri="{FF2B5EF4-FFF2-40B4-BE49-F238E27FC236}">
                <a16:creationId xmlns:a16="http://schemas.microsoft.com/office/drawing/2014/main" id="{B4284375-257E-4ADB-8C82-A9225C968C10}"/>
              </a:ext>
            </a:extLst>
          </p:cNvPr>
          <p:cNvSpPr txBox="1"/>
          <p:nvPr/>
        </p:nvSpPr>
        <p:spPr>
          <a:xfrm>
            <a:off x="6050276" y="1963445"/>
            <a:ext cx="12808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Neulinge</a:t>
            </a:r>
            <a:endParaRPr lang="de-DE" sz="1600">
              <a:solidFill>
                <a:schemeClr val="bg1"/>
              </a:solidFill>
              <a:latin typeface="Nunito" pitchFamily="2" charset="0"/>
              <a:cs typeface="Calibri"/>
            </a:endParaRPr>
          </a:p>
        </p:txBody>
      </p:sp>
      <p:sp>
        <p:nvSpPr>
          <p:cNvPr id="25" name="Textfeld 24">
            <a:extLst>
              <a:ext uri="{FF2B5EF4-FFF2-40B4-BE49-F238E27FC236}">
                <a16:creationId xmlns:a16="http://schemas.microsoft.com/office/drawing/2014/main" id="{1DE57775-BBD5-4DDA-8239-766140050D8A}"/>
              </a:ext>
            </a:extLst>
          </p:cNvPr>
          <p:cNvSpPr txBox="1"/>
          <p:nvPr/>
        </p:nvSpPr>
        <p:spPr>
          <a:xfrm>
            <a:off x="3678899" y="2010235"/>
            <a:ext cx="15387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Studierende</a:t>
            </a:r>
            <a:endParaRPr lang="de-DE" sz="1600">
              <a:solidFill>
                <a:schemeClr val="bg1"/>
              </a:solidFill>
              <a:latin typeface="Nunito" pitchFamily="2" charset="0"/>
              <a:cs typeface="Calibri"/>
            </a:endParaRPr>
          </a:p>
        </p:txBody>
      </p:sp>
      <p:sp>
        <p:nvSpPr>
          <p:cNvPr id="26" name="Textfeld 25">
            <a:extLst>
              <a:ext uri="{FF2B5EF4-FFF2-40B4-BE49-F238E27FC236}">
                <a16:creationId xmlns:a16="http://schemas.microsoft.com/office/drawing/2014/main" id="{94492A05-3D7B-4C27-A7B8-6576F4C13CAC}"/>
              </a:ext>
            </a:extLst>
          </p:cNvPr>
          <p:cNvSpPr txBox="1"/>
          <p:nvPr/>
        </p:nvSpPr>
        <p:spPr>
          <a:xfrm>
            <a:off x="1513272" y="3094184"/>
            <a:ext cx="11606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Experten</a:t>
            </a:r>
            <a:endParaRPr lang="de-DE" sz="1600">
              <a:solidFill>
                <a:schemeClr val="bg1"/>
              </a:solidFill>
              <a:latin typeface="Nunito" pitchFamily="2" charset="0"/>
              <a:cs typeface="Calibri"/>
            </a:endParaRPr>
          </a:p>
        </p:txBody>
      </p:sp>
      <p:sp>
        <p:nvSpPr>
          <p:cNvPr id="27" name="Textfeld 26">
            <a:extLst>
              <a:ext uri="{FF2B5EF4-FFF2-40B4-BE49-F238E27FC236}">
                <a16:creationId xmlns:a16="http://schemas.microsoft.com/office/drawing/2014/main" id="{F129B86C-01B4-478E-9EDF-6BE9C6FA0286}"/>
              </a:ext>
            </a:extLst>
          </p:cNvPr>
          <p:cNvSpPr txBox="1"/>
          <p:nvPr/>
        </p:nvSpPr>
        <p:spPr>
          <a:xfrm>
            <a:off x="3310552" y="3055892"/>
            <a:ext cx="11606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Erfahrene</a:t>
            </a:r>
            <a:endParaRPr lang="de-DE" sz="1600">
              <a:solidFill>
                <a:schemeClr val="bg1"/>
              </a:solidFill>
              <a:latin typeface="Nunito" pitchFamily="2" charset="0"/>
              <a:cs typeface="Calibri"/>
            </a:endParaRPr>
          </a:p>
        </p:txBody>
      </p:sp>
      <p:sp>
        <p:nvSpPr>
          <p:cNvPr id="28" name="Textfeld 27">
            <a:extLst>
              <a:ext uri="{FF2B5EF4-FFF2-40B4-BE49-F238E27FC236}">
                <a16:creationId xmlns:a16="http://schemas.microsoft.com/office/drawing/2014/main" id="{F91EB809-1EC9-438F-AEF0-D75718077399}"/>
              </a:ext>
            </a:extLst>
          </p:cNvPr>
          <p:cNvSpPr txBox="1"/>
          <p:nvPr/>
        </p:nvSpPr>
        <p:spPr>
          <a:xfrm>
            <a:off x="8568957" y="1985098"/>
            <a:ext cx="1540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Heavy User</a:t>
            </a:r>
            <a:endParaRPr lang="de-DE" sz="1600">
              <a:solidFill>
                <a:schemeClr val="bg1"/>
              </a:solidFill>
              <a:latin typeface="Nunito" pitchFamily="2" charset="0"/>
              <a:cs typeface="Calibri"/>
            </a:endParaRPr>
          </a:p>
        </p:txBody>
      </p:sp>
      <p:sp>
        <p:nvSpPr>
          <p:cNvPr id="29" name="Textfeld 28">
            <a:extLst>
              <a:ext uri="{FF2B5EF4-FFF2-40B4-BE49-F238E27FC236}">
                <a16:creationId xmlns:a16="http://schemas.microsoft.com/office/drawing/2014/main" id="{2A14966E-DC4C-4E95-B422-FDCFA12D16FB}"/>
              </a:ext>
            </a:extLst>
          </p:cNvPr>
          <p:cNvSpPr txBox="1"/>
          <p:nvPr/>
        </p:nvSpPr>
        <p:spPr>
          <a:xfrm>
            <a:off x="2752739" y="3997641"/>
            <a:ext cx="1540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Arial"/>
              </a:rPr>
              <a:t>Forscher</a:t>
            </a:r>
            <a:endParaRPr lang="de-DE" sz="1600">
              <a:solidFill>
                <a:schemeClr val="bg1"/>
              </a:solidFill>
              <a:latin typeface="Nunito" pitchFamily="2" charset="0"/>
              <a:cs typeface="Calibri"/>
            </a:endParaRPr>
          </a:p>
        </p:txBody>
      </p:sp>
      <p:sp>
        <p:nvSpPr>
          <p:cNvPr id="30" name="Textfeld 29">
            <a:extLst>
              <a:ext uri="{FF2B5EF4-FFF2-40B4-BE49-F238E27FC236}">
                <a16:creationId xmlns:a16="http://schemas.microsoft.com/office/drawing/2014/main" id="{532D44E5-8D0E-49BA-9B5B-6CA9EAD84635}"/>
              </a:ext>
            </a:extLst>
          </p:cNvPr>
          <p:cNvSpPr txBox="1"/>
          <p:nvPr/>
        </p:nvSpPr>
        <p:spPr>
          <a:xfrm>
            <a:off x="8239402" y="3117277"/>
            <a:ext cx="1540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Calibri"/>
              </a:rPr>
              <a:t>Moderator</a:t>
            </a:r>
          </a:p>
        </p:txBody>
      </p:sp>
      <p:sp>
        <p:nvSpPr>
          <p:cNvPr id="31" name="Textfeld 30">
            <a:extLst>
              <a:ext uri="{FF2B5EF4-FFF2-40B4-BE49-F238E27FC236}">
                <a16:creationId xmlns:a16="http://schemas.microsoft.com/office/drawing/2014/main" id="{E43AAE26-5AEF-4F47-8087-838784951BAE}"/>
              </a:ext>
            </a:extLst>
          </p:cNvPr>
          <p:cNvSpPr txBox="1"/>
          <p:nvPr/>
        </p:nvSpPr>
        <p:spPr>
          <a:xfrm>
            <a:off x="7762899" y="3879035"/>
            <a:ext cx="1540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Calibri"/>
              </a:rPr>
              <a:t>Manager</a:t>
            </a:r>
          </a:p>
        </p:txBody>
      </p:sp>
      <p:sp>
        <p:nvSpPr>
          <p:cNvPr id="32" name="Textfeld 31">
            <a:extLst>
              <a:ext uri="{FF2B5EF4-FFF2-40B4-BE49-F238E27FC236}">
                <a16:creationId xmlns:a16="http://schemas.microsoft.com/office/drawing/2014/main" id="{C5CEC4F9-067B-4244-B4BB-B55B2E1E0FA7}"/>
              </a:ext>
            </a:extLst>
          </p:cNvPr>
          <p:cNvSpPr txBox="1"/>
          <p:nvPr/>
        </p:nvSpPr>
        <p:spPr>
          <a:xfrm>
            <a:off x="2289878" y="2240614"/>
            <a:ext cx="1540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a:solidFill>
                  <a:schemeClr val="bg1"/>
                </a:solidFill>
                <a:latin typeface="Nunito" pitchFamily="2" charset="0"/>
                <a:cs typeface="Calibri"/>
              </a:rPr>
              <a:t>Admin</a:t>
            </a:r>
          </a:p>
        </p:txBody>
      </p:sp>
      <p:sp>
        <p:nvSpPr>
          <p:cNvPr id="33" name="Textfeld 32">
            <a:extLst>
              <a:ext uri="{FF2B5EF4-FFF2-40B4-BE49-F238E27FC236}">
                <a16:creationId xmlns:a16="http://schemas.microsoft.com/office/drawing/2014/main" id="{D450940F-E404-404A-B09F-008AC985C39E}"/>
              </a:ext>
            </a:extLst>
          </p:cNvPr>
          <p:cNvSpPr txBox="1"/>
          <p:nvPr/>
        </p:nvSpPr>
        <p:spPr>
          <a:xfrm>
            <a:off x="5251503" y="3158999"/>
            <a:ext cx="12592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solidFill>
                  <a:srgbClr val="D9F41E"/>
                </a:solidFill>
                <a:latin typeface="Nunito Sans Light"/>
                <a:cs typeface="Arial"/>
              </a:rPr>
              <a:t>organisch</a:t>
            </a:r>
            <a:endParaRPr lang="de-DE">
              <a:solidFill>
                <a:srgbClr val="D9F41E"/>
              </a:solidFill>
            </a:endParaRPr>
          </a:p>
        </p:txBody>
      </p:sp>
    </p:spTree>
    <p:extLst>
      <p:ext uri="{BB962C8B-B14F-4D97-AF65-F5344CB8AC3E}">
        <p14:creationId xmlns:p14="http://schemas.microsoft.com/office/powerpoint/2010/main" val="3954166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3">
            <a:extLst>
              <a:ext uri="{FF2B5EF4-FFF2-40B4-BE49-F238E27FC236}">
                <a16:creationId xmlns:a16="http://schemas.microsoft.com/office/drawing/2014/main" id="{82B8BD67-DB41-104E-8399-ECAAA0D5012B}"/>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CH"/>
          </a:p>
        </p:txBody>
      </p:sp>
      <p:sp>
        <p:nvSpPr>
          <p:cNvPr id="6" name="Titel 5">
            <a:extLst>
              <a:ext uri="{FF2B5EF4-FFF2-40B4-BE49-F238E27FC236}">
                <a16:creationId xmlns:a16="http://schemas.microsoft.com/office/drawing/2014/main" id="{D25291EA-15CC-4777-A20C-E760D3F55214}"/>
              </a:ext>
            </a:extLst>
          </p:cNvPr>
          <p:cNvSpPr>
            <a:spLocks noGrp="1"/>
          </p:cNvSpPr>
          <p:nvPr>
            <p:ph type="title"/>
          </p:nvPr>
        </p:nvSpPr>
        <p:spPr/>
        <p:txBody>
          <a:bodyPr/>
          <a:lstStyle/>
          <a:p>
            <a:r>
              <a:rPr lang="de-DE"/>
              <a:t>Rollen</a:t>
            </a:r>
            <a:br>
              <a:rPr lang="de-CH"/>
            </a:br>
            <a:endParaRPr lang="de-CH"/>
          </a:p>
        </p:txBody>
      </p:sp>
      <p:sp>
        <p:nvSpPr>
          <p:cNvPr id="2" name="Textplatzhalter 1">
            <a:extLst>
              <a:ext uri="{FF2B5EF4-FFF2-40B4-BE49-F238E27FC236}">
                <a16:creationId xmlns:a16="http://schemas.microsoft.com/office/drawing/2014/main" id="{32200CD0-0807-46A8-868E-5E3ABBFEE5F3}"/>
              </a:ext>
            </a:extLst>
          </p:cNvPr>
          <p:cNvSpPr>
            <a:spLocks noGrp="1"/>
          </p:cNvSpPr>
          <p:nvPr>
            <p:ph type="body" sz="quarter" idx="13"/>
          </p:nvPr>
        </p:nvSpPr>
        <p:spPr/>
        <p:txBody>
          <a:bodyPr/>
          <a:lstStyle/>
          <a:p>
            <a:r>
              <a:rPr lang="de-DE"/>
              <a:t>Rollen um der Community eine Stimme zu verleihen</a:t>
            </a:r>
          </a:p>
          <a:p>
            <a:endParaRPr lang="de-CH"/>
          </a:p>
        </p:txBody>
      </p:sp>
      <p:sp>
        <p:nvSpPr>
          <p:cNvPr id="4" name="Textplatzhalter 3">
            <a:extLst>
              <a:ext uri="{FF2B5EF4-FFF2-40B4-BE49-F238E27FC236}">
                <a16:creationId xmlns:a16="http://schemas.microsoft.com/office/drawing/2014/main" id="{C0F24498-F43C-4AF3-AB7E-15B497AA2492}"/>
              </a:ext>
            </a:extLst>
          </p:cNvPr>
          <p:cNvSpPr>
            <a:spLocks noGrp="1"/>
          </p:cNvSpPr>
          <p:nvPr>
            <p:ph type="body" sz="quarter" idx="14"/>
          </p:nvPr>
        </p:nvSpPr>
        <p:spPr/>
        <p:txBody>
          <a:bodyPr lIns="91440" tIns="45720" rIns="91440" bIns="45720" numCol="3" spcCol="360000" anchor="t"/>
          <a:lstStyle/>
          <a:p>
            <a:pPr>
              <a:lnSpc>
                <a:spcPct val="90000"/>
              </a:lnSpc>
              <a:spcBef>
                <a:spcPts val="1000"/>
              </a:spcBef>
            </a:pPr>
            <a:r>
              <a:rPr lang="de-DE" sz="1200">
                <a:latin typeface="nunito"/>
              </a:rPr>
              <a:t>Es soll keine Hierarchien geben und es sollen alle eine Stimme haben. Rollen sollen sich organisch ergeben und jedes Mitglied der Community soll eine Stimme haben. </a:t>
            </a:r>
          </a:p>
          <a:p>
            <a:r>
              <a:rPr lang="de-DE" sz="1200">
                <a:latin typeface="nunito"/>
              </a:rPr>
              <a:t>Beim Eintritt in die Community werden die </a:t>
            </a:r>
            <a:r>
              <a:rPr lang="de-DE" sz="1200" err="1">
                <a:latin typeface="nunito"/>
              </a:rPr>
              <a:t>Creators</a:t>
            </a:r>
            <a:r>
              <a:rPr lang="de-DE" sz="1200">
                <a:latin typeface="nunito"/>
              </a:rPr>
              <a:t> nach ihren Skills befragt und können so ihre Rolle einnehmen oder die richtige Ansprechperson ausfindig machen. Die einzige Rolle tragen die beiden Gründungsmitglieder. Als Herausgeber des Codes für die Programmierung wird ihnen</a:t>
            </a:r>
            <a:r>
              <a:rPr lang="de-DE">
                <a:latin typeface="nunito"/>
              </a:rPr>
              <a:t> </a:t>
            </a:r>
            <a:r>
              <a:rPr lang="de-DE" sz="1200">
                <a:latin typeface="nunito"/>
              </a:rPr>
              <a:t> eine gewisse Verantwortung zu Teil. Sie nehmen neue </a:t>
            </a:r>
            <a:r>
              <a:rPr lang="de-DE" sz="1200" err="1">
                <a:latin typeface="nunito"/>
              </a:rPr>
              <a:t>Creators</a:t>
            </a:r>
            <a:r>
              <a:rPr lang="de-DE" sz="1200">
                <a:latin typeface="nunito"/>
              </a:rPr>
              <a:t> auf und koordinieren den Eintritt.</a:t>
            </a:r>
            <a:r>
              <a:rPr lang="de-DE">
                <a:latin typeface="nunito"/>
              </a:rPr>
              <a:t> </a:t>
            </a:r>
            <a:endParaRPr lang="de-DE" sz="1200">
              <a:latin typeface="nunito" pitchFamily="2" charset="0"/>
            </a:endParaRPr>
          </a:p>
          <a:p>
            <a:pPr>
              <a:lnSpc>
                <a:spcPct val="90000"/>
              </a:lnSpc>
              <a:spcBef>
                <a:spcPts val="1000"/>
              </a:spcBef>
            </a:pPr>
            <a:r>
              <a:rPr lang="de-DE" sz="1200">
                <a:latin typeface="nunito"/>
              </a:rPr>
              <a:t>Seniorität und </a:t>
            </a:r>
            <a:r>
              <a:rPr lang="de-DE">
                <a:latin typeface="nunito"/>
              </a:rPr>
              <a:t>Knowhow</a:t>
            </a:r>
            <a:r>
              <a:rPr lang="de-DE" sz="1200">
                <a:latin typeface="nunito"/>
              </a:rPr>
              <a:t> werden instinktiv ihren Platz in der Community finden. Klassische Rollen wir Admin, Manager oder Moderator sind nicht vorgesehen und freie Entfaltung soll gefördert werden. So wird gewährleistet, dass niemand zu etwas gedrängt wird und Entscheidungen in der Gemeinschaft getroffen werden. Wissenstransfer bei Ein- &amp; Austritt erfolgt über Reporting und Festhaltung von Best Practices Beispielen.</a:t>
            </a:r>
            <a:endParaRPr lang="de-CH" sz="1200">
              <a:latin typeface="nunito"/>
            </a:endParaRPr>
          </a:p>
          <a:p>
            <a:endParaRPr lang="de-CH"/>
          </a:p>
        </p:txBody>
      </p:sp>
      <p:pic>
        <p:nvPicPr>
          <p:cNvPr id="5" name="Grafik 4" descr="Marketing Silhouette">
            <a:extLst>
              <a:ext uri="{FF2B5EF4-FFF2-40B4-BE49-F238E27FC236}">
                <a16:creationId xmlns:a16="http://schemas.microsoft.com/office/drawing/2014/main" id="{A1E3EF70-5074-0B4A-9572-A45EDB609E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100" y="1179000"/>
            <a:ext cx="4500000" cy="4500000"/>
          </a:xfrm>
          <a:prstGeom prst="rect">
            <a:avLst/>
          </a:prstGeom>
        </p:spPr>
      </p:pic>
    </p:spTree>
    <p:extLst>
      <p:ext uri="{BB962C8B-B14F-4D97-AF65-F5344CB8AC3E}">
        <p14:creationId xmlns:p14="http://schemas.microsoft.com/office/powerpoint/2010/main" val="3987265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C269F-8CC6-1144-9C24-7E55FEB29228}"/>
              </a:ext>
            </a:extLst>
          </p:cNvPr>
          <p:cNvSpPr>
            <a:spLocks noGrp="1"/>
          </p:cNvSpPr>
          <p:nvPr>
            <p:ph type="title"/>
          </p:nvPr>
        </p:nvSpPr>
        <p:spPr/>
        <p:txBody>
          <a:bodyPr/>
          <a:lstStyle/>
          <a:p>
            <a:r>
              <a:rPr lang="de-DE"/>
              <a:t>Struktur</a:t>
            </a:r>
          </a:p>
        </p:txBody>
      </p:sp>
    </p:spTree>
    <p:extLst>
      <p:ext uri="{BB962C8B-B14F-4D97-AF65-F5344CB8AC3E}">
        <p14:creationId xmlns:p14="http://schemas.microsoft.com/office/powerpoint/2010/main" val="221144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82712-BB9E-440C-9554-23AF2981B657}"/>
              </a:ext>
            </a:extLst>
          </p:cNvPr>
          <p:cNvSpPr>
            <a:spLocks noGrp="1"/>
          </p:cNvSpPr>
          <p:nvPr>
            <p:ph type="title"/>
          </p:nvPr>
        </p:nvSpPr>
        <p:spPr/>
        <p:txBody>
          <a:bodyPr/>
          <a:lstStyle/>
          <a:p>
            <a:r>
              <a:rPr lang="de-CH"/>
              <a:t>Organisation &amp; Steuerung</a:t>
            </a:r>
          </a:p>
        </p:txBody>
      </p:sp>
      <p:pic>
        <p:nvPicPr>
          <p:cNvPr id="842" name="Grafik 842" descr="Präsentation mit Organigramm mit einfarbiger Füllung">
            <a:extLst>
              <a:ext uri="{FF2B5EF4-FFF2-40B4-BE49-F238E27FC236}">
                <a16:creationId xmlns:a16="http://schemas.microsoft.com/office/drawing/2014/main" id="{68FBB6FD-0F3E-45FD-9301-FC7C529027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3109" y="2502877"/>
            <a:ext cx="820615" cy="820615"/>
          </a:xfrm>
          <a:prstGeom prst="rect">
            <a:avLst/>
          </a:prstGeom>
        </p:spPr>
      </p:pic>
      <p:pic>
        <p:nvPicPr>
          <p:cNvPr id="895" name="Grafik 895" descr="Prost mit einfarbiger Füllung">
            <a:extLst>
              <a:ext uri="{FF2B5EF4-FFF2-40B4-BE49-F238E27FC236}">
                <a16:creationId xmlns:a16="http://schemas.microsoft.com/office/drawing/2014/main" id="{71F962F3-675C-43C1-B3D9-60DCAD6337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6739" y="1928447"/>
            <a:ext cx="715108" cy="715108"/>
          </a:xfrm>
          <a:prstGeom prst="rect">
            <a:avLst/>
          </a:prstGeom>
        </p:spPr>
      </p:pic>
      <p:pic>
        <p:nvPicPr>
          <p:cNvPr id="896" name="Grafik 896" descr="Lenkrad mit einfarbiger Füllung">
            <a:extLst>
              <a:ext uri="{FF2B5EF4-FFF2-40B4-BE49-F238E27FC236}">
                <a16:creationId xmlns:a16="http://schemas.microsoft.com/office/drawing/2014/main" id="{FD01E64C-FA4A-483D-AD67-B043B97D70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8614" y="3768970"/>
            <a:ext cx="715108" cy="715108"/>
          </a:xfrm>
          <a:prstGeom prst="rect">
            <a:avLst/>
          </a:prstGeom>
        </p:spPr>
      </p:pic>
      <p:pic>
        <p:nvPicPr>
          <p:cNvPr id="897" name="Grafik 897" descr="Balkendiagramm mit Aufwärtstrend mit einfarbiger Füllung">
            <a:extLst>
              <a:ext uri="{FF2B5EF4-FFF2-40B4-BE49-F238E27FC236}">
                <a16:creationId xmlns:a16="http://schemas.microsoft.com/office/drawing/2014/main" id="{D618AA79-23BF-4194-85BA-ACDCA7B373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2431" y="2502878"/>
            <a:ext cx="715108" cy="715108"/>
          </a:xfrm>
          <a:prstGeom prst="rect">
            <a:avLst/>
          </a:prstGeom>
        </p:spPr>
      </p:pic>
      <p:pic>
        <p:nvPicPr>
          <p:cNvPr id="898" name="Grafik 898" descr="Informationen mit einfarbiger Füllung">
            <a:extLst>
              <a:ext uri="{FF2B5EF4-FFF2-40B4-BE49-F238E27FC236}">
                <a16:creationId xmlns:a16="http://schemas.microsoft.com/office/drawing/2014/main" id="{C29A9F12-3204-4B2E-951C-44A6A2046A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2431" y="3768969"/>
            <a:ext cx="715108" cy="715108"/>
          </a:xfrm>
          <a:prstGeom prst="rect">
            <a:avLst/>
          </a:prstGeom>
        </p:spPr>
      </p:pic>
      <p:pic>
        <p:nvPicPr>
          <p:cNvPr id="919" name="Grafik 919" descr="Trophäe mit einfarbiger Füllung">
            <a:extLst>
              <a:ext uri="{FF2B5EF4-FFF2-40B4-BE49-F238E27FC236}">
                <a16:creationId xmlns:a16="http://schemas.microsoft.com/office/drawing/2014/main" id="{162A72B7-8AD6-47B8-9335-AEE462B8BA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11107" y="5140569"/>
            <a:ext cx="715108" cy="715108"/>
          </a:xfrm>
          <a:prstGeom prst="rect">
            <a:avLst/>
          </a:prstGeom>
        </p:spPr>
      </p:pic>
      <p:pic>
        <p:nvPicPr>
          <p:cNvPr id="920" name="Grafik 920" descr="Jongleur mit einfarbiger Füllung">
            <a:extLst>
              <a:ext uri="{FF2B5EF4-FFF2-40B4-BE49-F238E27FC236}">
                <a16:creationId xmlns:a16="http://schemas.microsoft.com/office/drawing/2014/main" id="{93781C7F-D3F7-4C7A-8C66-E640159ECD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1661" y="5140569"/>
            <a:ext cx="715108" cy="715108"/>
          </a:xfrm>
          <a:prstGeom prst="rect">
            <a:avLst/>
          </a:prstGeom>
        </p:spPr>
      </p:pic>
      <p:sp>
        <p:nvSpPr>
          <p:cNvPr id="941" name="Textfeld 940">
            <a:extLst>
              <a:ext uri="{FF2B5EF4-FFF2-40B4-BE49-F238E27FC236}">
                <a16:creationId xmlns:a16="http://schemas.microsoft.com/office/drawing/2014/main" id="{264E46D2-0FB5-4AF3-B70D-6A50B998B2AD}"/>
              </a:ext>
            </a:extLst>
          </p:cNvPr>
          <p:cNvSpPr txBox="1"/>
          <p:nvPr/>
        </p:nvSpPr>
        <p:spPr>
          <a:xfrm>
            <a:off x="2512994" y="2674969"/>
            <a:ext cx="3261064" cy="307777"/>
          </a:xfrm>
          <a:prstGeom prst="rect">
            <a:avLst/>
          </a:prstGeom>
          <a:noFill/>
        </p:spPr>
        <p:txBody>
          <a:bodyPr wrap="square" lIns="91440" tIns="45720" rIns="91440" bIns="45720" rtlCol="0" anchor="t">
            <a:spAutoFit/>
          </a:bodyPr>
          <a:lstStyle/>
          <a:p>
            <a:r>
              <a:rPr lang="de-CH" sz="1400" err="1">
                <a:solidFill>
                  <a:srgbClr val="FFFFFF"/>
                </a:solidFill>
                <a:latin typeface="Nunito" pitchFamily="2" charset="0"/>
              </a:rPr>
              <a:t>holokratisch</a:t>
            </a:r>
            <a:endParaRPr lang="de-DE" sz="1400">
              <a:solidFill>
                <a:srgbClr val="FFFFFF"/>
              </a:solidFill>
              <a:latin typeface="Nunito" pitchFamily="2" charset="0"/>
            </a:endParaRPr>
          </a:p>
        </p:txBody>
      </p:sp>
      <p:sp>
        <p:nvSpPr>
          <p:cNvPr id="942" name="Textfeld 941">
            <a:extLst>
              <a:ext uri="{FF2B5EF4-FFF2-40B4-BE49-F238E27FC236}">
                <a16:creationId xmlns:a16="http://schemas.microsoft.com/office/drawing/2014/main" id="{763F6FDB-2411-48DD-9250-29EBC0B9C9D1}"/>
              </a:ext>
            </a:extLst>
          </p:cNvPr>
          <p:cNvSpPr txBox="1"/>
          <p:nvPr/>
        </p:nvSpPr>
        <p:spPr>
          <a:xfrm>
            <a:off x="8250116" y="3948962"/>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cs typeface="Calibri"/>
              </a:rPr>
              <a:t>Wissenstransfer</a:t>
            </a:r>
          </a:p>
        </p:txBody>
      </p:sp>
      <p:sp>
        <p:nvSpPr>
          <p:cNvPr id="241" name="Textfeld 240">
            <a:extLst>
              <a:ext uri="{FF2B5EF4-FFF2-40B4-BE49-F238E27FC236}">
                <a16:creationId xmlns:a16="http://schemas.microsoft.com/office/drawing/2014/main" id="{752B6742-5F3E-4236-8D05-823D87C53863}"/>
              </a:ext>
            </a:extLst>
          </p:cNvPr>
          <p:cNvSpPr txBox="1"/>
          <p:nvPr/>
        </p:nvSpPr>
        <p:spPr>
          <a:xfrm>
            <a:off x="2060330" y="3948961"/>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rPr>
              <a:t>keine Strukturen</a:t>
            </a:r>
            <a:endParaRPr lang="de-DE" sz="1400">
              <a:solidFill>
                <a:srgbClr val="FFFFFF"/>
              </a:solidFill>
              <a:latin typeface="Nunito" pitchFamily="2" charset="0"/>
            </a:endParaRPr>
          </a:p>
        </p:txBody>
      </p:sp>
      <p:sp>
        <p:nvSpPr>
          <p:cNvPr id="242" name="Textfeld 241">
            <a:extLst>
              <a:ext uri="{FF2B5EF4-FFF2-40B4-BE49-F238E27FC236}">
                <a16:creationId xmlns:a16="http://schemas.microsoft.com/office/drawing/2014/main" id="{6FD2674C-71C2-4B6D-9B57-CB6C790C3B05}"/>
              </a:ext>
            </a:extLst>
          </p:cNvPr>
          <p:cNvSpPr txBox="1"/>
          <p:nvPr/>
        </p:nvSpPr>
        <p:spPr>
          <a:xfrm>
            <a:off x="3443653" y="5402622"/>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rPr>
              <a:t>freiwillig</a:t>
            </a:r>
            <a:endParaRPr lang="de-DE" sz="1400">
              <a:solidFill>
                <a:srgbClr val="FFFFFF"/>
              </a:solidFill>
              <a:latin typeface="Nunito" pitchFamily="2" charset="0"/>
            </a:endParaRPr>
          </a:p>
        </p:txBody>
      </p:sp>
      <p:sp>
        <p:nvSpPr>
          <p:cNvPr id="243" name="Textfeld 242">
            <a:extLst>
              <a:ext uri="{FF2B5EF4-FFF2-40B4-BE49-F238E27FC236}">
                <a16:creationId xmlns:a16="http://schemas.microsoft.com/office/drawing/2014/main" id="{090BB26C-9E55-460C-A986-7A011F0ACD3D}"/>
              </a:ext>
            </a:extLst>
          </p:cNvPr>
          <p:cNvSpPr txBox="1"/>
          <p:nvPr/>
        </p:nvSpPr>
        <p:spPr>
          <a:xfrm>
            <a:off x="7570177" y="5402623"/>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rPr>
              <a:t>Erfolgstory</a:t>
            </a:r>
            <a:endParaRPr lang="de-DE" sz="1400">
              <a:solidFill>
                <a:srgbClr val="FFFFFF"/>
              </a:solidFill>
              <a:latin typeface="Nunito" pitchFamily="2" charset="0"/>
            </a:endParaRPr>
          </a:p>
        </p:txBody>
      </p:sp>
      <p:sp>
        <p:nvSpPr>
          <p:cNvPr id="244" name="Textfeld 243">
            <a:extLst>
              <a:ext uri="{FF2B5EF4-FFF2-40B4-BE49-F238E27FC236}">
                <a16:creationId xmlns:a16="http://schemas.microsoft.com/office/drawing/2014/main" id="{C8DABD69-BA19-46A1-ADD6-E2E2004B5FC1}"/>
              </a:ext>
            </a:extLst>
          </p:cNvPr>
          <p:cNvSpPr txBox="1"/>
          <p:nvPr/>
        </p:nvSpPr>
        <p:spPr>
          <a:xfrm>
            <a:off x="8203222" y="2682869"/>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cs typeface="Calibri"/>
              </a:rPr>
              <a:t>Code </a:t>
            </a:r>
            <a:r>
              <a:rPr lang="de-CH" sz="1400" err="1">
                <a:solidFill>
                  <a:srgbClr val="FFFFFF"/>
                </a:solidFill>
                <a:latin typeface="Nunito" pitchFamily="2" charset="0"/>
                <a:cs typeface="Calibri"/>
              </a:rPr>
              <a:t>of</a:t>
            </a:r>
            <a:r>
              <a:rPr lang="de-CH" sz="1400">
                <a:solidFill>
                  <a:srgbClr val="FFFFFF"/>
                </a:solidFill>
                <a:latin typeface="Nunito" pitchFamily="2" charset="0"/>
                <a:cs typeface="Calibri"/>
              </a:rPr>
              <a:t> Merit</a:t>
            </a:r>
          </a:p>
        </p:txBody>
      </p:sp>
      <p:sp>
        <p:nvSpPr>
          <p:cNvPr id="246" name="Textfeld 245">
            <a:extLst>
              <a:ext uri="{FF2B5EF4-FFF2-40B4-BE49-F238E27FC236}">
                <a16:creationId xmlns:a16="http://schemas.microsoft.com/office/drawing/2014/main" id="{FDC9DC0F-5993-4DBE-A203-308DEB49612E}"/>
              </a:ext>
            </a:extLst>
          </p:cNvPr>
          <p:cNvSpPr txBox="1"/>
          <p:nvPr/>
        </p:nvSpPr>
        <p:spPr>
          <a:xfrm>
            <a:off x="5438218" y="1568584"/>
            <a:ext cx="3261064" cy="307777"/>
          </a:xfrm>
          <a:prstGeom prst="rect">
            <a:avLst/>
          </a:prstGeom>
          <a:noFill/>
        </p:spPr>
        <p:txBody>
          <a:bodyPr wrap="square" lIns="91440" tIns="45720" rIns="91440" bIns="45720" rtlCol="0" anchor="t">
            <a:spAutoFit/>
          </a:bodyPr>
          <a:lstStyle/>
          <a:p>
            <a:r>
              <a:rPr lang="de-CH" sz="1400">
                <a:solidFill>
                  <a:srgbClr val="FFFFFF"/>
                </a:solidFill>
                <a:latin typeface="Nunito" pitchFamily="2" charset="0"/>
              </a:rPr>
              <a:t>gemeinsam</a:t>
            </a:r>
            <a:endParaRPr lang="de-DE" sz="1400">
              <a:solidFill>
                <a:srgbClr val="FFFFFF"/>
              </a:solidFill>
              <a:latin typeface="Nunito" pitchFamily="2" charset="0"/>
            </a:endParaRPr>
          </a:p>
        </p:txBody>
      </p:sp>
      <p:grpSp>
        <p:nvGrpSpPr>
          <p:cNvPr id="18" name="Gruppieren 17">
            <a:extLst>
              <a:ext uri="{FF2B5EF4-FFF2-40B4-BE49-F238E27FC236}">
                <a16:creationId xmlns:a16="http://schemas.microsoft.com/office/drawing/2014/main" id="{A409A245-AC40-40CE-8CB5-5D88B3D41F0D}"/>
              </a:ext>
            </a:extLst>
          </p:cNvPr>
          <p:cNvGrpSpPr/>
          <p:nvPr/>
        </p:nvGrpSpPr>
        <p:grpSpPr>
          <a:xfrm>
            <a:off x="4973367" y="3016682"/>
            <a:ext cx="1951308" cy="1845088"/>
            <a:chOff x="4997492" y="2905868"/>
            <a:chExt cx="2266774" cy="2143382"/>
          </a:xfrm>
        </p:grpSpPr>
        <p:sp>
          <p:nvSpPr>
            <p:cNvPr id="19" name="Rechteck: abgerundete Ecken 18">
              <a:extLst>
                <a:ext uri="{FF2B5EF4-FFF2-40B4-BE49-F238E27FC236}">
                  <a16:creationId xmlns:a16="http://schemas.microsoft.com/office/drawing/2014/main" id="{DD2F7915-7C7F-4B8B-8E33-84F36AE8BB84}"/>
                </a:ext>
              </a:extLst>
            </p:cNvPr>
            <p:cNvSpPr/>
            <p:nvPr/>
          </p:nvSpPr>
          <p:spPr>
            <a:xfrm>
              <a:off x="5059264" y="2905868"/>
              <a:ext cx="2143382" cy="2143382"/>
            </a:xfrm>
            <a:prstGeom prst="roundRect">
              <a:avLst>
                <a:gd name="adj" fmla="val 9983"/>
              </a:avLst>
            </a:prstGeom>
            <a:solidFill>
              <a:srgbClr val="0F40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sp>
          <p:nvSpPr>
            <p:cNvPr id="20" name="Textfeld 19">
              <a:extLst>
                <a:ext uri="{FF2B5EF4-FFF2-40B4-BE49-F238E27FC236}">
                  <a16:creationId xmlns:a16="http://schemas.microsoft.com/office/drawing/2014/main" id="{79BF4946-CD2D-4CB4-BD71-85D0BFD07DF6}"/>
                </a:ext>
              </a:extLst>
            </p:cNvPr>
            <p:cNvSpPr txBox="1"/>
            <p:nvPr/>
          </p:nvSpPr>
          <p:spPr>
            <a:xfrm>
              <a:off x="4997492" y="2924607"/>
              <a:ext cx="2143382" cy="1938992"/>
            </a:xfrm>
            <a:prstGeom prst="rect">
              <a:avLst/>
            </a:prstGeom>
            <a:noFill/>
          </p:spPr>
          <p:txBody>
            <a:bodyPr wrap="square" rtlCol="0">
              <a:spAutoFit/>
            </a:bodyPr>
            <a:lstStyle/>
            <a:p>
              <a:pPr algn="ctr"/>
              <a:r>
                <a:rPr lang="de-CH" sz="10000">
                  <a:solidFill>
                    <a:schemeClr val="bg1"/>
                  </a:solidFill>
                  <a:latin typeface="Nunito ExtraBold" pitchFamily="2" charset="0"/>
                </a:rPr>
                <a:t>C</a:t>
              </a:r>
            </a:p>
          </p:txBody>
        </p:sp>
        <p:sp>
          <p:nvSpPr>
            <p:cNvPr id="21" name="Rechteck: abgerundete Ecken 20">
              <a:extLst>
                <a:ext uri="{FF2B5EF4-FFF2-40B4-BE49-F238E27FC236}">
                  <a16:creationId xmlns:a16="http://schemas.microsoft.com/office/drawing/2014/main" id="{61E6E75E-43F9-41E3-8C33-F739E28BF312}"/>
                </a:ext>
              </a:extLst>
            </p:cNvPr>
            <p:cNvSpPr/>
            <p:nvPr/>
          </p:nvSpPr>
          <p:spPr>
            <a:xfrm>
              <a:off x="5405438" y="4552322"/>
              <a:ext cx="1481137" cy="255533"/>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Textfeld 21">
              <a:extLst>
                <a:ext uri="{FF2B5EF4-FFF2-40B4-BE49-F238E27FC236}">
                  <a16:creationId xmlns:a16="http://schemas.microsoft.com/office/drawing/2014/main" id="{FDC3448D-68FE-44B8-BA58-3F4B005605F4}"/>
                </a:ext>
              </a:extLst>
            </p:cNvPr>
            <p:cNvSpPr txBox="1"/>
            <p:nvPr/>
          </p:nvSpPr>
          <p:spPr>
            <a:xfrm>
              <a:off x="4997644" y="4564592"/>
              <a:ext cx="2266622" cy="294966"/>
            </a:xfrm>
            <a:prstGeom prst="rect">
              <a:avLst/>
            </a:prstGeom>
            <a:noFill/>
            <a:ln>
              <a:noFill/>
            </a:ln>
          </p:spPr>
          <p:txBody>
            <a:bodyPr wrap="square" rtlCol="0">
              <a:spAutoFit/>
            </a:bodyPr>
            <a:lstStyle/>
            <a:p>
              <a:pPr algn="ctr"/>
              <a:r>
                <a:rPr lang="de-CH" sz="1000">
                  <a:solidFill>
                    <a:srgbClr val="0F4057"/>
                  </a:solidFill>
                  <a:latin typeface="Nunito Black" pitchFamily="2" charset="0"/>
                </a:rPr>
                <a:t>DIVA X CREATOR</a:t>
              </a:r>
            </a:p>
          </p:txBody>
        </p:sp>
      </p:grpSp>
    </p:spTree>
    <p:extLst>
      <p:ext uri="{BB962C8B-B14F-4D97-AF65-F5344CB8AC3E}">
        <p14:creationId xmlns:p14="http://schemas.microsoft.com/office/powerpoint/2010/main" val="1117414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descr="Lenkrad Silhouette">
            <a:extLst>
              <a:ext uri="{FF2B5EF4-FFF2-40B4-BE49-F238E27FC236}">
                <a16:creationId xmlns:a16="http://schemas.microsoft.com/office/drawing/2014/main" id="{C75D64B7-78E4-3F4E-89AB-0DFFCF2672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8100" y="1142488"/>
            <a:ext cx="4500000" cy="4500000"/>
          </a:xfrm>
          <a:prstGeom prst="rect">
            <a:avLst/>
          </a:prstGeom>
        </p:spPr>
      </p:pic>
      <p:sp>
        <p:nvSpPr>
          <p:cNvPr id="9" name="Titel 8">
            <a:extLst>
              <a:ext uri="{FF2B5EF4-FFF2-40B4-BE49-F238E27FC236}">
                <a16:creationId xmlns:a16="http://schemas.microsoft.com/office/drawing/2014/main" id="{5C074425-9593-48D4-85D9-B8608AC24B23}"/>
              </a:ext>
            </a:extLst>
          </p:cNvPr>
          <p:cNvSpPr>
            <a:spLocks noGrp="1"/>
          </p:cNvSpPr>
          <p:nvPr>
            <p:ph type="title"/>
          </p:nvPr>
        </p:nvSpPr>
        <p:spPr/>
        <p:txBody>
          <a:bodyPr/>
          <a:lstStyle/>
          <a:p>
            <a:r>
              <a:rPr lang="de-CH"/>
              <a:t>Organisation &amp; Steuerung</a:t>
            </a:r>
          </a:p>
        </p:txBody>
      </p:sp>
      <p:sp>
        <p:nvSpPr>
          <p:cNvPr id="5" name="Textplatzhalter 1">
            <a:extLst>
              <a:ext uri="{FF2B5EF4-FFF2-40B4-BE49-F238E27FC236}">
                <a16:creationId xmlns:a16="http://schemas.microsoft.com/office/drawing/2014/main" id="{4070D3D3-4D2B-494B-A4EC-1509A4452E15}"/>
              </a:ext>
            </a:extLst>
          </p:cNvPr>
          <p:cNvSpPr>
            <a:spLocks noGrp="1"/>
          </p:cNvSpPr>
          <p:nvPr>
            <p:ph type="body" sz="quarter" idx="13"/>
          </p:nvPr>
        </p:nvSpPr>
        <p:spPr/>
        <p:txBody>
          <a:bodyPr/>
          <a:lstStyle/>
          <a:p>
            <a:r>
              <a:rPr lang="de-DE">
                <a:latin typeface="Nunito" pitchFamily="2" charset="0"/>
              </a:rPr>
              <a:t>Wie man sich als Community organisiert</a:t>
            </a:r>
          </a:p>
        </p:txBody>
      </p:sp>
      <p:sp>
        <p:nvSpPr>
          <p:cNvPr id="4" name="Textplatzhalter 3">
            <a:extLst>
              <a:ext uri="{FF2B5EF4-FFF2-40B4-BE49-F238E27FC236}">
                <a16:creationId xmlns:a16="http://schemas.microsoft.com/office/drawing/2014/main" id="{DE513265-8413-49D8-B711-60F31237653B}"/>
              </a:ext>
            </a:extLst>
          </p:cNvPr>
          <p:cNvSpPr>
            <a:spLocks noGrp="1"/>
          </p:cNvSpPr>
          <p:nvPr>
            <p:ph type="body" sz="quarter" idx="14"/>
          </p:nvPr>
        </p:nvSpPr>
        <p:spPr/>
        <p:txBody>
          <a:bodyPr/>
          <a:lstStyle/>
          <a:p>
            <a:pPr>
              <a:lnSpc>
                <a:spcPct val="90000"/>
              </a:lnSpc>
              <a:spcBef>
                <a:spcPts val="1000"/>
              </a:spcBef>
            </a:pPr>
            <a:r>
              <a:rPr lang="de-DE" b="0"/>
              <a:t>Als dezentralisiertes Finanzprojekt (</a:t>
            </a:r>
            <a:r>
              <a:rPr lang="de-DE" b="0" err="1"/>
              <a:t>DeFi</a:t>
            </a:r>
            <a:r>
              <a:rPr lang="de-DE" b="0"/>
              <a:t>) werden sämtliche Finanzdienstleistungen, dezentral auf der Blockchain zur Verfügung gestellt und angeboten. Auf der Grundlage von </a:t>
            </a:r>
            <a:r>
              <a:rPr lang="de-DE" b="0" err="1"/>
              <a:t>DeFi</a:t>
            </a:r>
            <a:r>
              <a:rPr lang="de-DE" b="0"/>
              <a:t> sind die Mitglieder nicht feste Strukturen (Hierarchien) gebunden. Insofern möchte man eine </a:t>
            </a:r>
            <a:r>
              <a:rPr lang="de-DE" b="0" err="1"/>
              <a:t>holokratische</a:t>
            </a:r>
            <a:r>
              <a:rPr lang="de-DE" b="0"/>
              <a:t> Community aufbauen, die transparent und offen wirkt. Somit darf jeder am Projekt partizipieren und jederzeit wieder austreten. </a:t>
            </a:r>
            <a:endParaRPr lang="en-US" b="0"/>
          </a:p>
          <a:p>
            <a:pPr>
              <a:lnSpc>
                <a:spcPct val="90000"/>
              </a:lnSpc>
              <a:spcBef>
                <a:spcPts val="1000"/>
              </a:spcBef>
            </a:pPr>
            <a:r>
              <a:rPr lang="en-US" b="0" err="1"/>
              <a:t>Denn</a:t>
            </a:r>
            <a:r>
              <a:rPr lang="en-US" b="0"/>
              <a:t> </a:t>
            </a:r>
            <a:r>
              <a:rPr lang="en-US" b="0" err="1"/>
              <a:t>wie</a:t>
            </a:r>
            <a:r>
              <a:rPr lang="en-US" b="0"/>
              <a:t> Bernd </a:t>
            </a:r>
            <a:r>
              <a:rPr lang="en-US" b="0" err="1"/>
              <a:t>Oesterrrich</a:t>
            </a:r>
            <a:r>
              <a:rPr lang="en-US" b="0"/>
              <a:t> </a:t>
            </a:r>
            <a:r>
              <a:rPr lang="en-US" b="0" err="1"/>
              <a:t>sagt</a:t>
            </a:r>
            <a:r>
              <a:rPr lang="en-US" b="0"/>
              <a:t>: </a:t>
            </a:r>
            <a:r>
              <a:rPr lang="en-US" b="0" i="1"/>
              <a:t>“</a:t>
            </a:r>
            <a:r>
              <a:rPr lang="en-US" b="0" i="1" err="1"/>
              <a:t>Führung</a:t>
            </a:r>
            <a:r>
              <a:rPr lang="en-US" b="0" i="1"/>
              <a:t> </a:t>
            </a:r>
            <a:r>
              <a:rPr lang="en-US" b="0" i="1" err="1"/>
              <a:t>ist</a:t>
            </a:r>
            <a:r>
              <a:rPr lang="en-US" b="0" i="1"/>
              <a:t> </a:t>
            </a:r>
            <a:r>
              <a:rPr lang="en-US" b="0" i="1" err="1"/>
              <a:t>zu</a:t>
            </a:r>
            <a:r>
              <a:rPr lang="en-US" b="0" i="1"/>
              <a:t> </a:t>
            </a:r>
            <a:r>
              <a:rPr lang="en-US" b="0" i="1" err="1"/>
              <a:t>wichtig</a:t>
            </a:r>
            <a:r>
              <a:rPr lang="en-US" b="0" i="1"/>
              <a:t> um </a:t>
            </a:r>
            <a:r>
              <a:rPr lang="en-US" b="0" i="1" err="1"/>
              <a:t>sie</a:t>
            </a:r>
            <a:r>
              <a:rPr lang="en-US" b="0" i="1"/>
              <a:t> </a:t>
            </a:r>
            <a:r>
              <a:rPr lang="en-US" b="0" i="1" err="1"/>
              <a:t>einzelnen</a:t>
            </a:r>
            <a:r>
              <a:rPr lang="en-US" b="0" i="1"/>
              <a:t> </a:t>
            </a:r>
            <a:r>
              <a:rPr lang="en-US" b="0" i="1" err="1"/>
              <a:t>Personen</a:t>
            </a:r>
            <a:r>
              <a:rPr lang="en-US" b="0" i="1"/>
              <a:t> </a:t>
            </a:r>
            <a:r>
              <a:rPr lang="en-US" b="0" i="1" err="1"/>
              <a:t>zu</a:t>
            </a:r>
            <a:r>
              <a:rPr lang="en-US" b="0" i="1"/>
              <a:t> </a:t>
            </a:r>
            <a:r>
              <a:rPr lang="en-US" b="0" i="1" err="1"/>
              <a:t>überlassen</a:t>
            </a:r>
            <a:r>
              <a:rPr lang="en-US" b="0" i="1"/>
              <a:t>”</a:t>
            </a:r>
            <a:r>
              <a:rPr lang="en-US" b="0"/>
              <a:t>.</a:t>
            </a:r>
            <a:br>
              <a:rPr lang="de-DE" b="0"/>
            </a:br>
            <a:br>
              <a:rPr lang="de-DE" b="0"/>
            </a:br>
            <a:r>
              <a:rPr lang="de-DE" b="0"/>
              <a:t>"</a:t>
            </a:r>
            <a:r>
              <a:rPr lang="de-DE" b="0" err="1"/>
              <a:t>Grossartige</a:t>
            </a:r>
            <a:r>
              <a:rPr lang="de-DE" b="0"/>
              <a:t> Menschen arbeiten bei DIVA" ist der Code </a:t>
            </a:r>
            <a:r>
              <a:rPr lang="de-DE" b="0" err="1"/>
              <a:t>of</a:t>
            </a:r>
            <a:r>
              <a:rPr lang="de-DE" b="0"/>
              <a:t> Merit den jeder kennen sollte. Der Code </a:t>
            </a:r>
            <a:r>
              <a:rPr lang="de-DE" b="0" err="1"/>
              <a:t>of</a:t>
            </a:r>
            <a:r>
              <a:rPr lang="de-DE" b="0"/>
              <a:t> Merit enthält Richtlinien zur Zusammenarbeit, basierend auf der Grundlage des Strebens nach technischem Wert. Dabei werden insgesamt 14 Codes aufgeführt, welche öffentlich</a:t>
            </a:r>
            <a:r>
              <a:rPr lang="de-DE" b="0">
                <a:solidFill>
                  <a:srgbClr val="D9F41E"/>
                </a:solidFill>
              </a:rPr>
              <a:t> </a:t>
            </a:r>
            <a:r>
              <a:rPr lang="de-DE" b="0">
                <a:solidFill>
                  <a:srgbClr val="D9F41E"/>
                </a:solidFill>
                <a:hlinkClick r:id="rId5">
                  <a:extLst>
                    <a:ext uri="{A12FA001-AC4F-418D-AE19-62706E023703}">
                      <ahyp:hlinkClr xmlns:ahyp="http://schemas.microsoft.com/office/drawing/2018/hyperlinkcolor" val="tx"/>
                    </a:ext>
                  </a:extLst>
                </a:hlinkClick>
              </a:rPr>
              <a:t>hier</a:t>
            </a:r>
            <a:r>
              <a:rPr lang="de-DE" b="0">
                <a:solidFill>
                  <a:srgbClr val="D9F41E"/>
                </a:solidFill>
              </a:rPr>
              <a:t> </a:t>
            </a:r>
            <a:r>
              <a:rPr lang="de-DE" b="0"/>
              <a:t>zugänglich sind.</a:t>
            </a:r>
            <a:endParaRPr lang="en-US" b="0"/>
          </a:p>
          <a:p>
            <a:pPr>
              <a:lnSpc>
                <a:spcPct val="90000"/>
              </a:lnSpc>
              <a:spcBef>
                <a:spcPts val="1000"/>
              </a:spcBef>
            </a:pPr>
            <a:r>
              <a:rPr lang="de-DE" b="0"/>
              <a:t>Die ersten drei Codes werden nachfolgend aufgelistet:</a:t>
            </a:r>
            <a:br>
              <a:rPr lang="de-DE" b="0"/>
            </a:br>
            <a:r>
              <a:rPr lang="de-DE" b="0" i="1"/>
              <a:t>The </a:t>
            </a:r>
            <a:r>
              <a:rPr lang="de-DE" b="0" i="1" err="1"/>
              <a:t>project</a:t>
            </a:r>
            <a:r>
              <a:rPr lang="de-DE" b="0" i="1"/>
              <a:t> </a:t>
            </a:r>
            <a:r>
              <a:rPr lang="de-DE" b="0" i="1" err="1"/>
              <a:t>creators</a:t>
            </a:r>
            <a:r>
              <a:rPr lang="de-DE" b="0" i="1"/>
              <a:t>, </a:t>
            </a:r>
            <a:r>
              <a:rPr lang="de-DE" b="0" i="1" err="1"/>
              <a:t>lead</a:t>
            </a:r>
            <a:r>
              <a:rPr lang="de-DE" b="0" i="1"/>
              <a:t> </a:t>
            </a:r>
            <a:r>
              <a:rPr lang="de-DE" b="0" i="1" err="1"/>
              <a:t>developers</a:t>
            </a:r>
            <a:r>
              <a:rPr lang="de-DE" b="0" i="1"/>
              <a:t>, </a:t>
            </a:r>
            <a:r>
              <a:rPr lang="de-DE" b="0" i="1" err="1"/>
              <a:t>core</a:t>
            </a:r>
            <a:r>
              <a:rPr lang="de-DE" b="0" i="1"/>
              <a:t> </a:t>
            </a:r>
            <a:r>
              <a:rPr lang="de-DE" b="0" i="1" err="1"/>
              <a:t>team</a:t>
            </a:r>
            <a:r>
              <a:rPr lang="de-DE" b="0" i="1"/>
              <a:t>, </a:t>
            </a:r>
            <a:r>
              <a:rPr lang="de-DE" b="0" i="1" err="1"/>
              <a:t>constitute</a:t>
            </a:r>
            <a:r>
              <a:rPr lang="de-DE" b="0" i="1"/>
              <a:t> </a:t>
            </a:r>
            <a:r>
              <a:rPr lang="de-DE" b="0" i="1" err="1"/>
              <a:t>the</a:t>
            </a:r>
            <a:r>
              <a:rPr lang="de-DE" b="0" i="1"/>
              <a:t> </a:t>
            </a:r>
            <a:r>
              <a:rPr lang="de-DE" b="0" i="1" err="1"/>
              <a:t>managing</a:t>
            </a:r>
            <a:r>
              <a:rPr lang="de-DE" b="0" i="1"/>
              <a:t>  </a:t>
            </a:r>
            <a:r>
              <a:rPr lang="de-DE" b="0" i="1" err="1"/>
              <a:t>members</a:t>
            </a:r>
            <a:r>
              <a:rPr lang="de-DE" b="0" i="1"/>
              <a:t> </a:t>
            </a:r>
            <a:r>
              <a:rPr lang="de-DE" b="0" i="1" err="1"/>
              <a:t>of</a:t>
            </a:r>
            <a:r>
              <a:rPr lang="de-DE" b="0" i="1"/>
              <a:t> </a:t>
            </a:r>
            <a:r>
              <a:rPr lang="de-DE" b="0" i="1" err="1"/>
              <a:t>the</a:t>
            </a:r>
            <a:r>
              <a:rPr lang="de-DE" b="0" i="1"/>
              <a:t> </a:t>
            </a:r>
            <a:r>
              <a:rPr lang="de-DE" b="0" i="1" err="1"/>
              <a:t>project</a:t>
            </a:r>
            <a:r>
              <a:rPr lang="de-DE" b="0" i="1"/>
              <a:t> and </a:t>
            </a:r>
            <a:r>
              <a:rPr lang="de-DE" b="0" i="1" err="1"/>
              <a:t>have</a:t>
            </a:r>
            <a:r>
              <a:rPr lang="de-DE" b="0" i="1"/>
              <a:t> final </a:t>
            </a:r>
            <a:r>
              <a:rPr lang="de-DE" b="0" i="1" err="1"/>
              <a:t>say</a:t>
            </a:r>
            <a:r>
              <a:rPr lang="de-DE" b="0" i="1"/>
              <a:t> in </a:t>
            </a:r>
            <a:r>
              <a:rPr lang="de-DE" b="0" i="1" err="1"/>
              <a:t>every</a:t>
            </a:r>
            <a:r>
              <a:rPr lang="de-DE" b="0" i="1"/>
              <a:t> </a:t>
            </a:r>
            <a:r>
              <a:rPr lang="de-DE" b="0" i="1" err="1"/>
              <a:t>decision</a:t>
            </a:r>
            <a:r>
              <a:rPr lang="de-DE" b="0" i="1"/>
              <a:t> </a:t>
            </a:r>
            <a:r>
              <a:rPr lang="de-DE" b="0" i="1" err="1"/>
              <a:t>of</a:t>
            </a:r>
            <a:r>
              <a:rPr lang="de-DE" b="0" i="1"/>
              <a:t> </a:t>
            </a:r>
            <a:r>
              <a:rPr lang="de-DE" b="0" i="1" err="1"/>
              <a:t>the</a:t>
            </a:r>
            <a:r>
              <a:rPr lang="de-DE" b="0" i="1"/>
              <a:t> </a:t>
            </a:r>
            <a:r>
              <a:rPr lang="de-DE" b="0" i="1" err="1"/>
              <a:t>project</a:t>
            </a:r>
            <a:r>
              <a:rPr lang="de-DE" b="0" i="1"/>
              <a:t>,  </a:t>
            </a:r>
            <a:r>
              <a:rPr lang="de-DE" b="0" i="1" err="1"/>
              <a:t>technical</a:t>
            </a:r>
            <a:r>
              <a:rPr lang="de-DE" b="0" i="1"/>
              <a:t> </a:t>
            </a:r>
            <a:r>
              <a:rPr lang="de-DE" b="0" i="1" err="1"/>
              <a:t>or</a:t>
            </a:r>
            <a:r>
              <a:rPr lang="de-DE" b="0" i="1"/>
              <a:t> </a:t>
            </a:r>
            <a:r>
              <a:rPr lang="de-DE" b="0" i="1" err="1"/>
              <a:t>otherwise</a:t>
            </a:r>
            <a:r>
              <a:rPr lang="de-DE" b="0" i="1"/>
              <a:t>, </a:t>
            </a:r>
            <a:r>
              <a:rPr lang="de-DE" b="0" i="1" err="1"/>
              <a:t>including</a:t>
            </a:r>
            <a:r>
              <a:rPr lang="de-DE" b="0" i="1"/>
              <a:t> </a:t>
            </a:r>
            <a:r>
              <a:rPr lang="de-DE" b="0" i="1" err="1"/>
              <a:t>overruling</a:t>
            </a:r>
            <a:r>
              <a:rPr lang="de-DE" b="0" i="1"/>
              <a:t> </a:t>
            </a:r>
            <a:r>
              <a:rPr lang="de-DE" b="0" i="1" err="1"/>
              <a:t>previous</a:t>
            </a:r>
            <a:r>
              <a:rPr lang="de-DE" b="0" i="1"/>
              <a:t> </a:t>
            </a:r>
            <a:r>
              <a:rPr lang="de-DE" b="0" i="1" err="1"/>
              <a:t>decisions</a:t>
            </a:r>
            <a:r>
              <a:rPr lang="de-DE" b="0" i="1"/>
              <a:t>. </a:t>
            </a:r>
            <a:r>
              <a:rPr lang="de-DE" b="0" i="1" err="1"/>
              <a:t>There</a:t>
            </a:r>
            <a:r>
              <a:rPr lang="de-DE" b="0" i="1"/>
              <a:t> </a:t>
            </a:r>
            <a:r>
              <a:rPr lang="de-DE" b="0" i="1" err="1"/>
              <a:t>are</a:t>
            </a:r>
            <a:r>
              <a:rPr lang="de-DE" b="0" i="1"/>
              <a:t> </a:t>
            </a:r>
            <a:r>
              <a:rPr lang="de-DE" b="0" i="1" err="1"/>
              <a:t>no</a:t>
            </a:r>
            <a:r>
              <a:rPr lang="de-DE" b="0" i="1"/>
              <a:t>  </a:t>
            </a:r>
            <a:r>
              <a:rPr lang="de-DE" b="0" i="1" err="1"/>
              <a:t>limitations</a:t>
            </a:r>
            <a:r>
              <a:rPr lang="de-DE" b="0" i="1"/>
              <a:t> </a:t>
            </a:r>
            <a:r>
              <a:rPr lang="de-DE" b="0" i="1" err="1"/>
              <a:t>to</a:t>
            </a:r>
            <a:r>
              <a:rPr lang="de-DE" b="0" i="1"/>
              <a:t> </a:t>
            </a:r>
            <a:r>
              <a:rPr lang="de-DE" b="0" i="1" err="1"/>
              <a:t>this</a:t>
            </a:r>
            <a:r>
              <a:rPr lang="de-DE" b="0" i="1"/>
              <a:t>  </a:t>
            </a:r>
            <a:r>
              <a:rPr lang="de-DE" b="0" i="1" err="1"/>
              <a:t>decisional</a:t>
            </a:r>
            <a:r>
              <a:rPr lang="de-DE" b="0" i="1"/>
              <a:t> power.</a:t>
            </a:r>
          </a:p>
          <a:p>
            <a:pPr>
              <a:lnSpc>
                <a:spcPct val="90000"/>
              </a:lnSpc>
              <a:spcBef>
                <a:spcPts val="1000"/>
              </a:spcBef>
            </a:pPr>
            <a:r>
              <a:rPr lang="de-DE" b="0" i="1" err="1"/>
              <a:t>Contributions</a:t>
            </a:r>
            <a:r>
              <a:rPr lang="de-DE" b="0" i="1"/>
              <a:t> </a:t>
            </a:r>
            <a:r>
              <a:rPr lang="de-DE" b="0" i="1" err="1"/>
              <a:t>are</a:t>
            </a:r>
            <a:r>
              <a:rPr lang="de-DE" b="0" i="1"/>
              <a:t> an </a:t>
            </a:r>
            <a:r>
              <a:rPr lang="de-DE" b="0" i="1" err="1"/>
              <a:t>expected</a:t>
            </a:r>
            <a:r>
              <a:rPr lang="de-DE" b="0" i="1"/>
              <a:t> </a:t>
            </a:r>
            <a:r>
              <a:rPr lang="de-DE" b="0" i="1" err="1"/>
              <a:t>result</a:t>
            </a:r>
            <a:r>
              <a:rPr lang="de-DE" b="0" i="1"/>
              <a:t> </a:t>
            </a:r>
            <a:r>
              <a:rPr lang="de-DE" b="0" i="1" err="1"/>
              <a:t>of</a:t>
            </a:r>
            <a:r>
              <a:rPr lang="de-DE" b="0" i="1"/>
              <a:t> </a:t>
            </a:r>
            <a:r>
              <a:rPr lang="de-DE" b="0" i="1" err="1"/>
              <a:t>your</a:t>
            </a:r>
            <a:r>
              <a:rPr lang="de-DE" b="0" i="1"/>
              <a:t> </a:t>
            </a:r>
            <a:r>
              <a:rPr lang="de-DE" b="0" i="1" err="1"/>
              <a:t>membership</a:t>
            </a:r>
            <a:r>
              <a:rPr lang="de-DE" b="0" i="1"/>
              <a:t> on </a:t>
            </a:r>
            <a:r>
              <a:rPr lang="de-DE" b="0" i="1" err="1"/>
              <a:t>the</a:t>
            </a:r>
            <a:r>
              <a:rPr lang="de-DE" b="0" i="1"/>
              <a:t> </a:t>
            </a:r>
            <a:r>
              <a:rPr lang="de-DE" b="0" i="1" err="1"/>
              <a:t>project</a:t>
            </a:r>
            <a:r>
              <a:rPr lang="de-DE" b="0" i="1"/>
              <a:t>. </a:t>
            </a:r>
            <a:r>
              <a:rPr lang="de-DE" b="0" i="1" err="1"/>
              <a:t>Don't</a:t>
            </a:r>
            <a:r>
              <a:rPr lang="de-DE" b="0" i="1"/>
              <a:t>  </a:t>
            </a:r>
            <a:r>
              <a:rPr lang="de-DE" b="0" i="1" err="1"/>
              <a:t>expect</a:t>
            </a:r>
            <a:r>
              <a:rPr lang="de-DE" b="0" i="1"/>
              <a:t> </a:t>
            </a:r>
            <a:r>
              <a:rPr lang="de-DE" b="0" i="1" err="1"/>
              <a:t>others</a:t>
            </a:r>
            <a:r>
              <a:rPr lang="de-DE" b="0" i="1"/>
              <a:t> </a:t>
            </a:r>
            <a:r>
              <a:rPr lang="de-DE" b="0" i="1" err="1"/>
              <a:t>to</a:t>
            </a:r>
            <a:r>
              <a:rPr lang="de-DE" b="0" i="1"/>
              <a:t> do </a:t>
            </a:r>
            <a:r>
              <a:rPr lang="de-DE" b="0" i="1" err="1"/>
              <a:t>your</a:t>
            </a:r>
            <a:r>
              <a:rPr lang="de-DE" b="0" i="1"/>
              <a:t> </a:t>
            </a:r>
            <a:r>
              <a:rPr lang="de-DE" b="0" i="1" err="1"/>
              <a:t>work</a:t>
            </a:r>
            <a:r>
              <a:rPr lang="de-DE" b="0" i="1"/>
              <a:t> </a:t>
            </a:r>
            <a:r>
              <a:rPr lang="de-DE" b="0" i="1" err="1"/>
              <a:t>or</a:t>
            </a:r>
            <a:r>
              <a:rPr lang="de-DE" b="0" i="1"/>
              <a:t> </a:t>
            </a:r>
            <a:r>
              <a:rPr lang="de-DE" b="0" i="1" err="1"/>
              <a:t>help</a:t>
            </a:r>
            <a:r>
              <a:rPr lang="de-DE" b="0" i="1"/>
              <a:t> </a:t>
            </a:r>
            <a:r>
              <a:rPr lang="de-DE" b="0" i="1" err="1"/>
              <a:t>you</a:t>
            </a:r>
            <a:r>
              <a:rPr lang="de-DE" b="0" i="1"/>
              <a:t> </a:t>
            </a:r>
            <a:r>
              <a:rPr lang="de-DE" b="0" i="1" err="1"/>
              <a:t>with</a:t>
            </a:r>
            <a:r>
              <a:rPr lang="de-DE" b="0" i="1"/>
              <a:t> </a:t>
            </a:r>
            <a:r>
              <a:rPr lang="de-DE" b="0" i="1" err="1"/>
              <a:t>your</a:t>
            </a:r>
            <a:r>
              <a:rPr lang="de-DE" b="0" i="1"/>
              <a:t> </a:t>
            </a:r>
            <a:r>
              <a:rPr lang="de-DE" b="0" i="1" err="1"/>
              <a:t>work</a:t>
            </a:r>
            <a:r>
              <a:rPr lang="de-DE" b="0" i="1"/>
              <a:t> </a:t>
            </a:r>
            <a:r>
              <a:rPr lang="de-DE" b="0" i="1" err="1"/>
              <a:t>forever</a:t>
            </a:r>
            <a:r>
              <a:rPr lang="de-DE" b="0" i="1"/>
              <a:t>.</a:t>
            </a:r>
          </a:p>
          <a:p>
            <a:pPr>
              <a:lnSpc>
                <a:spcPct val="90000"/>
              </a:lnSpc>
              <a:spcBef>
                <a:spcPts val="1000"/>
              </a:spcBef>
            </a:pPr>
            <a:r>
              <a:rPr lang="de-DE" b="0" i="1"/>
              <a:t>All </a:t>
            </a:r>
            <a:r>
              <a:rPr lang="de-DE" b="0" i="1" err="1"/>
              <a:t>members</a:t>
            </a:r>
            <a:r>
              <a:rPr lang="de-DE" b="0" i="1"/>
              <a:t> </a:t>
            </a:r>
            <a:r>
              <a:rPr lang="de-DE" b="0" i="1" err="1"/>
              <a:t>have</a:t>
            </a:r>
            <a:r>
              <a:rPr lang="de-DE" b="0" i="1"/>
              <a:t> </a:t>
            </a:r>
            <a:r>
              <a:rPr lang="de-DE" b="0" i="1" err="1"/>
              <a:t>the</a:t>
            </a:r>
            <a:r>
              <a:rPr lang="de-DE" b="0" i="1"/>
              <a:t> same </a:t>
            </a:r>
            <a:r>
              <a:rPr lang="de-DE" b="0" i="1" err="1"/>
              <a:t>opportunities</a:t>
            </a:r>
            <a:r>
              <a:rPr lang="de-DE" b="0" i="1"/>
              <a:t> </a:t>
            </a:r>
            <a:r>
              <a:rPr lang="de-DE" b="0" i="1" err="1"/>
              <a:t>to</a:t>
            </a:r>
            <a:r>
              <a:rPr lang="de-DE" b="0" i="1"/>
              <a:t> </a:t>
            </a:r>
            <a:r>
              <a:rPr lang="de-DE" b="0" i="1" err="1"/>
              <a:t>seek</a:t>
            </a:r>
            <a:r>
              <a:rPr lang="de-DE" b="0" i="1"/>
              <a:t> </a:t>
            </a:r>
            <a:r>
              <a:rPr lang="de-DE" b="0" i="1" err="1"/>
              <a:t>anychallenge</a:t>
            </a:r>
            <a:r>
              <a:rPr lang="de-DE" b="0" i="1"/>
              <a:t> </a:t>
            </a:r>
            <a:r>
              <a:rPr lang="de-DE" b="0" i="1" err="1"/>
              <a:t>they</a:t>
            </a:r>
            <a:r>
              <a:rPr lang="de-DE" b="0" i="1"/>
              <a:t> </a:t>
            </a:r>
            <a:r>
              <a:rPr lang="de-DE" b="0" i="1" err="1"/>
              <a:t>want</a:t>
            </a:r>
            <a:r>
              <a:rPr lang="de-DE" b="0" i="1"/>
              <a:t> </a:t>
            </a:r>
            <a:r>
              <a:rPr lang="de-DE" b="0" i="1" err="1"/>
              <a:t>within</a:t>
            </a:r>
            <a:r>
              <a:rPr lang="de-DE" b="0" i="1"/>
              <a:t>  </a:t>
            </a:r>
            <a:r>
              <a:rPr lang="de-DE" b="0" i="1" err="1"/>
              <a:t>the</a:t>
            </a:r>
            <a:r>
              <a:rPr lang="de-DE" b="0" i="1"/>
              <a:t> </a:t>
            </a:r>
            <a:r>
              <a:rPr lang="de-DE" b="0" i="1" err="1"/>
              <a:t>project</a:t>
            </a:r>
            <a:r>
              <a:rPr lang="de-DE" b="0" i="1"/>
              <a:t>.</a:t>
            </a:r>
          </a:p>
          <a:p>
            <a:pPr>
              <a:lnSpc>
                <a:spcPct val="90000"/>
              </a:lnSpc>
              <a:spcBef>
                <a:spcPts val="1000"/>
              </a:spcBef>
            </a:pPr>
            <a:r>
              <a:rPr lang="de-CH" b="0"/>
              <a:t>Was sind die Anreize um Teil von der Community zu werden? </a:t>
            </a:r>
            <a:br>
              <a:rPr lang="de-CH" b="0"/>
            </a:br>
            <a:r>
              <a:rPr lang="de-CH" b="0"/>
              <a:t>Einerseits wird die  Auswahl der Programmierer durch die Gründungsmitglieder transparent aufgenommen. Eine Persönliche Entwicklung entsteht bei der Entscheidungsfreiheit in der Codierung, auch aus dem Grund heraus, weil die Community einen </a:t>
            </a:r>
            <a:r>
              <a:rPr lang="de-CH" b="0" err="1"/>
              <a:t>holokratischen</a:t>
            </a:r>
            <a:r>
              <a:rPr lang="de-CH" b="0"/>
              <a:t> Charakter hat.  Anderseits ist die Anerkennung an einem solchen neuartigen und revolutionären Projekt teilzunehmen entsprechend hoch.</a:t>
            </a:r>
            <a:endParaRPr lang="de-DE" b="0"/>
          </a:p>
          <a:p>
            <a:pPr>
              <a:lnSpc>
                <a:spcPct val="90000"/>
              </a:lnSpc>
              <a:spcBef>
                <a:spcPts val="1000"/>
              </a:spcBef>
            </a:pPr>
            <a:r>
              <a:rPr lang="de-DE" b="0"/>
              <a:t>Bei einem Open Source Projekt ist Transparenz, Mitgestaltung und Regelfreiheit wichtig, aus diesem Grund ist eine Kontrolle der Community ausgeschlossen. </a:t>
            </a:r>
            <a:r>
              <a:rPr lang="de-DE" b="0" err="1"/>
              <a:t>Creators</a:t>
            </a:r>
            <a:r>
              <a:rPr lang="de-DE" b="0"/>
              <a:t> können durch Reporting und  die Code-Vergabe minimal gesteuert werden. Der Wissenstransfer geschieht über Channels und </a:t>
            </a:r>
            <a:r>
              <a:rPr lang="de-DE" b="0" err="1"/>
              <a:t>Reportings</a:t>
            </a:r>
            <a:r>
              <a:rPr lang="de-DE" b="0"/>
              <a:t> der Codierungen.</a:t>
            </a:r>
          </a:p>
          <a:p>
            <a:pPr>
              <a:lnSpc>
                <a:spcPct val="90000"/>
              </a:lnSpc>
              <a:spcBef>
                <a:spcPts val="1000"/>
              </a:spcBef>
            </a:pPr>
            <a:r>
              <a:rPr lang="de-DE" b="0"/>
              <a:t>Dies verleiht dem ganzen Projekt ein Gemeinschaftsgefühl. </a:t>
            </a:r>
          </a:p>
          <a:p>
            <a:pPr>
              <a:lnSpc>
                <a:spcPct val="90000"/>
              </a:lnSpc>
              <a:spcBef>
                <a:spcPts val="1000"/>
              </a:spcBef>
            </a:pPr>
            <a:endParaRPr lang="de-DE" b="0"/>
          </a:p>
          <a:p>
            <a:endParaRPr lang="de-CH"/>
          </a:p>
        </p:txBody>
      </p:sp>
    </p:spTree>
    <p:extLst>
      <p:ext uri="{BB962C8B-B14F-4D97-AF65-F5344CB8AC3E}">
        <p14:creationId xmlns:p14="http://schemas.microsoft.com/office/powerpoint/2010/main" val="406684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dirty="0"/>
              <a:t>SWOT</a:t>
            </a:r>
          </a:p>
        </p:txBody>
      </p:sp>
      <p:sp>
        <p:nvSpPr>
          <p:cNvPr id="5" name="Textfeld 4">
            <a:extLst>
              <a:ext uri="{FF2B5EF4-FFF2-40B4-BE49-F238E27FC236}">
                <a16:creationId xmlns:a16="http://schemas.microsoft.com/office/drawing/2014/main" id="{708CC47A-6872-4D83-B1BB-7834DE7DE41A}"/>
              </a:ext>
            </a:extLst>
          </p:cNvPr>
          <p:cNvSpPr txBox="1"/>
          <p:nvPr/>
        </p:nvSpPr>
        <p:spPr>
          <a:xfrm>
            <a:off x="7079084" y="2943539"/>
            <a:ext cx="3627319" cy="584775"/>
          </a:xfrm>
          <a:prstGeom prst="rect">
            <a:avLst/>
          </a:prstGeom>
          <a:noFill/>
        </p:spPr>
        <p:txBody>
          <a:bodyPr wrap="square">
            <a:spAutoFit/>
          </a:bodyPr>
          <a:lstStyle/>
          <a:p>
            <a:pPr algn="ctr"/>
            <a:r>
              <a:rPr lang="de-DE" sz="1600" i="0" dirty="0">
                <a:solidFill>
                  <a:schemeClr val="bg2">
                    <a:lumMod val="50000"/>
                  </a:schemeClr>
                </a:solidFill>
                <a:effectLst/>
                <a:latin typeface="nunito"/>
              </a:rPr>
              <a:t>Strategien um mit Stärken Schwächen zu beseitigen </a:t>
            </a:r>
          </a:p>
        </p:txBody>
      </p:sp>
      <p:sp>
        <p:nvSpPr>
          <p:cNvPr id="6" name="Textfeld 5">
            <a:extLst>
              <a:ext uri="{FF2B5EF4-FFF2-40B4-BE49-F238E27FC236}">
                <a16:creationId xmlns:a16="http://schemas.microsoft.com/office/drawing/2014/main" id="{C0616A6E-58E7-4C47-9751-DA23E46B69CC}"/>
              </a:ext>
            </a:extLst>
          </p:cNvPr>
          <p:cNvSpPr txBox="1"/>
          <p:nvPr/>
        </p:nvSpPr>
        <p:spPr>
          <a:xfrm>
            <a:off x="-207742" y="4908899"/>
            <a:ext cx="2251505" cy="338554"/>
          </a:xfrm>
          <a:prstGeom prst="rect">
            <a:avLst/>
          </a:prstGeom>
          <a:noFill/>
        </p:spPr>
        <p:txBody>
          <a:bodyPr wrap="square">
            <a:spAutoFit/>
          </a:bodyPr>
          <a:lstStyle/>
          <a:p>
            <a:pPr algn="ctr"/>
            <a:r>
              <a:rPr lang="de-DE" sz="1600" dirty="0">
                <a:solidFill>
                  <a:srgbClr val="D9F41E"/>
                </a:solidFill>
                <a:latin typeface="nunito"/>
              </a:rPr>
              <a:t>Schwächen</a:t>
            </a:r>
            <a:endParaRPr lang="de-DE" sz="1600" i="0" dirty="0">
              <a:solidFill>
                <a:srgbClr val="D9F41E"/>
              </a:solidFill>
              <a:effectLst/>
              <a:latin typeface="nunito"/>
            </a:endParaRPr>
          </a:p>
        </p:txBody>
      </p:sp>
      <p:sp>
        <p:nvSpPr>
          <p:cNvPr id="8" name="Textfeld 7">
            <a:extLst>
              <a:ext uri="{FF2B5EF4-FFF2-40B4-BE49-F238E27FC236}">
                <a16:creationId xmlns:a16="http://schemas.microsoft.com/office/drawing/2014/main" id="{0FA4E1EA-1BB7-4999-A2FC-B14760152780}"/>
              </a:ext>
            </a:extLst>
          </p:cNvPr>
          <p:cNvSpPr txBox="1"/>
          <p:nvPr/>
        </p:nvSpPr>
        <p:spPr>
          <a:xfrm>
            <a:off x="3360249" y="1191345"/>
            <a:ext cx="2251505" cy="338554"/>
          </a:xfrm>
          <a:prstGeom prst="rect">
            <a:avLst/>
          </a:prstGeom>
          <a:noFill/>
        </p:spPr>
        <p:txBody>
          <a:bodyPr wrap="square">
            <a:spAutoFit/>
          </a:bodyPr>
          <a:lstStyle/>
          <a:p>
            <a:pPr algn="ctr"/>
            <a:r>
              <a:rPr lang="de-DE" sz="1600" i="0" dirty="0">
                <a:solidFill>
                  <a:srgbClr val="D9F41E"/>
                </a:solidFill>
                <a:effectLst/>
                <a:latin typeface="nunito"/>
              </a:rPr>
              <a:t>Chancen</a:t>
            </a:r>
          </a:p>
        </p:txBody>
      </p:sp>
      <p:sp>
        <p:nvSpPr>
          <p:cNvPr id="12" name="Pfeil: Chevron 11">
            <a:extLst>
              <a:ext uri="{FF2B5EF4-FFF2-40B4-BE49-F238E27FC236}">
                <a16:creationId xmlns:a16="http://schemas.microsoft.com/office/drawing/2014/main" id="{9D86D802-0DA6-411C-B9B4-429A5E633E82}"/>
              </a:ext>
            </a:extLst>
          </p:cNvPr>
          <p:cNvSpPr/>
          <p:nvPr/>
        </p:nvSpPr>
        <p:spPr>
          <a:xfrm>
            <a:off x="7649899" y="1102998"/>
            <a:ext cx="3627319" cy="1611492"/>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0" name="Textfeld 19">
            <a:extLst>
              <a:ext uri="{FF2B5EF4-FFF2-40B4-BE49-F238E27FC236}">
                <a16:creationId xmlns:a16="http://schemas.microsoft.com/office/drawing/2014/main" id="{39BF4888-1813-4798-9893-C5B8CF399B19}"/>
              </a:ext>
            </a:extLst>
          </p:cNvPr>
          <p:cNvSpPr txBox="1"/>
          <p:nvPr/>
        </p:nvSpPr>
        <p:spPr>
          <a:xfrm>
            <a:off x="588460" y="3060183"/>
            <a:ext cx="4144147" cy="1815882"/>
          </a:xfrm>
          <a:prstGeom prst="rect">
            <a:avLst/>
          </a:prstGeom>
          <a:noFill/>
        </p:spPr>
        <p:txBody>
          <a:bodyPr wrap="square">
            <a:spAutoFit/>
          </a:bodyPr>
          <a:lstStyle/>
          <a:p>
            <a:pPr algn="ctr"/>
            <a:r>
              <a:rPr lang="de-DE" sz="1400" i="0" dirty="0">
                <a:solidFill>
                  <a:srgbClr val="FFFFFF"/>
                </a:solidFill>
                <a:effectLst/>
                <a:latin typeface="nunito"/>
              </a:rPr>
              <a:t>Schutz Privatsphäre</a:t>
            </a:r>
          </a:p>
          <a:p>
            <a:pPr algn="ctr"/>
            <a:r>
              <a:rPr lang="de-DE" sz="1400" dirty="0">
                <a:solidFill>
                  <a:srgbClr val="FFFFFF"/>
                </a:solidFill>
                <a:latin typeface="nunito"/>
              </a:rPr>
              <a:t>Internationale Kontakte</a:t>
            </a:r>
          </a:p>
          <a:p>
            <a:pPr algn="ctr"/>
            <a:r>
              <a:rPr lang="de-DE" sz="1400" i="0" dirty="0">
                <a:solidFill>
                  <a:srgbClr val="FFFFFF"/>
                </a:solidFill>
                <a:effectLst/>
                <a:latin typeface="nunito"/>
              </a:rPr>
              <a:t>Flache Hierarchien</a:t>
            </a:r>
          </a:p>
          <a:p>
            <a:pPr algn="ctr"/>
            <a:r>
              <a:rPr lang="de-DE" sz="1400" dirty="0">
                <a:solidFill>
                  <a:srgbClr val="FFFFFF"/>
                </a:solidFill>
                <a:latin typeface="nunito"/>
              </a:rPr>
              <a:t>keine staatliche Kontrolle</a:t>
            </a:r>
            <a:br>
              <a:rPr lang="de-DE" sz="1400" dirty="0">
                <a:solidFill>
                  <a:srgbClr val="FFFFFF"/>
                </a:solidFill>
                <a:latin typeface="nunito"/>
              </a:rPr>
            </a:br>
            <a:r>
              <a:rPr lang="de-DE" sz="1400" dirty="0">
                <a:solidFill>
                  <a:srgbClr val="FFFFFF"/>
                </a:solidFill>
                <a:latin typeface="nunito"/>
              </a:rPr>
              <a:t>Innovation, revolutionär</a:t>
            </a:r>
          </a:p>
          <a:p>
            <a:pPr algn="ctr"/>
            <a:r>
              <a:rPr lang="de-DE" sz="1400" i="0" dirty="0">
                <a:solidFill>
                  <a:srgbClr val="FFFFFF"/>
                </a:solidFill>
                <a:effectLst/>
                <a:latin typeface="nunito"/>
              </a:rPr>
              <a:t>demokratisch</a:t>
            </a:r>
          </a:p>
          <a:p>
            <a:pPr algn="ctr"/>
            <a:r>
              <a:rPr lang="de-DE" sz="1400" i="0" dirty="0">
                <a:solidFill>
                  <a:srgbClr val="FFFFFF"/>
                </a:solidFill>
                <a:effectLst/>
                <a:latin typeface="nunito"/>
              </a:rPr>
              <a:t>Anonymisierung</a:t>
            </a:r>
          </a:p>
          <a:p>
            <a:pPr algn="ctr"/>
            <a:endParaRPr lang="de-DE" sz="1400" i="0" dirty="0">
              <a:solidFill>
                <a:srgbClr val="FFFFFF"/>
              </a:solidFill>
              <a:effectLst/>
              <a:latin typeface="nunito"/>
            </a:endParaRPr>
          </a:p>
        </p:txBody>
      </p:sp>
      <p:sp>
        <p:nvSpPr>
          <p:cNvPr id="25" name="Pfeil: Chevron 11">
            <a:extLst>
              <a:ext uri="{FF2B5EF4-FFF2-40B4-BE49-F238E27FC236}">
                <a16:creationId xmlns:a16="http://schemas.microsoft.com/office/drawing/2014/main" id="{8C01101B-7373-F841-8914-66A9A620AB3B}"/>
              </a:ext>
            </a:extLst>
          </p:cNvPr>
          <p:cNvSpPr/>
          <p:nvPr/>
        </p:nvSpPr>
        <p:spPr>
          <a:xfrm>
            <a:off x="7649900" y="2989948"/>
            <a:ext cx="3627319" cy="1611492"/>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6" name="Pfeil: Chevron 11">
            <a:extLst>
              <a:ext uri="{FF2B5EF4-FFF2-40B4-BE49-F238E27FC236}">
                <a16:creationId xmlns:a16="http://schemas.microsoft.com/office/drawing/2014/main" id="{1652F4DC-22BD-3F4D-B62C-E62539DD09CA}"/>
              </a:ext>
            </a:extLst>
          </p:cNvPr>
          <p:cNvSpPr/>
          <p:nvPr/>
        </p:nvSpPr>
        <p:spPr>
          <a:xfrm>
            <a:off x="7622334" y="4899067"/>
            <a:ext cx="3627319" cy="1832373"/>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7" name="Pfeil: Chevron 11">
            <a:extLst>
              <a:ext uri="{FF2B5EF4-FFF2-40B4-BE49-F238E27FC236}">
                <a16:creationId xmlns:a16="http://schemas.microsoft.com/office/drawing/2014/main" id="{7CA746AB-2036-064A-AA84-37B4FDDE8819}"/>
              </a:ext>
            </a:extLst>
          </p:cNvPr>
          <p:cNvSpPr/>
          <p:nvPr/>
        </p:nvSpPr>
        <p:spPr>
          <a:xfrm>
            <a:off x="3926218" y="1109447"/>
            <a:ext cx="3627319" cy="1611492"/>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8" name="Pfeil: Chevron 11">
            <a:extLst>
              <a:ext uri="{FF2B5EF4-FFF2-40B4-BE49-F238E27FC236}">
                <a16:creationId xmlns:a16="http://schemas.microsoft.com/office/drawing/2014/main" id="{FE8C72EE-C9BA-9240-ADF3-327EB84091BB}"/>
              </a:ext>
            </a:extLst>
          </p:cNvPr>
          <p:cNvSpPr/>
          <p:nvPr/>
        </p:nvSpPr>
        <p:spPr>
          <a:xfrm>
            <a:off x="3926219" y="2992756"/>
            <a:ext cx="3627319" cy="1611492"/>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9" name="Pfeil: Chevron 11">
            <a:extLst>
              <a:ext uri="{FF2B5EF4-FFF2-40B4-BE49-F238E27FC236}">
                <a16:creationId xmlns:a16="http://schemas.microsoft.com/office/drawing/2014/main" id="{E016CFD1-87F8-D74E-85DB-09E87B0343E1}"/>
              </a:ext>
            </a:extLst>
          </p:cNvPr>
          <p:cNvSpPr/>
          <p:nvPr/>
        </p:nvSpPr>
        <p:spPr>
          <a:xfrm>
            <a:off x="3926218" y="4899067"/>
            <a:ext cx="3627319" cy="1832373"/>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30" name="Pfeil: Chevron 11">
            <a:extLst>
              <a:ext uri="{FF2B5EF4-FFF2-40B4-BE49-F238E27FC236}">
                <a16:creationId xmlns:a16="http://schemas.microsoft.com/office/drawing/2014/main" id="{B6468DB7-5CA2-2244-9AD2-DF8AF38C04AC}"/>
              </a:ext>
            </a:extLst>
          </p:cNvPr>
          <p:cNvSpPr/>
          <p:nvPr/>
        </p:nvSpPr>
        <p:spPr>
          <a:xfrm>
            <a:off x="273751" y="4899066"/>
            <a:ext cx="3627319" cy="1832373"/>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31" name="Pfeil: Chevron 11">
            <a:extLst>
              <a:ext uri="{FF2B5EF4-FFF2-40B4-BE49-F238E27FC236}">
                <a16:creationId xmlns:a16="http://schemas.microsoft.com/office/drawing/2014/main" id="{8CE76E3B-AAB5-AA48-975E-9029FB9D3355}"/>
              </a:ext>
            </a:extLst>
          </p:cNvPr>
          <p:cNvSpPr/>
          <p:nvPr/>
        </p:nvSpPr>
        <p:spPr>
          <a:xfrm>
            <a:off x="215978" y="2989948"/>
            <a:ext cx="3627319" cy="1611492"/>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32" name="Textfeld 31">
            <a:extLst>
              <a:ext uri="{FF2B5EF4-FFF2-40B4-BE49-F238E27FC236}">
                <a16:creationId xmlns:a16="http://schemas.microsoft.com/office/drawing/2014/main" id="{24C40375-4B07-EE49-86C4-8A32901EBE0A}"/>
              </a:ext>
            </a:extLst>
          </p:cNvPr>
          <p:cNvSpPr txBox="1"/>
          <p:nvPr/>
        </p:nvSpPr>
        <p:spPr>
          <a:xfrm>
            <a:off x="570922" y="5352671"/>
            <a:ext cx="3229988" cy="1600438"/>
          </a:xfrm>
          <a:prstGeom prst="rect">
            <a:avLst/>
          </a:prstGeom>
          <a:noFill/>
        </p:spPr>
        <p:txBody>
          <a:bodyPr wrap="square">
            <a:spAutoFit/>
          </a:bodyPr>
          <a:lstStyle/>
          <a:p>
            <a:pPr algn="ctr"/>
            <a:r>
              <a:rPr lang="de-DE" sz="1400" i="0" dirty="0">
                <a:solidFill>
                  <a:srgbClr val="FFFFFF"/>
                </a:solidFill>
                <a:effectLst/>
                <a:latin typeface="nunito"/>
              </a:rPr>
              <a:t>Komplexes Konstrukt</a:t>
            </a:r>
          </a:p>
          <a:p>
            <a:pPr algn="ctr"/>
            <a:r>
              <a:rPr lang="de-DE" sz="1400" dirty="0">
                <a:solidFill>
                  <a:srgbClr val="FFFFFF"/>
                </a:solidFill>
                <a:latin typeface="nunito"/>
              </a:rPr>
              <a:t>viel </a:t>
            </a:r>
            <a:r>
              <a:rPr lang="de-DE" sz="1400" dirty="0" err="1">
                <a:solidFill>
                  <a:srgbClr val="FFFFFF"/>
                </a:solidFill>
                <a:latin typeface="nunito"/>
              </a:rPr>
              <a:t>Know-How</a:t>
            </a:r>
            <a:r>
              <a:rPr lang="de-DE" sz="1400" dirty="0">
                <a:solidFill>
                  <a:srgbClr val="FFFFFF"/>
                </a:solidFill>
                <a:latin typeface="nunito"/>
              </a:rPr>
              <a:t> Tech.</a:t>
            </a:r>
          </a:p>
          <a:p>
            <a:pPr algn="ctr"/>
            <a:r>
              <a:rPr lang="de-DE" sz="1400" i="0" dirty="0">
                <a:solidFill>
                  <a:srgbClr val="FFFFFF"/>
                </a:solidFill>
                <a:effectLst/>
                <a:latin typeface="nunito"/>
              </a:rPr>
              <a:t>Ziel unbekannt und nicht </a:t>
            </a:r>
            <a:r>
              <a:rPr lang="de-DE" sz="1400" i="0" dirty="0" err="1">
                <a:solidFill>
                  <a:srgbClr val="FFFFFF"/>
                </a:solidFill>
                <a:effectLst/>
                <a:latin typeface="nunito"/>
              </a:rPr>
              <a:t>greiffbar</a:t>
            </a:r>
            <a:endParaRPr lang="de-DE" sz="1400" i="0" dirty="0">
              <a:solidFill>
                <a:srgbClr val="FFFFFF"/>
              </a:solidFill>
              <a:effectLst/>
              <a:latin typeface="nunito"/>
            </a:endParaRPr>
          </a:p>
          <a:p>
            <a:pPr algn="ctr"/>
            <a:r>
              <a:rPr lang="de-DE" sz="1400" dirty="0">
                <a:solidFill>
                  <a:srgbClr val="FFFFFF"/>
                </a:solidFill>
                <a:latin typeface="nunito"/>
              </a:rPr>
              <a:t>beschränkte Kontrollen</a:t>
            </a:r>
          </a:p>
          <a:p>
            <a:pPr algn="ctr"/>
            <a:r>
              <a:rPr lang="de-DE" sz="1400" i="0" dirty="0">
                <a:solidFill>
                  <a:srgbClr val="FFFFFF"/>
                </a:solidFill>
                <a:effectLst/>
                <a:latin typeface="nunito"/>
              </a:rPr>
              <a:t>keine Meilensteine</a:t>
            </a:r>
          </a:p>
          <a:p>
            <a:pPr algn="ctr"/>
            <a:r>
              <a:rPr lang="de-DE" sz="1400" dirty="0">
                <a:solidFill>
                  <a:srgbClr val="FFFFFF"/>
                </a:solidFill>
                <a:latin typeface="nunito"/>
              </a:rPr>
              <a:t>Spenden finanziert</a:t>
            </a:r>
            <a:endParaRPr lang="de-DE" sz="1400" i="0" dirty="0">
              <a:solidFill>
                <a:srgbClr val="FFFFFF"/>
              </a:solidFill>
              <a:effectLst/>
              <a:latin typeface="nunito"/>
            </a:endParaRPr>
          </a:p>
          <a:p>
            <a:pPr algn="ctr"/>
            <a:endParaRPr lang="de-DE" sz="1400" i="0" dirty="0">
              <a:solidFill>
                <a:srgbClr val="FFFFFF"/>
              </a:solidFill>
              <a:effectLst/>
              <a:latin typeface="nunito"/>
            </a:endParaRPr>
          </a:p>
        </p:txBody>
      </p:sp>
      <p:sp>
        <p:nvSpPr>
          <p:cNvPr id="33" name="Textfeld 32">
            <a:extLst>
              <a:ext uri="{FF2B5EF4-FFF2-40B4-BE49-F238E27FC236}">
                <a16:creationId xmlns:a16="http://schemas.microsoft.com/office/drawing/2014/main" id="{AA0A5972-AE25-5C42-A850-F4E261DD3790}"/>
              </a:ext>
            </a:extLst>
          </p:cNvPr>
          <p:cNvSpPr txBox="1"/>
          <p:nvPr/>
        </p:nvSpPr>
        <p:spPr>
          <a:xfrm>
            <a:off x="-399207" y="3107154"/>
            <a:ext cx="2251505" cy="338554"/>
          </a:xfrm>
          <a:prstGeom prst="rect">
            <a:avLst/>
          </a:prstGeom>
          <a:noFill/>
        </p:spPr>
        <p:txBody>
          <a:bodyPr wrap="square">
            <a:spAutoFit/>
          </a:bodyPr>
          <a:lstStyle/>
          <a:p>
            <a:pPr algn="ctr"/>
            <a:r>
              <a:rPr lang="de-DE" sz="1600" dirty="0">
                <a:solidFill>
                  <a:srgbClr val="D9F41E"/>
                </a:solidFill>
                <a:latin typeface="nunito"/>
              </a:rPr>
              <a:t>Stärken</a:t>
            </a:r>
            <a:endParaRPr lang="de-DE" sz="1600" i="0" dirty="0">
              <a:solidFill>
                <a:srgbClr val="D9F41E"/>
              </a:solidFill>
              <a:effectLst/>
              <a:latin typeface="nunito"/>
            </a:endParaRPr>
          </a:p>
        </p:txBody>
      </p:sp>
      <p:sp>
        <p:nvSpPr>
          <p:cNvPr id="3" name="Rechteck 2">
            <a:extLst>
              <a:ext uri="{FF2B5EF4-FFF2-40B4-BE49-F238E27FC236}">
                <a16:creationId xmlns:a16="http://schemas.microsoft.com/office/drawing/2014/main" id="{9B786CA2-8717-D44C-9829-AB39002C53A0}"/>
              </a:ext>
            </a:extLst>
          </p:cNvPr>
          <p:cNvSpPr/>
          <p:nvPr/>
        </p:nvSpPr>
        <p:spPr>
          <a:xfrm>
            <a:off x="7704524" y="1191345"/>
            <a:ext cx="1037463" cy="338554"/>
          </a:xfrm>
          <a:prstGeom prst="rect">
            <a:avLst/>
          </a:prstGeom>
        </p:spPr>
        <p:txBody>
          <a:bodyPr wrap="none">
            <a:spAutoFit/>
          </a:bodyPr>
          <a:lstStyle/>
          <a:p>
            <a:r>
              <a:rPr lang="de-DE" sz="1600" dirty="0">
                <a:solidFill>
                  <a:srgbClr val="D9F41E"/>
                </a:solidFill>
                <a:latin typeface="nunito"/>
              </a:rPr>
              <a:t>Gefahren</a:t>
            </a:r>
            <a:endParaRPr lang="de-DE" sz="1600" dirty="0"/>
          </a:p>
        </p:txBody>
      </p:sp>
      <p:sp>
        <p:nvSpPr>
          <p:cNvPr id="34" name="Rechteck 33">
            <a:extLst>
              <a:ext uri="{FF2B5EF4-FFF2-40B4-BE49-F238E27FC236}">
                <a16:creationId xmlns:a16="http://schemas.microsoft.com/office/drawing/2014/main" id="{342CF4CB-E5A5-A547-AFD3-7A4EE58FECAF}"/>
              </a:ext>
            </a:extLst>
          </p:cNvPr>
          <p:cNvSpPr/>
          <p:nvPr/>
        </p:nvSpPr>
        <p:spPr>
          <a:xfrm>
            <a:off x="3948646" y="3003770"/>
            <a:ext cx="2680542" cy="584775"/>
          </a:xfrm>
          <a:prstGeom prst="rect">
            <a:avLst/>
          </a:prstGeom>
        </p:spPr>
        <p:txBody>
          <a:bodyPr wrap="none">
            <a:spAutoFit/>
          </a:bodyPr>
          <a:lstStyle/>
          <a:p>
            <a:r>
              <a:rPr lang="de-DE" sz="1600" dirty="0">
                <a:solidFill>
                  <a:schemeClr val="bg2">
                    <a:lumMod val="50000"/>
                  </a:schemeClr>
                </a:solidFill>
                <a:latin typeface="nunito"/>
              </a:rPr>
              <a:t>Strategie um Chance durch</a:t>
            </a:r>
          </a:p>
          <a:p>
            <a:r>
              <a:rPr lang="de-DE" sz="1600" dirty="0">
                <a:solidFill>
                  <a:schemeClr val="bg2">
                    <a:lumMod val="50000"/>
                  </a:schemeClr>
                </a:solidFill>
                <a:latin typeface="nunito"/>
              </a:rPr>
              <a:t>Stärke zu entwickeln</a:t>
            </a:r>
            <a:endParaRPr lang="de-DE" sz="1600" dirty="0">
              <a:solidFill>
                <a:schemeClr val="bg2">
                  <a:lumMod val="50000"/>
                </a:schemeClr>
              </a:solidFill>
            </a:endParaRPr>
          </a:p>
        </p:txBody>
      </p:sp>
      <p:sp>
        <p:nvSpPr>
          <p:cNvPr id="9" name="Rechteck 8">
            <a:extLst>
              <a:ext uri="{FF2B5EF4-FFF2-40B4-BE49-F238E27FC236}">
                <a16:creationId xmlns:a16="http://schemas.microsoft.com/office/drawing/2014/main" id="{6A59B80F-A62A-B44C-945D-515C62BB22E7}"/>
              </a:ext>
            </a:extLst>
          </p:cNvPr>
          <p:cNvSpPr/>
          <p:nvPr/>
        </p:nvSpPr>
        <p:spPr>
          <a:xfrm>
            <a:off x="3986389" y="4935282"/>
            <a:ext cx="2686954" cy="584775"/>
          </a:xfrm>
          <a:prstGeom prst="rect">
            <a:avLst/>
          </a:prstGeom>
        </p:spPr>
        <p:txBody>
          <a:bodyPr wrap="none">
            <a:spAutoFit/>
          </a:bodyPr>
          <a:lstStyle/>
          <a:p>
            <a:r>
              <a:rPr lang="de-DE" sz="1600" dirty="0">
                <a:solidFill>
                  <a:schemeClr val="bg2">
                    <a:lumMod val="50000"/>
                  </a:schemeClr>
                </a:solidFill>
                <a:latin typeface="nunito"/>
              </a:rPr>
              <a:t>Strategie um mit Chancen</a:t>
            </a:r>
          </a:p>
          <a:p>
            <a:r>
              <a:rPr lang="de-DE" sz="1600" dirty="0">
                <a:solidFill>
                  <a:schemeClr val="bg2">
                    <a:lumMod val="50000"/>
                  </a:schemeClr>
                </a:solidFill>
                <a:latin typeface="nunito"/>
              </a:rPr>
              <a:t> Schwächen zu minimieren </a:t>
            </a:r>
            <a:endParaRPr lang="de-DE" sz="1600" dirty="0">
              <a:solidFill>
                <a:schemeClr val="bg2">
                  <a:lumMod val="50000"/>
                </a:schemeClr>
              </a:solidFill>
            </a:endParaRPr>
          </a:p>
        </p:txBody>
      </p:sp>
      <p:sp>
        <p:nvSpPr>
          <p:cNvPr id="35" name="Textfeld 34">
            <a:extLst>
              <a:ext uri="{FF2B5EF4-FFF2-40B4-BE49-F238E27FC236}">
                <a16:creationId xmlns:a16="http://schemas.microsoft.com/office/drawing/2014/main" id="{49D73FCB-303D-BA4B-9424-58800E8979AE}"/>
              </a:ext>
            </a:extLst>
          </p:cNvPr>
          <p:cNvSpPr txBox="1"/>
          <p:nvPr/>
        </p:nvSpPr>
        <p:spPr>
          <a:xfrm>
            <a:off x="3800910" y="1380403"/>
            <a:ext cx="3996637" cy="1600438"/>
          </a:xfrm>
          <a:prstGeom prst="rect">
            <a:avLst/>
          </a:prstGeom>
          <a:noFill/>
        </p:spPr>
        <p:txBody>
          <a:bodyPr wrap="square">
            <a:spAutoFit/>
          </a:bodyPr>
          <a:lstStyle/>
          <a:p>
            <a:pPr algn="ctr"/>
            <a:r>
              <a:rPr lang="de-DE" sz="1400" i="0" dirty="0">
                <a:solidFill>
                  <a:srgbClr val="FFFFFF"/>
                </a:solidFill>
                <a:effectLst/>
                <a:latin typeface="nunito"/>
              </a:rPr>
              <a:t>Weltweit interessierte Personen</a:t>
            </a:r>
          </a:p>
          <a:p>
            <a:pPr algn="ctr"/>
            <a:r>
              <a:rPr lang="de-DE" sz="1400" dirty="0" err="1">
                <a:solidFill>
                  <a:srgbClr val="FFFFFF"/>
                </a:solidFill>
                <a:latin typeface="nunito"/>
              </a:rPr>
              <a:t>grosses</a:t>
            </a:r>
            <a:r>
              <a:rPr lang="de-DE" sz="1400" dirty="0">
                <a:solidFill>
                  <a:srgbClr val="FFFFFF"/>
                </a:solidFill>
                <a:latin typeface="nunito"/>
              </a:rPr>
              <a:t> Interesse an Technologie</a:t>
            </a:r>
          </a:p>
          <a:p>
            <a:pPr algn="ctr"/>
            <a:r>
              <a:rPr lang="de-DE" sz="1400" dirty="0">
                <a:solidFill>
                  <a:srgbClr val="FFFFFF"/>
                </a:solidFill>
                <a:latin typeface="nunito"/>
              </a:rPr>
              <a:t>Unabhängige Investoren (keine Konzerne)</a:t>
            </a:r>
          </a:p>
          <a:p>
            <a:pPr algn="ctr"/>
            <a:r>
              <a:rPr lang="de-DE" sz="1400" i="0" dirty="0" err="1">
                <a:solidFill>
                  <a:srgbClr val="FFFFFF"/>
                </a:solidFill>
                <a:effectLst/>
                <a:latin typeface="nunito"/>
              </a:rPr>
              <a:t>Blockchain</a:t>
            </a:r>
            <a:r>
              <a:rPr lang="de-DE" sz="1400" i="0" dirty="0">
                <a:solidFill>
                  <a:srgbClr val="FFFFFF"/>
                </a:solidFill>
                <a:effectLst/>
                <a:latin typeface="nunito"/>
              </a:rPr>
              <a:t> Trend</a:t>
            </a:r>
          </a:p>
          <a:p>
            <a:pPr algn="ctr"/>
            <a:r>
              <a:rPr lang="de-DE" sz="1400" dirty="0">
                <a:solidFill>
                  <a:srgbClr val="FFFFFF"/>
                </a:solidFill>
                <a:latin typeface="nunito"/>
              </a:rPr>
              <a:t>Privatsphäre</a:t>
            </a:r>
          </a:p>
          <a:p>
            <a:pPr algn="ctr"/>
            <a:r>
              <a:rPr lang="de-DE" sz="1400" i="0" dirty="0">
                <a:solidFill>
                  <a:srgbClr val="FFFFFF"/>
                </a:solidFill>
                <a:effectLst/>
                <a:latin typeface="nunito"/>
              </a:rPr>
              <a:t>neue Business-Modelle</a:t>
            </a:r>
          </a:p>
          <a:p>
            <a:pPr algn="ctr"/>
            <a:endParaRPr lang="de-DE" sz="1400" i="0" dirty="0">
              <a:solidFill>
                <a:srgbClr val="FFFFFF"/>
              </a:solidFill>
              <a:effectLst/>
              <a:latin typeface="nunito"/>
            </a:endParaRPr>
          </a:p>
        </p:txBody>
      </p:sp>
      <p:sp>
        <p:nvSpPr>
          <p:cNvPr id="36" name="Textfeld 35">
            <a:extLst>
              <a:ext uri="{FF2B5EF4-FFF2-40B4-BE49-F238E27FC236}">
                <a16:creationId xmlns:a16="http://schemas.microsoft.com/office/drawing/2014/main" id="{09872760-8318-F646-8376-77B5ABE2ABEE}"/>
              </a:ext>
            </a:extLst>
          </p:cNvPr>
          <p:cNvSpPr txBox="1"/>
          <p:nvPr/>
        </p:nvSpPr>
        <p:spPr>
          <a:xfrm>
            <a:off x="6982722" y="1488355"/>
            <a:ext cx="5094649" cy="1600438"/>
          </a:xfrm>
          <a:prstGeom prst="rect">
            <a:avLst/>
          </a:prstGeom>
          <a:noFill/>
        </p:spPr>
        <p:txBody>
          <a:bodyPr wrap="square">
            <a:spAutoFit/>
          </a:bodyPr>
          <a:lstStyle/>
          <a:p>
            <a:pPr algn="ctr"/>
            <a:r>
              <a:rPr lang="de-DE" sz="1400" i="0" dirty="0">
                <a:solidFill>
                  <a:srgbClr val="FFFFFF"/>
                </a:solidFill>
                <a:effectLst/>
                <a:latin typeface="nunito"/>
              </a:rPr>
              <a:t>Konkurrenten oder </a:t>
            </a:r>
            <a:r>
              <a:rPr lang="de-DE" sz="1400" i="0" dirty="0" err="1">
                <a:solidFill>
                  <a:srgbClr val="FFFFFF"/>
                </a:solidFill>
                <a:effectLst/>
                <a:latin typeface="nunito"/>
              </a:rPr>
              <a:t>Grosskonzerne</a:t>
            </a:r>
            <a:r>
              <a:rPr lang="de-DE" sz="1400" i="0" dirty="0">
                <a:solidFill>
                  <a:srgbClr val="FFFFFF"/>
                </a:solidFill>
                <a:effectLst/>
                <a:latin typeface="nunito"/>
              </a:rPr>
              <a:t> </a:t>
            </a:r>
          </a:p>
          <a:p>
            <a:pPr algn="ctr"/>
            <a:r>
              <a:rPr lang="de-DE" sz="1400" i="0" dirty="0">
                <a:solidFill>
                  <a:srgbClr val="FFFFFF"/>
                </a:solidFill>
                <a:effectLst/>
                <a:latin typeface="nunito"/>
              </a:rPr>
              <a:t>entwickel</a:t>
            </a:r>
            <a:r>
              <a:rPr lang="de-DE" sz="1400" dirty="0">
                <a:solidFill>
                  <a:srgbClr val="FFFFFF"/>
                </a:solidFill>
                <a:latin typeface="nunito"/>
              </a:rPr>
              <a:t>n schneller </a:t>
            </a:r>
          </a:p>
          <a:p>
            <a:pPr algn="ctr"/>
            <a:r>
              <a:rPr lang="de-DE" sz="1400" i="0" dirty="0">
                <a:solidFill>
                  <a:srgbClr val="FFFFFF"/>
                </a:solidFill>
                <a:effectLst/>
                <a:latin typeface="nunito"/>
              </a:rPr>
              <a:t>Internationale Konkurrenz </a:t>
            </a:r>
          </a:p>
          <a:p>
            <a:pPr algn="ctr"/>
            <a:r>
              <a:rPr lang="de-DE" sz="1400" i="0" dirty="0">
                <a:solidFill>
                  <a:srgbClr val="FFFFFF"/>
                </a:solidFill>
                <a:effectLst/>
                <a:latin typeface="nunito"/>
              </a:rPr>
              <a:t>Spenden</a:t>
            </a:r>
          </a:p>
          <a:p>
            <a:pPr algn="ctr"/>
            <a:r>
              <a:rPr lang="de-DE" sz="1400" dirty="0">
                <a:solidFill>
                  <a:srgbClr val="FFFFFF"/>
                </a:solidFill>
                <a:latin typeface="nunito"/>
              </a:rPr>
              <a:t>Community-</a:t>
            </a:r>
            <a:r>
              <a:rPr lang="de-DE" sz="1400" dirty="0" err="1">
                <a:solidFill>
                  <a:srgbClr val="FFFFFF"/>
                </a:solidFill>
                <a:latin typeface="nunito"/>
              </a:rPr>
              <a:t>Driven</a:t>
            </a:r>
            <a:r>
              <a:rPr lang="de-DE" sz="1400" dirty="0">
                <a:solidFill>
                  <a:srgbClr val="FFFFFF"/>
                </a:solidFill>
                <a:latin typeface="nunito"/>
              </a:rPr>
              <a:t> </a:t>
            </a:r>
          </a:p>
          <a:p>
            <a:pPr algn="ctr"/>
            <a:endParaRPr lang="de-DE" sz="1400" i="0" dirty="0">
              <a:solidFill>
                <a:srgbClr val="FFFFFF"/>
              </a:solidFill>
              <a:effectLst/>
              <a:latin typeface="nunito"/>
            </a:endParaRPr>
          </a:p>
          <a:p>
            <a:pPr algn="ctr"/>
            <a:endParaRPr lang="de-DE" sz="1400" i="0" dirty="0">
              <a:solidFill>
                <a:srgbClr val="FFFFFF"/>
              </a:solidFill>
              <a:effectLst/>
              <a:latin typeface="nunito"/>
            </a:endParaRPr>
          </a:p>
        </p:txBody>
      </p:sp>
      <p:sp>
        <p:nvSpPr>
          <p:cNvPr id="37" name="Textfeld 36">
            <a:extLst>
              <a:ext uri="{FF2B5EF4-FFF2-40B4-BE49-F238E27FC236}">
                <a16:creationId xmlns:a16="http://schemas.microsoft.com/office/drawing/2014/main" id="{B4C8DF0A-3710-FF4C-A6B5-A25E6EB33536}"/>
              </a:ext>
            </a:extLst>
          </p:cNvPr>
          <p:cNvSpPr txBox="1"/>
          <p:nvPr/>
        </p:nvSpPr>
        <p:spPr>
          <a:xfrm>
            <a:off x="8096788" y="3496562"/>
            <a:ext cx="2126518" cy="1169551"/>
          </a:xfrm>
          <a:prstGeom prst="rect">
            <a:avLst/>
          </a:prstGeom>
          <a:noFill/>
        </p:spPr>
        <p:txBody>
          <a:bodyPr wrap="square">
            <a:spAutoFit/>
          </a:bodyPr>
          <a:lstStyle/>
          <a:p>
            <a:pPr algn="ctr"/>
            <a:r>
              <a:rPr lang="de-DE" sz="1400" i="0" dirty="0">
                <a:solidFill>
                  <a:srgbClr val="FFFFFF"/>
                </a:solidFill>
                <a:effectLst/>
                <a:latin typeface="nunito"/>
              </a:rPr>
              <a:t>Community ausbauen international greifbarer zu machen </a:t>
            </a:r>
            <a:endParaRPr lang="de-DE" sz="1400" dirty="0">
              <a:solidFill>
                <a:srgbClr val="FFFFFF"/>
              </a:solidFill>
              <a:latin typeface="nunito"/>
            </a:endParaRPr>
          </a:p>
          <a:p>
            <a:pPr algn="ctr"/>
            <a:endParaRPr lang="de-DE" sz="1400" i="0" dirty="0">
              <a:solidFill>
                <a:srgbClr val="FFFFFF"/>
              </a:solidFill>
              <a:effectLst/>
              <a:latin typeface="nunito"/>
            </a:endParaRPr>
          </a:p>
          <a:p>
            <a:pPr algn="ctr"/>
            <a:endParaRPr lang="de-DE" sz="1400" i="0" dirty="0">
              <a:solidFill>
                <a:srgbClr val="FFFFFF"/>
              </a:solidFill>
              <a:effectLst/>
              <a:latin typeface="nunito"/>
            </a:endParaRPr>
          </a:p>
        </p:txBody>
      </p:sp>
      <p:sp>
        <p:nvSpPr>
          <p:cNvPr id="38" name="Textfeld 37">
            <a:extLst>
              <a:ext uri="{FF2B5EF4-FFF2-40B4-BE49-F238E27FC236}">
                <a16:creationId xmlns:a16="http://schemas.microsoft.com/office/drawing/2014/main" id="{12E0FC65-9EAC-EA43-8600-4EBF6A15FD2A}"/>
              </a:ext>
            </a:extLst>
          </p:cNvPr>
          <p:cNvSpPr txBox="1"/>
          <p:nvPr/>
        </p:nvSpPr>
        <p:spPr>
          <a:xfrm>
            <a:off x="7578685" y="4894911"/>
            <a:ext cx="3546504" cy="584775"/>
          </a:xfrm>
          <a:prstGeom prst="rect">
            <a:avLst/>
          </a:prstGeom>
          <a:noFill/>
        </p:spPr>
        <p:txBody>
          <a:bodyPr wrap="square">
            <a:spAutoFit/>
          </a:bodyPr>
          <a:lstStyle/>
          <a:p>
            <a:pPr algn="ctr"/>
            <a:r>
              <a:rPr lang="de-DE" sz="1600" i="0" dirty="0">
                <a:solidFill>
                  <a:schemeClr val="bg2">
                    <a:lumMod val="50000"/>
                  </a:schemeClr>
                </a:solidFill>
                <a:effectLst/>
                <a:latin typeface="nunito"/>
              </a:rPr>
              <a:t>Strategien um mit Stärken Schwächen zu beseitigen </a:t>
            </a:r>
          </a:p>
        </p:txBody>
      </p:sp>
      <p:sp>
        <p:nvSpPr>
          <p:cNvPr id="17" name="Textfeld 16">
            <a:extLst>
              <a:ext uri="{FF2B5EF4-FFF2-40B4-BE49-F238E27FC236}">
                <a16:creationId xmlns:a16="http://schemas.microsoft.com/office/drawing/2014/main" id="{D45685AD-EF73-AE49-8D12-F30D79340357}"/>
              </a:ext>
            </a:extLst>
          </p:cNvPr>
          <p:cNvSpPr txBox="1"/>
          <p:nvPr/>
        </p:nvSpPr>
        <p:spPr>
          <a:xfrm>
            <a:off x="7717917" y="5708735"/>
            <a:ext cx="3578224" cy="738664"/>
          </a:xfrm>
          <a:prstGeom prst="rect">
            <a:avLst/>
          </a:prstGeom>
          <a:noFill/>
        </p:spPr>
        <p:txBody>
          <a:bodyPr wrap="none" rtlCol="0">
            <a:spAutoFit/>
          </a:bodyPr>
          <a:lstStyle/>
          <a:p>
            <a:r>
              <a:rPr lang="de-DE" sz="1400" dirty="0">
                <a:solidFill>
                  <a:schemeClr val="bg1"/>
                </a:solidFill>
                <a:latin typeface="Nunito Sans" pitchFamily="2" charset="77"/>
              </a:rPr>
              <a:t>Community-Ausbau </a:t>
            </a:r>
          </a:p>
          <a:p>
            <a:r>
              <a:rPr lang="de-DE" sz="1400" dirty="0">
                <a:solidFill>
                  <a:schemeClr val="bg1"/>
                </a:solidFill>
                <a:latin typeface="Nunito Sans" pitchFamily="2" charset="77"/>
              </a:rPr>
              <a:t>international um </a:t>
            </a:r>
          </a:p>
          <a:p>
            <a:r>
              <a:rPr lang="de-DE" sz="1400" dirty="0">
                <a:solidFill>
                  <a:schemeClr val="bg1"/>
                </a:solidFill>
                <a:latin typeface="Nunito Sans" pitchFamily="2" charset="77"/>
              </a:rPr>
              <a:t>Spenden/ </a:t>
            </a:r>
            <a:r>
              <a:rPr lang="de-DE" sz="1400" dirty="0" err="1">
                <a:solidFill>
                  <a:schemeClr val="bg1"/>
                </a:solidFill>
                <a:latin typeface="Nunito Sans" pitchFamily="2" charset="77"/>
              </a:rPr>
              <a:t>Know-How</a:t>
            </a:r>
            <a:r>
              <a:rPr lang="de-DE" sz="1400" dirty="0">
                <a:solidFill>
                  <a:schemeClr val="bg1"/>
                </a:solidFill>
                <a:latin typeface="Nunito Sans" pitchFamily="2" charset="77"/>
              </a:rPr>
              <a:t> voranzutreiben und </a:t>
            </a:r>
          </a:p>
        </p:txBody>
      </p:sp>
      <p:sp>
        <p:nvSpPr>
          <p:cNvPr id="39" name="Textfeld 38">
            <a:extLst>
              <a:ext uri="{FF2B5EF4-FFF2-40B4-BE49-F238E27FC236}">
                <a16:creationId xmlns:a16="http://schemas.microsoft.com/office/drawing/2014/main" id="{7CD03E00-A357-1847-86DC-57965A55F92F}"/>
              </a:ext>
            </a:extLst>
          </p:cNvPr>
          <p:cNvSpPr txBox="1"/>
          <p:nvPr/>
        </p:nvSpPr>
        <p:spPr>
          <a:xfrm>
            <a:off x="4049649" y="5791195"/>
            <a:ext cx="3381800" cy="523220"/>
          </a:xfrm>
          <a:prstGeom prst="rect">
            <a:avLst/>
          </a:prstGeom>
          <a:noFill/>
        </p:spPr>
        <p:txBody>
          <a:bodyPr wrap="square" rtlCol="0">
            <a:spAutoFit/>
          </a:bodyPr>
          <a:lstStyle/>
          <a:p>
            <a:r>
              <a:rPr lang="de-DE" sz="1400" dirty="0">
                <a:solidFill>
                  <a:schemeClr val="bg1"/>
                </a:solidFill>
                <a:latin typeface="Nunito Sans" pitchFamily="2" charset="77"/>
              </a:rPr>
              <a:t>Weltweite Kollaboration der Community um Unbekanntes bekannt zu machen.</a:t>
            </a:r>
          </a:p>
        </p:txBody>
      </p:sp>
      <p:sp>
        <p:nvSpPr>
          <p:cNvPr id="40" name="Textfeld 39">
            <a:extLst>
              <a:ext uri="{FF2B5EF4-FFF2-40B4-BE49-F238E27FC236}">
                <a16:creationId xmlns:a16="http://schemas.microsoft.com/office/drawing/2014/main" id="{DA22A8A2-17D6-304D-9F81-6A1F6B3BB48B}"/>
              </a:ext>
            </a:extLst>
          </p:cNvPr>
          <p:cNvSpPr txBox="1"/>
          <p:nvPr/>
        </p:nvSpPr>
        <p:spPr>
          <a:xfrm>
            <a:off x="3982908" y="3560572"/>
            <a:ext cx="2967506" cy="1384995"/>
          </a:xfrm>
          <a:prstGeom prst="rect">
            <a:avLst/>
          </a:prstGeom>
          <a:noFill/>
        </p:spPr>
        <p:txBody>
          <a:bodyPr wrap="square">
            <a:spAutoFit/>
          </a:bodyPr>
          <a:lstStyle/>
          <a:p>
            <a:pPr algn="ctr"/>
            <a:r>
              <a:rPr lang="de-DE" sz="1400" i="0" dirty="0">
                <a:solidFill>
                  <a:srgbClr val="FFFFFF"/>
                </a:solidFill>
                <a:effectLst/>
                <a:latin typeface="nunito"/>
              </a:rPr>
              <a:t>neue Business-Modelle mit Anonymität und innovativen Ideen zu mehr Schutz der Privatsphäre helfen</a:t>
            </a:r>
            <a:endParaRPr lang="de-DE" sz="1400" dirty="0">
              <a:solidFill>
                <a:srgbClr val="FFFFFF"/>
              </a:solidFill>
              <a:latin typeface="nunito"/>
            </a:endParaRPr>
          </a:p>
          <a:p>
            <a:pPr algn="ctr"/>
            <a:endParaRPr lang="de-DE" sz="1400" i="0" dirty="0">
              <a:solidFill>
                <a:srgbClr val="FFFFFF"/>
              </a:solidFill>
              <a:effectLst/>
              <a:latin typeface="nunito"/>
            </a:endParaRPr>
          </a:p>
          <a:p>
            <a:pPr algn="ctr"/>
            <a:endParaRPr lang="de-DE" sz="1400" i="0" dirty="0">
              <a:solidFill>
                <a:srgbClr val="FFFFFF"/>
              </a:solidFill>
              <a:effectLst/>
              <a:latin typeface="nunito"/>
            </a:endParaRPr>
          </a:p>
        </p:txBody>
      </p:sp>
    </p:spTree>
    <p:extLst>
      <p:ext uri="{BB962C8B-B14F-4D97-AF65-F5344CB8AC3E}">
        <p14:creationId xmlns:p14="http://schemas.microsoft.com/office/powerpoint/2010/main" val="280326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82712-BB9E-440C-9554-23AF2981B657}"/>
              </a:ext>
            </a:extLst>
          </p:cNvPr>
          <p:cNvSpPr>
            <a:spLocks noGrp="1"/>
          </p:cNvSpPr>
          <p:nvPr>
            <p:ph type="title"/>
          </p:nvPr>
        </p:nvSpPr>
        <p:spPr/>
        <p:txBody>
          <a:bodyPr/>
          <a:lstStyle/>
          <a:p>
            <a:r>
              <a:rPr lang="de-CH"/>
              <a:t>Finanzierung</a:t>
            </a:r>
          </a:p>
        </p:txBody>
      </p:sp>
      <p:sp>
        <p:nvSpPr>
          <p:cNvPr id="6" name="Textfeld 5">
            <a:extLst>
              <a:ext uri="{FF2B5EF4-FFF2-40B4-BE49-F238E27FC236}">
                <a16:creationId xmlns:a16="http://schemas.microsoft.com/office/drawing/2014/main" id="{EB32CA4D-7995-408E-A52F-0E7D4F3D9A89}"/>
              </a:ext>
            </a:extLst>
          </p:cNvPr>
          <p:cNvSpPr txBox="1"/>
          <p:nvPr/>
        </p:nvSpPr>
        <p:spPr>
          <a:xfrm>
            <a:off x="551444" y="2379502"/>
            <a:ext cx="2420356" cy="584775"/>
          </a:xfrm>
          <a:prstGeom prst="rect">
            <a:avLst/>
          </a:prstGeom>
          <a:noFill/>
        </p:spPr>
        <p:txBody>
          <a:bodyPr wrap="square" rtlCol="0">
            <a:spAutoFit/>
          </a:bodyPr>
          <a:lstStyle/>
          <a:p>
            <a:r>
              <a:rPr lang="de-CH" sz="1600" b="1">
                <a:solidFill>
                  <a:schemeClr val="bg1"/>
                </a:solidFill>
                <a:latin typeface="Nunito" pitchFamily="2" charset="0"/>
              </a:rPr>
              <a:t>Finanzierung der Community</a:t>
            </a:r>
          </a:p>
        </p:txBody>
      </p:sp>
      <p:pic>
        <p:nvPicPr>
          <p:cNvPr id="7" name="Grafik 6" descr="Herztöne Silhouette">
            <a:extLst>
              <a:ext uri="{FF2B5EF4-FFF2-40B4-BE49-F238E27FC236}">
                <a16:creationId xmlns:a16="http://schemas.microsoft.com/office/drawing/2014/main" id="{8177F4E6-91C1-F74A-B5A1-E47B907DA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5857" y="1807166"/>
            <a:ext cx="1282838" cy="1282838"/>
          </a:xfrm>
          <a:prstGeom prst="rect">
            <a:avLst/>
          </a:prstGeom>
        </p:spPr>
      </p:pic>
      <p:sp>
        <p:nvSpPr>
          <p:cNvPr id="16" name="Textfeld 15">
            <a:extLst>
              <a:ext uri="{FF2B5EF4-FFF2-40B4-BE49-F238E27FC236}">
                <a16:creationId xmlns:a16="http://schemas.microsoft.com/office/drawing/2014/main" id="{F495AEC9-6FDF-3449-8643-AD64202E1997}"/>
              </a:ext>
            </a:extLst>
          </p:cNvPr>
          <p:cNvSpPr txBox="1"/>
          <p:nvPr/>
        </p:nvSpPr>
        <p:spPr>
          <a:xfrm>
            <a:off x="5848706" y="3045233"/>
            <a:ext cx="1840465" cy="523220"/>
          </a:xfrm>
          <a:prstGeom prst="rect">
            <a:avLst/>
          </a:prstGeom>
          <a:noFill/>
        </p:spPr>
        <p:txBody>
          <a:bodyPr wrap="square" rtlCol="0">
            <a:spAutoFit/>
          </a:bodyPr>
          <a:lstStyle/>
          <a:p>
            <a:pPr algn="ctr"/>
            <a:r>
              <a:rPr lang="de-CH" sz="1400">
                <a:solidFill>
                  <a:schemeClr val="bg1"/>
                </a:solidFill>
                <a:latin typeface="Nunito" pitchFamily="2" charset="0"/>
              </a:rPr>
              <a:t>Engagement und Leidenschaft</a:t>
            </a:r>
          </a:p>
        </p:txBody>
      </p:sp>
      <p:pic>
        <p:nvPicPr>
          <p:cNvPr id="9" name="Grafik 8" descr="Schreibtisch Silhouette">
            <a:extLst>
              <a:ext uri="{FF2B5EF4-FFF2-40B4-BE49-F238E27FC236}">
                <a16:creationId xmlns:a16="http://schemas.microsoft.com/office/drawing/2014/main" id="{6549A994-C47B-864D-A2C6-62E65618D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1844" y="1835577"/>
            <a:ext cx="1176954" cy="1176954"/>
          </a:xfrm>
          <a:prstGeom prst="rect">
            <a:avLst/>
          </a:prstGeom>
        </p:spPr>
      </p:pic>
      <p:sp>
        <p:nvSpPr>
          <p:cNvPr id="17" name="Textfeld 16">
            <a:extLst>
              <a:ext uri="{FF2B5EF4-FFF2-40B4-BE49-F238E27FC236}">
                <a16:creationId xmlns:a16="http://schemas.microsoft.com/office/drawing/2014/main" id="{36883AD1-1F1E-8F48-8BBD-87186D650DBC}"/>
              </a:ext>
            </a:extLst>
          </p:cNvPr>
          <p:cNvSpPr txBox="1"/>
          <p:nvPr/>
        </p:nvSpPr>
        <p:spPr>
          <a:xfrm>
            <a:off x="8679028" y="3045233"/>
            <a:ext cx="1876131" cy="307777"/>
          </a:xfrm>
          <a:prstGeom prst="rect">
            <a:avLst/>
          </a:prstGeom>
          <a:noFill/>
        </p:spPr>
        <p:txBody>
          <a:bodyPr wrap="square" rtlCol="0">
            <a:spAutoFit/>
          </a:bodyPr>
          <a:lstStyle/>
          <a:p>
            <a:r>
              <a:rPr lang="de-CH" sz="1400">
                <a:solidFill>
                  <a:schemeClr val="bg1"/>
                </a:solidFill>
                <a:latin typeface="Nunito" pitchFamily="2" charset="0"/>
              </a:rPr>
              <a:t>Wissen und Skills</a:t>
            </a:r>
          </a:p>
        </p:txBody>
      </p:sp>
      <p:pic>
        <p:nvPicPr>
          <p:cNvPr id="14" name="Grafik 13" descr="Eimer und Wischmopp Silhouette">
            <a:extLst>
              <a:ext uri="{FF2B5EF4-FFF2-40B4-BE49-F238E27FC236}">
                <a16:creationId xmlns:a16="http://schemas.microsoft.com/office/drawing/2014/main" id="{8885B403-5CB0-DF45-9239-A88B99F686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35426" y="1666644"/>
            <a:ext cx="1282838" cy="1282838"/>
          </a:xfrm>
          <a:prstGeom prst="rect">
            <a:avLst/>
          </a:prstGeom>
        </p:spPr>
      </p:pic>
      <p:sp>
        <p:nvSpPr>
          <p:cNvPr id="20" name="Textfeld 19">
            <a:extLst>
              <a:ext uri="{FF2B5EF4-FFF2-40B4-BE49-F238E27FC236}">
                <a16:creationId xmlns:a16="http://schemas.microsoft.com/office/drawing/2014/main" id="{CE499FCB-98C0-5747-953C-F7A889B0205D}"/>
              </a:ext>
            </a:extLst>
          </p:cNvPr>
          <p:cNvSpPr txBox="1"/>
          <p:nvPr/>
        </p:nvSpPr>
        <p:spPr>
          <a:xfrm>
            <a:off x="3591958" y="3045233"/>
            <a:ext cx="1620000" cy="307777"/>
          </a:xfrm>
          <a:prstGeom prst="rect">
            <a:avLst/>
          </a:prstGeom>
          <a:noFill/>
        </p:spPr>
        <p:txBody>
          <a:bodyPr wrap="square" rtlCol="0">
            <a:spAutoFit/>
          </a:bodyPr>
          <a:lstStyle/>
          <a:p>
            <a:r>
              <a:rPr lang="de-CH" sz="1400">
                <a:solidFill>
                  <a:schemeClr val="bg1"/>
                </a:solidFill>
                <a:latin typeface="Nunito" pitchFamily="2" charset="0"/>
              </a:rPr>
              <a:t>Verantwortung</a:t>
            </a:r>
          </a:p>
        </p:txBody>
      </p:sp>
      <p:sp>
        <p:nvSpPr>
          <p:cNvPr id="34" name="Textfeld 33">
            <a:extLst>
              <a:ext uri="{FF2B5EF4-FFF2-40B4-BE49-F238E27FC236}">
                <a16:creationId xmlns:a16="http://schemas.microsoft.com/office/drawing/2014/main" id="{8AD03231-42CB-F847-AF9C-C5392D03C58E}"/>
              </a:ext>
            </a:extLst>
          </p:cNvPr>
          <p:cNvSpPr txBox="1"/>
          <p:nvPr/>
        </p:nvSpPr>
        <p:spPr>
          <a:xfrm>
            <a:off x="541489" y="4862834"/>
            <a:ext cx="2302046" cy="584775"/>
          </a:xfrm>
          <a:prstGeom prst="rect">
            <a:avLst/>
          </a:prstGeom>
          <a:noFill/>
        </p:spPr>
        <p:txBody>
          <a:bodyPr wrap="square" rtlCol="0">
            <a:spAutoFit/>
          </a:bodyPr>
          <a:lstStyle/>
          <a:p>
            <a:r>
              <a:rPr lang="de-CH" sz="1600" b="1">
                <a:solidFill>
                  <a:schemeClr val="bg1"/>
                </a:solidFill>
                <a:latin typeface="Nunito" pitchFamily="2" charset="0"/>
              </a:rPr>
              <a:t>Finanzierung des Projekts</a:t>
            </a:r>
          </a:p>
        </p:txBody>
      </p:sp>
      <p:grpSp>
        <p:nvGrpSpPr>
          <p:cNvPr id="35" name="Gruppieren 34">
            <a:extLst>
              <a:ext uri="{FF2B5EF4-FFF2-40B4-BE49-F238E27FC236}">
                <a16:creationId xmlns:a16="http://schemas.microsoft.com/office/drawing/2014/main" id="{222B79D9-3112-F544-9875-BABAB770A346}"/>
              </a:ext>
            </a:extLst>
          </p:cNvPr>
          <p:cNvGrpSpPr/>
          <p:nvPr/>
        </p:nvGrpSpPr>
        <p:grpSpPr>
          <a:xfrm>
            <a:off x="4185580" y="4623494"/>
            <a:ext cx="1354107" cy="729658"/>
            <a:chOff x="2463710" y="3934815"/>
            <a:chExt cx="1710000" cy="921430"/>
          </a:xfrm>
        </p:grpSpPr>
        <p:pic>
          <p:nvPicPr>
            <p:cNvPr id="31" name="Grafik 30" descr="Büromitarbeiter Silhouette">
              <a:extLst>
                <a:ext uri="{FF2B5EF4-FFF2-40B4-BE49-F238E27FC236}">
                  <a16:creationId xmlns:a16="http://schemas.microsoft.com/office/drawing/2014/main" id="{E910D862-4080-D848-B96B-3844372FDA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3710" y="3934815"/>
              <a:ext cx="900000" cy="900000"/>
            </a:xfrm>
            <a:prstGeom prst="rect">
              <a:avLst/>
            </a:prstGeom>
          </p:spPr>
        </p:pic>
        <p:pic>
          <p:nvPicPr>
            <p:cNvPr id="33" name="Grafik 32" descr="Büromitarbeiterin Silhouette">
              <a:extLst>
                <a:ext uri="{FF2B5EF4-FFF2-40B4-BE49-F238E27FC236}">
                  <a16:creationId xmlns:a16="http://schemas.microsoft.com/office/drawing/2014/main" id="{CCF8B1DC-8E0E-1E41-8209-51502057E6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3710" y="3956245"/>
              <a:ext cx="900000" cy="900000"/>
            </a:xfrm>
            <a:prstGeom prst="rect">
              <a:avLst/>
            </a:prstGeom>
          </p:spPr>
        </p:pic>
      </p:grpSp>
      <p:sp>
        <p:nvSpPr>
          <p:cNvPr id="36" name="Textfeld 35">
            <a:extLst>
              <a:ext uri="{FF2B5EF4-FFF2-40B4-BE49-F238E27FC236}">
                <a16:creationId xmlns:a16="http://schemas.microsoft.com/office/drawing/2014/main" id="{4CCD765F-8DBF-F146-8ABD-94F73AD94E2E}"/>
              </a:ext>
            </a:extLst>
          </p:cNvPr>
          <p:cNvSpPr txBox="1"/>
          <p:nvPr/>
        </p:nvSpPr>
        <p:spPr>
          <a:xfrm>
            <a:off x="3591958" y="5529196"/>
            <a:ext cx="2541353" cy="523220"/>
          </a:xfrm>
          <a:prstGeom prst="rect">
            <a:avLst/>
          </a:prstGeom>
          <a:noFill/>
        </p:spPr>
        <p:txBody>
          <a:bodyPr wrap="square" rtlCol="0">
            <a:spAutoFit/>
          </a:bodyPr>
          <a:lstStyle/>
          <a:p>
            <a:pPr algn="ctr"/>
            <a:r>
              <a:rPr lang="de-CH" sz="1400">
                <a:solidFill>
                  <a:schemeClr val="bg1"/>
                </a:solidFill>
                <a:latin typeface="Nunito" pitchFamily="2" charset="0"/>
              </a:rPr>
              <a:t>Mitarbeit durch Gründer und Freiwilligen</a:t>
            </a:r>
          </a:p>
        </p:txBody>
      </p:sp>
      <p:pic>
        <p:nvPicPr>
          <p:cNvPr id="29" name="Grafik 28" descr="Schatztruhe Silhouette">
            <a:extLst>
              <a:ext uri="{FF2B5EF4-FFF2-40B4-BE49-F238E27FC236}">
                <a16:creationId xmlns:a16="http://schemas.microsoft.com/office/drawing/2014/main" id="{97E23F9E-486D-1F4E-963C-26A4399C7C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73169" y="4488353"/>
            <a:ext cx="999941" cy="999941"/>
          </a:xfrm>
          <a:prstGeom prst="rect">
            <a:avLst/>
          </a:prstGeom>
        </p:spPr>
      </p:pic>
      <p:sp>
        <p:nvSpPr>
          <p:cNvPr id="38" name="Textfeld 37">
            <a:extLst>
              <a:ext uri="{FF2B5EF4-FFF2-40B4-BE49-F238E27FC236}">
                <a16:creationId xmlns:a16="http://schemas.microsoft.com/office/drawing/2014/main" id="{9D313A67-5D48-E44E-9231-D9D42CD0349F}"/>
              </a:ext>
            </a:extLst>
          </p:cNvPr>
          <p:cNvSpPr txBox="1"/>
          <p:nvPr/>
        </p:nvSpPr>
        <p:spPr>
          <a:xfrm>
            <a:off x="7270524" y="5488294"/>
            <a:ext cx="2541353" cy="738664"/>
          </a:xfrm>
          <a:prstGeom prst="rect">
            <a:avLst/>
          </a:prstGeom>
          <a:noFill/>
        </p:spPr>
        <p:txBody>
          <a:bodyPr wrap="square" rtlCol="0">
            <a:spAutoFit/>
          </a:bodyPr>
          <a:lstStyle/>
          <a:p>
            <a:pPr algn="ctr"/>
            <a:r>
              <a:rPr lang="de-CH" sz="1400">
                <a:solidFill>
                  <a:schemeClr val="bg1"/>
                </a:solidFill>
                <a:latin typeface="Nunito" pitchFamily="2" charset="0"/>
              </a:rPr>
              <a:t>Spenden, Crowdfunding, Gönnerbeiträge und Selbstfinanzierung</a:t>
            </a:r>
          </a:p>
        </p:txBody>
      </p:sp>
      <p:cxnSp>
        <p:nvCxnSpPr>
          <p:cNvPr id="4" name="Gerader Verbinder 3">
            <a:extLst>
              <a:ext uri="{FF2B5EF4-FFF2-40B4-BE49-F238E27FC236}">
                <a16:creationId xmlns:a16="http://schemas.microsoft.com/office/drawing/2014/main" id="{47F554B6-8185-4D0B-BEA5-4CD784C72C0C}"/>
              </a:ext>
            </a:extLst>
          </p:cNvPr>
          <p:cNvCxnSpPr>
            <a:cxnSpLocks/>
          </p:cNvCxnSpPr>
          <p:nvPr/>
        </p:nvCxnSpPr>
        <p:spPr>
          <a:xfrm>
            <a:off x="618814" y="3838070"/>
            <a:ext cx="10220325" cy="0"/>
          </a:xfrm>
          <a:prstGeom prst="line">
            <a:avLst/>
          </a:prstGeom>
          <a:ln w="28575">
            <a:solidFill>
              <a:srgbClr val="0F40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53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2" descr="Sparschwein mit einfarbiger Füllung">
            <a:extLst>
              <a:ext uri="{FF2B5EF4-FFF2-40B4-BE49-F238E27FC236}">
                <a16:creationId xmlns:a16="http://schemas.microsoft.com/office/drawing/2014/main" id="{A4238280-F6EA-4E77-A049-62837B49FC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4793" y="1142488"/>
            <a:ext cx="4437208" cy="4500000"/>
          </a:xfrm>
          <a:prstGeom prst="rect">
            <a:avLst/>
          </a:prstGeom>
        </p:spPr>
      </p:pic>
      <p:sp>
        <p:nvSpPr>
          <p:cNvPr id="5" name="Textfeld 4">
            <a:extLst>
              <a:ext uri="{FF2B5EF4-FFF2-40B4-BE49-F238E27FC236}">
                <a16:creationId xmlns:a16="http://schemas.microsoft.com/office/drawing/2014/main" id="{8DEA99CA-33FD-41CD-AD5F-0B1D304A4E48}"/>
              </a:ext>
            </a:extLst>
          </p:cNvPr>
          <p:cNvSpPr txBox="1"/>
          <p:nvPr/>
        </p:nvSpPr>
        <p:spPr>
          <a:xfrm>
            <a:off x="719999" y="1800000"/>
            <a:ext cx="10744199" cy="3231654"/>
          </a:xfrm>
          <a:prstGeom prst="rect">
            <a:avLst/>
          </a:prstGeom>
          <a:noFill/>
        </p:spPr>
        <p:txBody>
          <a:bodyPr wrap="square" lIns="91440" tIns="45720" rIns="91440" bIns="45720" anchor="t">
            <a:spAutoFit/>
          </a:bodyPr>
          <a:lstStyle>
            <a:defPPr>
              <a:defRPr lang="de-DE"/>
            </a:defPPr>
            <a:lvl1pPr>
              <a:defRPr sz="1200" b="1">
                <a:solidFill>
                  <a:schemeClr val="bg1"/>
                </a:solidFill>
                <a:latin typeface="nunito"/>
              </a:defRPr>
            </a:lvl1pPr>
          </a:lstStyle>
          <a:p>
            <a:r>
              <a:rPr lang="de-DE"/>
              <a:t>Finanzierung der Community durch die Community</a:t>
            </a:r>
          </a:p>
          <a:p>
            <a:endParaRPr lang="de-DE" b="0"/>
          </a:p>
          <a:p>
            <a:r>
              <a:rPr lang="de-CH" sz="1200" b="0">
                <a:cs typeface="Arial"/>
              </a:rPr>
              <a:t>Die Community finanziert </a:t>
            </a:r>
            <a:r>
              <a:rPr lang="de-CH" b="0">
                <a:cs typeface="Arial"/>
              </a:rPr>
              <a:t>sich hauptsächlich durch</a:t>
            </a:r>
            <a:r>
              <a:rPr lang="de-CH" sz="1200" b="0">
                <a:cs typeface="Arial"/>
              </a:rPr>
              <a:t> </a:t>
            </a:r>
            <a:r>
              <a:rPr lang="de-CH" b="0">
                <a:cs typeface="Arial"/>
              </a:rPr>
              <a:t>das geteilte Wissen</a:t>
            </a:r>
            <a:r>
              <a:rPr lang="de-CH" sz="1200" b="0">
                <a:cs typeface="Arial"/>
              </a:rPr>
              <a:t> und</a:t>
            </a:r>
            <a:r>
              <a:rPr lang="de-CH" b="0">
                <a:cs typeface="Arial"/>
              </a:rPr>
              <a:t> deren</a:t>
            </a:r>
            <a:r>
              <a:rPr lang="de-CH" sz="1200" b="0">
                <a:cs typeface="Arial"/>
              </a:rPr>
              <a:t> Leidenschaft</a:t>
            </a:r>
            <a:r>
              <a:rPr lang="de-CH" b="0">
                <a:cs typeface="Arial"/>
              </a:rPr>
              <a:t>. Diese setzt sich aus </a:t>
            </a:r>
            <a:r>
              <a:rPr lang="de-CH" sz="1200" b="0">
                <a:cs typeface="Arial"/>
              </a:rPr>
              <a:t>internen und externen Personen zusammen</a:t>
            </a:r>
            <a:r>
              <a:rPr lang="de-CH" b="0">
                <a:cs typeface="Arial"/>
              </a:rPr>
              <a:t> und benötigt dementsprechend keine </a:t>
            </a:r>
            <a:r>
              <a:rPr lang="de-CH" sz="1200" b="0">
                <a:cs typeface="Arial"/>
              </a:rPr>
              <a:t>monetären Mittel</a:t>
            </a:r>
            <a:r>
              <a:rPr lang="de-CH" b="0">
                <a:cs typeface="Arial"/>
              </a:rPr>
              <a:t>.</a:t>
            </a:r>
            <a:br>
              <a:rPr lang="de-CH" sz="1200" b="0">
                <a:cs typeface="Arial"/>
              </a:rPr>
            </a:br>
            <a:br>
              <a:rPr lang="de-CH" sz="1200" b="0">
                <a:cs typeface="Arial"/>
              </a:rPr>
            </a:br>
            <a:r>
              <a:rPr lang="de-CH" b="0">
                <a:cs typeface="Arial"/>
              </a:rPr>
              <a:t>Sollten die monetären Finanzierungsmittel ausgearbeitet werden, könnten monetäre</a:t>
            </a:r>
            <a:r>
              <a:rPr lang="de-CH" sz="1200" b="0">
                <a:cs typeface="Arial"/>
              </a:rPr>
              <a:t> Finanzierungsquellen für das Projekt</a:t>
            </a:r>
            <a:r>
              <a:rPr lang="de-CH" b="0">
                <a:cs typeface="Arial"/>
              </a:rPr>
              <a:t> folgende sein</a:t>
            </a:r>
            <a:r>
              <a:rPr lang="de-CH" sz="1200" b="0">
                <a:cs typeface="Arial"/>
              </a:rPr>
              <a:t>:</a:t>
            </a:r>
            <a:br>
              <a:rPr lang="de-CH" sz="1200" b="0">
                <a:cs typeface="Arial"/>
              </a:rPr>
            </a:br>
            <a:br>
              <a:rPr lang="de-CH" sz="1200" b="0">
                <a:cs typeface="Arial"/>
              </a:rPr>
            </a:br>
            <a:r>
              <a:rPr lang="de-CH">
                <a:cs typeface="Arial"/>
              </a:rPr>
              <a:t>Intern:					Extern:</a:t>
            </a:r>
            <a:br>
              <a:rPr lang="de-CH" b="0">
                <a:cs typeface="Arial"/>
              </a:rPr>
            </a:br>
            <a:r>
              <a:rPr lang="de-CH" b="0">
                <a:cs typeface="Arial"/>
              </a:rPr>
              <a:t>Mitarbeit der Gründer				Crowdfunding</a:t>
            </a:r>
            <a:br>
              <a:rPr lang="de-CH" b="0">
                <a:cs typeface="Arial"/>
              </a:rPr>
            </a:br>
            <a:r>
              <a:rPr lang="de-CH" b="0">
                <a:cs typeface="Arial"/>
              </a:rPr>
              <a:t>Carolyn Bächler-Schenk				Lokalhelden.ch unterstützt Vereine und Projekte</a:t>
            </a:r>
            <a:br>
              <a:rPr lang="de-CH" b="0">
                <a:cs typeface="Arial"/>
              </a:rPr>
            </a:br>
            <a:r>
              <a:rPr lang="de-CH" b="0">
                <a:cs typeface="Arial"/>
              </a:rPr>
              <a:t>Konrad Bächler				</a:t>
            </a:r>
            <a:r>
              <a:rPr lang="de-CH" b="0" err="1">
                <a:cs typeface="Arial"/>
              </a:rPr>
              <a:t>Github</a:t>
            </a:r>
            <a:r>
              <a:rPr lang="de-CH" b="0">
                <a:cs typeface="Arial"/>
              </a:rPr>
              <a:t>-Sponsors unterstützt Open-Source-Projekte</a:t>
            </a:r>
            <a:br>
              <a:rPr lang="de-CH" b="0">
                <a:cs typeface="Arial"/>
              </a:rPr>
            </a:br>
            <a:r>
              <a:rPr lang="de-CH" b="0">
                <a:cs typeface="Arial"/>
              </a:rPr>
              <a:t>					</a:t>
            </a:r>
            <a:r>
              <a:rPr lang="de-CH" b="0" err="1">
                <a:cs typeface="Arial"/>
              </a:rPr>
              <a:t>Bountysource</a:t>
            </a:r>
            <a:r>
              <a:rPr lang="de-CH" b="0">
                <a:cs typeface="Arial"/>
              </a:rPr>
              <a:t> Open-Source-Community</a:t>
            </a:r>
          </a:p>
          <a:p>
            <a:r>
              <a:rPr lang="de-CH" b="0">
                <a:cs typeface="Arial"/>
              </a:rPr>
              <a:t>				</a:t>
            </a:r>
          </a:p>
          <a:p>
            <a:r>
              <a:rPr lang="de-CH" sz="1200">
                <a:cs typeface="Arial"/>
              </a:rPr>
              <a:t>Selbstfinanzierung </a:t>
            </a:r>
            <a:r>
              <a:rPr lang="de-CH">
                <a:cs typeface="Arial"/>
              </a:rPr>
              <a:t> </a:t>
            </a:r>
            <a:r>
              <a:rPr lang="de-CH" b="0">
                <a:cs typeface="Arial"/>
              </a:rPr>
              <a:t> </a:t>
            </a:r>
            <a:endParaRPr lang="de-CH">
              <a:cs typeface="Arial"/>
            </a:endParaRPr>
          </a:p>
          <a:p>
            <a:r>
              <a:rPr lang="de-CH" sz="1200" b="0">
                <a:cs typeface="Arial"/>
              </a:rPr>
              <a:t>Eigenkapital </a:t>
            </a:r>
            <a:r>
              <a:rPr lang="de-CH" b="0">
                <a:cs typeface="Arial"/>
              </a:rPr>
              <a:t>wird durch die Community oder einen Mäzen, der dieselbe Vision teilt und keine wirtschaftlichen Interessen verfolgt.</a:t>
            </a:r>
            <a:br>
              <a:rPr lang="de-CH" sz="1200" b="0">
                <a:cs typeface="Arial"/>
              </a:rPr>
            </a:br>
            <a:r>
              <a:rPr lang="de-CH" sz="1200" b="0">
                <a:cs typeface="Arial"/>
              </a:rPr>
              <a:t>								</a:t>
            </a:r>
            <a:br>
              <a:rPr lang="de-CH" sz="1200" b="0">
                <a:cs typeface="Arial"/>
              </a:rPr>
            </a:br>
            <a:endParaRPr lang="de-CH" b="0"/>
          </a:p>
        </p:txBody>
      </p:sp>
      <p:sp>
        <p:nvSpPr>
          <p:cNvPr id="10" name="Titel 9">
            <a:extLst>
              <a:ext uri="{FF2B5EF4-FFF2-40B4-BE49-F238E27FC236}">
                <a16:creationId xmlns:a16="http://schemas.microsoft.com/office/drawing/2014/main" id="{E809E0C4-DF3D-4577-BD86-06D10643331C}"/>
              </a:ext>
            </a:extLst>
          </p:cNvPr>
          <p:cNvSpPr>
            <a:spLocks noGrp="1"/>
          </p:cNvSpPr>
          <p:nvPr>
            <p:ph type="title"/>
          </p:nvPr>
        </p:nvSpPr>
        <p:spPr/>
        <p:txBody>
          <a:bodyPr/>
          <a:lstStyle/>
          <a:p>
            <a:r>
              <a:rPr lang="de-CH">
                <a:solidFill>
                  <a:srgbClr val="D9F41E"/>
                </a:solidFill>
              </a:rPr>
              <a:t>Finanzierung</a:t>
            </a:r>
            <a:endParaRPr lang="de-CH"/>
          </a:p>
        </p:txBody>
      </p:sp>
    </p:spTree>
    <p:extLst>
      <p:ext uri="{BB962C8B-B14F-4D97-AF65-F5344CB8AC3E}">
        <p14:creationId xmlns:p14="http://schemas.microsoft.com/office/powerpoint/2010/main" val="363930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2835CE-AB15-42B8-B2B7-F5B1AE90C67E}"/>
              </a:ext>
            </a:extLst>
          </p:cNvPr>
          <p:cNvSpPr>
            <a:spLocks noGrp="1"/>
          </p:cNvSpPr>
          <p:nvPr>
            <p:ph type="title"/>
          </p:nvPr>
        </p:nvSpPr>
        <p:spPr/>
        <p:txBody>
          <a:bodyPr/>
          <a:lstStyle/>
          <a:p>
            <a:r>
              <a:rPr lang="de-CH"/>
              <a:t>Datenmanagement</a:t>
            </a:r>
          </a:p>
        </p:txBody>
      </p:sp>
      <p:sp>
        <p:nvSpPr>
          <p:cNvPr id="4" name="Textplatzhalter 3">
            <a:extLst>
              <a:ext uri="{FF2B5EF4-FFF2-40B4-BE49-F238E27FC236}">
                <a16:creationId xmlns:a16="http://schemas.microsoft.com/office/drawing/2014/main" id="{F3FD0E63-F3D9-4FFD-9F7D-1C8B5542ECE9}"/>
              </a:ext>
            </a:extLst>
          </p:cNvPr>
          <p:cNvSpPr>
            <a:spLocks noGrp="1"/>
          </p:cNvSpPr>
          <p:nvPr>
            <p:ph type="body" sz="quarter" idx="13"/>
          </p:nvPr>
        </p:nvSpPr>
        <p:spPr>
          <a:xfrm>
            <a:off x="723900" y="2867025"/>
            <a:ext cx="5057775" cy="2006727"/>
          </a:xfrm>
        </p:spPr>
        <p:txBody>
          <a:bodyPr/>
          <a:lstStyle/>
          <a:p>
            <a:pPr marL="342900" indent="-342900">
              <a:buFont typeface="Arial" panose="020B0604020202020204" pitchFamily="34" charset="0"/>
              <a:buChar char="•"/>
            </a:pPr>
            <a:r>
              <a:rPr lang="de-CH" sz="1600" b="0"/>
              <a:t>Kontaktdaten werden nicht registriert</a:t>
            </a:r>
          </a:p>
          <a:p>
            <a:endParaRPr lang="de-CH" sz="1600" b="0"/>
          </a:p>
          <a:p>
            <a:pPr marL="342900" indent="-342900">
              <a:buFont typeface="Arial" panose="020B0604020202020204" pitchFamily="34" charset="0"/>
              <a:buChar char="•"/>
            </a:pPr>
            <a:r>
              <a:rPr lang="de-CH" sz="1600" b="0"/>
              <a:t>Mitglieder sind Anonym</a:t>
            </a:r>
          </a:p>
          <a:p>
            <a:pPr marL="342900" indent="-342900">
              <a:buFont typeface="Arial" panose="020B0604020202020204" pitchFamily="34" charset="0"/>
              <a:buChar char="•"/>
            </a:pPr>
            <a:endParaRPr lang="de-CH" sz="1600" b="0"/>
          </a:p>
          <a:p>
            <a:pPr marL="342900" indent="-342900">
              <a:buFont typeface="Arial" panose="020B0604020202020204" pitchFamily="34" charset="0"/>
              <a:buChar char="•"/>
            </a:pPr>
            <a:r>
              <a:rPr lang="de-CH" sz="1600" b="0"/>
              <a:t>Mitglieder können sich nicht finden</a:t>
            </a:r>
          </a:p>
        </p:txBody>
      </p:sp>
      <p:sp>
        <p:nvSpPr>
          <p:cNvPr id="6" name="Textfeld 5">
            <a:extLst>
              <a:ext uri="{FF2B5EF4-FFF2-40B4-BE49-F238E27FC236}">
                <a16:creationId xmlns:a16="http://schemas.microsoft.com/office/drawing/2014/main" id="{8F0DB7F6-41D2-4182-8E43-744913D24FFF}"/>
              </a:ext>
            </a:extLst>
          </p:cNvPr>
          <p:cNvSpPr txBox="1"/>
          <p:nvPr/>
        </p:nvSpPr>
        <p:spPr>
          <a:xfrm>
            <a:off x="7419977" y="3059869"/>
            <a:ext cx="3057523" cy="1477328"/>
          </a:xfrm>
          <a:prstGeom prst="rect">
            <a:avLst/>
          </a:prstGeom>
          <a:noFill/>
        </p:spPr>
        <p:txBody>
          <a:bodyPr wrap="square">
            <a:spAutoFit/>
          </a:bodyPr>
          <a:lstStyle/>
          <a:p>
            <a:r>
              <a:rPr lang="de-CH" b="1">
                <a:solidFill>
                  <a:schemeClr val="bg1"/>
                </a:solidFill>
              </a:rPr>
              <a:t>Mögliche Massnahmen:</a:t>
            </a:r>
          </a:p>
          <a:p>
            <a:br>
              <a:rPr lang="de-CH">
                <a:solidFill>
                  <a:schemeClr val="bg1"/>
                </a:solidFill>
              </a:rPr>
            </a:br>
            <a:r>
              <a:rPr lang="de-CH">
                <a:solidFill>
                  <a:schemeClr val="bg1"/>
                </a:solidFill>
              </a:rPr>
              <a:t>Öffentliche Liste mit Username, Präferenz, Sprache und Skills – anonymisiert</a:t>
            </a:r>
          </a:p>
        </p:txBody>
      </p:sp>
      <p:sp>
        <p:nvSpPr>
          <p:cNvPr id="5" name="Pfeil: nach rechts 4">
            <a:extLst>
              <a:ext uri="{FF2B5EF4-FFF2-40B4-BE49-F238E27FC236}">
                <a16:creationId xmlns:a16="http://schemas.microsoft.com/office/drawing/2014/main" id="{683AD97A-999B-41A7-82BB-3759AC6E662B}"/>
              </a:ext>
            </a:extLst>
          </p:cNvPr>
          <p:cNvSpPr/>
          <p:nvPr/>
        </p:nvSpPr>
        <p:spPr>
          <a:xfrm>
            <a:off x="5781675" y="3429000"/>
            <a:ext cx="914400" cy="733425"/>
          </a:xfrm>
          <a:prstGeom prst="rightArrow">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012597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32EB980-FA8F-4D9A-B164-23FE06D117C3}"/>
              </a:ext>
            </a:extLst>
          </p:cNvPr>
          <p:cNvSpPr>
            <a:spLocks noGrp="1"/>
          </p:cNvSpPr>
          <p:nvPr>
            <p:ph type="title"/>
          </p:nvPr>
        </p:nvSpPr>
        <p:spPr/>
        <p:txBody>
          <a:bodyPr/>
          <a:lstStyle/>
          <a:p>
            <a:r>
              <a:rPr lang="de-CH">
                <a:solidFill>
                  <a:srgbClr val="D9F41E"/>
                </a:solidFill>
              </a:rPr>
              <a:t>Datenmanagement</a:t>
            </a:r>
            <a:br>
              <a:rPr lang="de-CH">
                <a:solidFill>
                  <a:srgbClr val="D9F41E"/>
                </a:solidFill>
              </a:rPr>
            </a:br>
            <a:endParaRPr lang="de-CH"/>
          </a:p>
        </p:txBody>
      </p:sp>
      <p:sp>
        <p:nvSpPr>
          <p:cNvPr id="3" name="Textplatzhalter 2">
            <a:extLst>
              <a:ext uri="{FF2B5EF4-FFF2-40B4-BE49-F238E27FC236}">
                <a16:creationId xmlns:a16="http://schemas.microsoft.com/office/drawing/2014/main" id="{CBED91FC-21CB-4573-9997-189A685C61C4}"/>
              </a:ext>
            </a:extLst>
          </p:cNvPr>
          <p:cNvSpPr>
            <a:spLocks noGrp="1"/>
          </p:cNvSpPr>
          <p:nvPr>
            <p:ph type="body" sz="quarter" idx="14"/>
          </p:nvPr>
        </p:nvSpPr>
        <p:spPr>
          <a:xfrm>
            <a:off x="723900" y="1997242"/>
            <a:ext cx="8640000" cy="4163569"/>
          </a:xfrm>
        </p:spPr>
        <p:txBody>
          <a:bodyPr/>
          <a:lstStyle/>
          <a:p>
            <a:r>
              <a:rPr lang="de-CH" b="1">
                <a:latin typeface="nunito"/>
              </a:rPr>
              <a:t>Wofür Datenmanagement?</a:t>
            </a:r>
            <a:endParaRPr lang="de-CH" b="1">
              <a:solidFill>
                <a:schemeClr val="bg1"/>
              </a:solidFill>
              <a:latin typeface="nunito"/>
            </a:endParaRPr>
          </a:p>
          <a:p>
            <a:r>
              <a:rPr lang="de-CH" b="0">
                <a:solidFill>
                  <a:schemeClr val="bg1"/>
                </a:solidFill>
                <a:latin typeface="nunito"/>
              </a:rPr>
              <a:t>Das Datenmanagement einer Community dient dazu, Nutzerdaten der Mitglieder an einem zentralen Ort abzuspeichern. Durch die Erfassung von Daten über die Community kann deren Zusammensetzung und deren Anforderungen besser verstanden werden. In diesem Fall werden Kontaktdaten der User nirgends registriert, sodass die Nutzer anonym sind. Aus diesem Grund kann DIVA.EXCHANGE keine Daten gewinnen, mit denen sie Handlungsempfehlungen für Verbesserungen im Umgang mit der Community ableiten kann. </a:t>
            </a:r>
            <a:br>
              <a:rPr lang="de-CH" b="0">
                <a:solidFill>
                  <a:schemeClr val="bg1"/>
                </a:solidFill>
                <a:latin typeface="nunito"/>
              </a:rPr>
            </a:br>
            <a:endParaRPr lang="de-CH" b="0">
              <a:solidFill>
                <a:schemeClr val="bg1"/>
              </a:solidFill>
              <a:latin typeface="nunito"/>
            </a:endParaRPr>
          </a:p>
          <a:p>
            <a:r>
              <a:rPr lang="de-CH" b="1">
                <a:solidFill>
                  <a:schemeClr val="bg1"/>
                </a:solidFill>
                <a:latin typeface="nunito"/>
              </a:rPr>
              <a:t>Unser Vorschlag</a:t>
            </a:r>
            <a:endParaRPr lang="de-CH">
              <a:latin typeface="nunito"/>
            </a:endParaRPr>
          </a:p>
          <a:p>
            <a:r>
              <a:rPr lang="de-CH" b="0">
                <a:solidFill>
                  <a:schemeClr val="bg1"/>
                </a:solidFill>
                <a:latin typeface="nunito"/>
              </a:rPr>
              <a:t>Als Massnahme schlagen wir deshalb vor, eine öffentliche Liste z. B. mittels Google Sheet zu erstellen, auf die alle Nutzer zugriff erhalten. Um die Anonymität trotzdem zu bewahren, werden jedoch keine persönliche Informationen registriert. Mit einer Liste auf der z. B. Usernamen, Präferenzen, Sprachen und Skills notiert werden, können Entwickler während einer schwierigen Phase um Unterstützung anderer Mitgliedern bitten.</a:t>
            </a:r>
          </a:p>
          <a:p>
            <a:r>
              <a:rPr lang="de-CH">
                <a:latin typeface="nunito"/>
              </a:rPr>
              <a:t>Solch eine Liste bringt nicht nur der Community einen Mehrwert;  DIVA.EXCHANGE kann auf diesem Weg zudem weitere wichtige Erkenntnisse in Erfahrung bringen. Je mehr man über seine Community weiss, desto besser kann man mit dieser interagieren und sie pflegen.</a:t>
            </a:r>
            <a:endParaRPr lang="de-CH" b="0">
              <a:solidFill>
                <a:schemeClr val="bg1"/>
              </a:solidFill>
              <a:latin typeface="nunito"/>
            </a:endParaRPr>
          </a:p>
        </p:txBody>
      </p:sp>
      <p:pic>
        <p:nvPicPr>
          <p:cNvPr id="5" name="Grafik 4" descr="Balkendiagramm Silhouette">
            <a:extLst>
              <a:ext uri="{FF2B5EF4-FFF2-40B4-BE49-F238E27FC236}">
                <a16:creationId xmlns:a16="http://schemas.microsoft.com/office/drawing/2014/main" id="{2E31FE6D-3C7E-49E4-9673-2D9C2D9944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4531" y="1997242"/>
            <a:ext cx="4163569" cy="4163569"/>
          </a:xfrm>
          <a:prstGeom prst="rect">
            <a:avLst/>
          </a:prstGeom>
        </p:spPr>
      </p:pic>
    </p:spTree>
    <p:extLst>
      <p:ext uri="{BB962C8B-B14F-4D97-AF65-F5344CB8AC3E}">
        <p14:creationId xmlns:p14="http://schemas.microsoft.com/office/powerpoint/2010/main" val="1661029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1947EC-DDBE-4EFD-B476-137F89409394}"/>
              </a:ext>
            </a:extLst>
          </p:cNvPr>
          <p:cNvSpPr>
            <a:spLocks noGrp="1"/>
          </p:cNvSpPr>
          <p:nvPr>
            <p:ph type="title"/>
          </p:nvPr>
        </p:nvSpPr>
        <p:spPr>
          <a:xfrm>
            <a:off x="723900" y="386333"/>
            <a:ext cx="10744200" cy="1015663"/>
          </a:xfrm>
        </p:spPr>
        <p:txBody>
          <a:bodyPr/>
          <a:lstStyle/>
          <a:p>
            <a:r>
              <a:rPr lang="de-CH">
                <a:solidFill>
                  <a:srgbClr val="DBF514"/>
                </a:solidFill>
              </a:rPr>
              <a:t>Kanäle &amp; Plattformen</a:t>
            </a:r>
          </a:p>
        </p:txBody>
      </p:sp>
      <p:sp>
        <p:nvSpPr>
          <p:cNvPr id="11" name="Textfeld 10">
            <a:extLst>
              <a:ext uri="{FF2B5EF4-FFF2-40B4-BE49-F238E27FC236}">
                <a16:creationId xmlns:a16="http://schemas.microsoft.com/office/drawing/2014/main" id="{4341267B-7EBF-496F-AE64-792BDFA136FF}"/>
              </a:ext>
            </a:extLst>
          </p:cNvPr>
          <p:cNvSpPr txBox="1"/>
          <p:nvPr/>
        </p:nvSpPr>
        <p:spPr>
          <a:xfrm>
            <a:off x="723900" y="1684370"/>
            <a:ext cx="358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CH" b="1">
                <a:solidFill>
                  <a:srgbClr val="FFFFFF"/>
                </a:solidFill>
                <a:latin typeface="nunito" pitchFamily="2" charset="0"/>
                <a:cs typeface="Arial"/>
              </a:rPr>
              <a:t>Eintrittskanal</a:t>
            </a:r>
          </a:p>
        </p:txBody>
      </p:sp>
      <p:sp>
        <p:nvSpPr>
          <p:cNvPr id="12" name="Textfeld 11">
            <a:extLst>
              <a:ext uri="{FF2B5EF4-FFF2-40B4-BE49-F238E27FC236}">
                <a16:creationId xmlns:a16="http://schemas.microsoft.com/office/drawing/2014/main" id="{039429C2-F584-4187-80CA-0C87C0CE256C}"/>
              </a:ext>
            </a:extLst>
          </p:cNvPr>
          <p:cNvSpPr txBox="1"/>
          <p:nvPr/>
        </p:nvSpPr>
        <p:spPr>
          <a:xfrm>
            <a:off x="7886102" y="1684370"/>
            <a:ext cx="3582000" cy="369332"/>
          </a:xfrm>
          <a:prstGeom prst="rect">
            <a:avLst/>
          </a:prstGeom>
          <a:noFill/>
        </p:spPr>
        <p:txBody>
          <a:bodyPr wrap="square">
            <a:spAutoFit/>
          </a:bodyPr>
          <a:lstStyle/>
          <a:p>
            <a:pPr algn="ctr"/>
            <a:r>
              <a:rPr lang="de-CH" sz="1800" b="1">
                <a:solidFill>
                  <a:srgbClr val="FFFFFF"/>
                </a:solidFill>
                <a:latin typeface="nunito" pitchFamily="2" charset="0"/>
                <a:cs typeface="Arial"/>
              </a:rPr>
              <a:t>Erweiterte Kanäle</a:t>
            </a:r>
            <a:endParaRPr lang="de-CH" b="1">
              <a:latin typeface="nunito" pitchFamily="2" charset="0"/>
            </a:endParaRPr>
          </a:p>
        </p:txBody>
      </p:sp>
      <p:sp>
        <p:nvSpPr>
          <p:cNvPr id="13" name="Textfeld 12">
            <a:extLst>
              <a:ext uri="{FF2B5EF4-FFF2-40B4-BE49-F238E27FC236}">
                <a16:creationId xmlns:a16="http://schemas.microsoft.com/office/drawing/2014/main" id="{CBB71C60-163C-4B99-B14E-E019FECF7A67}"/>
              </a:ext>
            </a:extLst>
          </p:cNvPr>
          <p:cNvSpPr txBox="1"/>
          <p:nvPr/>
        </p:nvSpPr>
        <p:spPr>
          <a:xfrm>
            <a:off x="4305900" y="1684370"/>
            <a:ext cx="3582000" cy="369332"/>
          </a:xfrm>
          <a:prstGeom prst="rect">
            <a:avLst/>
          </a:prstGeom>
          <a:noFill/>
        </p:spPr>
        <p:txBody>
          <a:bodyPr wrap="square">
            <a:spAutoFit/>
          </a:bodyPr>
          <a:lstStyle/>
          <a:p>
            <a:pPr algn="ctr"/>
            <a:r>
              <a:rPr lang="de-CH" sz="1800" b="1">
                <a:solidFill>
                  <a:srgbClr val="FFFFFF"/>
                </a:solidFill>
                <a:latin typeface="nunito" pitchFamily="2" charset="0"/>
                <a:cs typeface="Arial"/>
              </a:rPr>
              <a:t>Projekt-Kanäle</a:t>
            </a:r>
            <a:endParaRPr lang="de-CH" b="1">
              <a:latin typeface="nunito" pitchFamily="2" charset="0"/>
            </a:endParaRPr>
          </a:p>
        </p:txBody>
      </p:sp>
      <p:pic>
        <p:nvPicPr>
          <p:cNvPr id="5" name="Grafik 4">
            <a:extLst>
              <a:ext uri="{FF2B5EF4-FFF2-40B4-BE49-F238E27FC236}">
                <a16:creationId xmlns:a16="http://schemas.microsoft.com/office/drawing/2014/main" id="{10440CF5-18EE-47BC-B497-7EAC758AEBEE}"/>
              </a:ext>
            </a:extLst>
          </p:cNvPr>
          <p:cNvPicPr>
            <a:picLocks noChangeAspect="1"/>
          </p:cNvPicPr>
          <p:nvPr/>
        </p:nvPicPr>
        <p:blipFill>
          <a:blip r:embed="rId3"/>
          <a:stretch>
            <a:fillRect/>
          </a:stretch>
        </p:blipFill>
        <p:spPr>
          <a:xfrm>
            <a:off x="2154900" y="2143220"/>
            <a:ext cx="720000" cy="720000"/>
          </a:xfrm>
          <a:prstGeom prst="rect">
            <a:avLst/>
          </a:prstGeom>
        </p:spPr>
      </p:pic>
      <p:pic>
        <p:nvPicPr>
          <p:cNvPr id="9" name="Grafik 8">
            <a:extLst>
              <a:ext uri="{FF2B5EF4-FFF2-40B4-BE49-F238E27FC236}">
                <a16:creationId xmlns:a16="http://schemas.microsoft.com/office/drawing/2014/main" id="{1769138F-7A26-4718-92CF-3424D4874B2C}"/>
              </a:ext>
            </a:extLst>
          </p:cNvPr>
          <p:cNvPicPr>
            <a:picLocks noChangeAspect="1"/>
          </p:cNvPicPr>
          <p:nvPr/>
        </p:nvPicPr>
        <p:blipFill>
          <a:blip r:embed="rId4"/>
          <a:stretch>
            <a:fillRect/>
          </a:stretch>
        </p:blipFill>
        <p:spPr>
          <a:xfrm>
            <a:off x="2154900" y="3947444"/>
            <a:ext cx="720000" cy="720000"/>
          </a:xfrm>
          <a:prstGeom prst="rect">
            <a:avLst/>
          </a:prstGeom>
        </p:spPr>
      </p:pic>
      <p:pic>
        <p:nvPicPr>
          <p:cNvPr id="14" name="Grafik 13">
            <a:extLst>
              <a:ext uri="{FF2B5EF4-FFF2-40B4-BE49-F238E27FC236}">
                <a16:creationId xmlns:a16="http://schemas.microsoft.com/office/drawing/2014/main" id="{A74A8D81-0156-4438-A435-910EDBF4E51B}"/>
              </a:ext>
            </a:extLst>
          </p:cNvPr>
          <p:cNvPicPr>
            <a:picLocks noChangeAspect="1"/>
          </p:cNvPicPr>
          <p:nvPr/>
        </p:nvPicPr>
        <p:blipFill>
          <a:blip r:embed="rId5"/>
          <a:stretch>
            <a:fillRect/>
          </a:stretch>
        </p:blipFill>
        <p:spPr>
          <a:xfrm>
            <a:off x="2154900" y="3045332"/>
            <a:ext cx="720000" cy="720000"/>
          </a:xfrm>
          <a:prstGeom prst="rect">
            <a:avLst/>
          </a:prstGeom>
        </p:spPr>
      </p:pic>
      <p:pic>
        <p:nvPicPr>
          <p:cNvPr id="15" name="Grafik 14">
            <a:extLst>
              <a:ext uri="{FF2B5EF4-FFF2-40B4-BE49-F238E27FC236}">
                <a16:creationId xmlns:a16="http://schemas.microsoft.com/office/drawing/2014/main" id="{F22F5963-8B74-42A2-BA0B-A68062710007}"/>
              </a:ext>
            </a:extLst>
          </p:cNvPr>
          <p:cNvPicPr>
            <a:picLocks noChangeAspect="1"/>
          </p:cNvPicPr>
          <p:nvPr/>
        </p:nvPicPr>
        <p:blipFill>
          <a:blip r:embed="rId4"/>
          <a:stretch>
            <a:fillRect/>
          </a:stretch>
        </p:blipFill>
        <p:spPr>
          <a:xfrm>
            <a:off x="9317102" y="2141650"/>
            <a:ext cx="720000" cy="720000"/>
          </a:xfrm>
          <a:prstGeom prst="rect">
            <a:avLst/>
          </a:prstGeom>
        </p:spPr>
      </p:pic>
      <p:pic>
        <p:nvPicPr>
          <p:cNvPr id="4" name="Grafik 3">
            <a:extLst>
              <a:ext uri="{FF2B5EF4-FFF2-40B4-BE49-F238E27FC236}">
                <a16:creationId xmlns:a16="http://schemas.microsoft.com/office/drawing/2014/main" id="{B62D61FC-8C52-45E0-8252-E245BA7CDDA0}"/>
              </a:ext>
            </a:extLst>
          </p:cNvPr>
          <p:cNvPicPr>
            <a:picLocks noChangeAspect="1"/>
          </p:cNvPicPr>
          <p:nvPr/>
        </p:nvPicPr>
        <p:blipFill>
          <a:blip r:embed="rId6"/>
          <a:stretch>
            <a:fillRect/>
          </a:stretch>
        </p:blipFill>
        <p:spPr>
          <a:xfrm>
            <a:off x="5016000" y="2185624"/>
            <a:ext cx="720000" cy="720000"/>
          </a:xfrm>
          <a:prstGeom prst="rect">
            <a:avLst/>
          </a:prstGeom>
        </p:spPr>
      </p:pic>
      <p:pic>
        <p:nvPicPr>
          <p:cNvPr id="16" name="Grafik 15">
            <a:extLst>
              <a:ext uri="{FF2B5EF4-FFF2-40B4-BE49-F238E27FC236}">
                <a16:creationId xmlns:a16="http://schemas.microsoft.com/office/drawing/2014/main" id="{79E3BFC8-6E83-43BE-856E-AEFB1756CE63}"/>
              </a:ext>
            </a:extLst>
          </p:cNvPr>
          <p:cNvPicPr>
            <a:picLocks noChangeAspect="1"/>
          </p:cNvPicPr>
          <p:nvPr/>
        </p:nvPicPr>
        <p:blipFill>
          <a:blip r:embed="rId5"/>
          <a:stretch>
            <a:fillRect/>
          </a:stretch>
        </p:blipFill>
        <p:spPr>
          <a:xfrm>
            <a:off x="5736000" y="2949598"/>
            <a:ext cx="720000" cy="720000"/>
          </a:xfrm>
          <a:prstGeom prst="rect">
            <a:avLst/>
          </a:prstGeom>
        </p:spPr>
      </p:pic>
      <p:pic>
        <p:nvPicPr>
          <p:cNvPr id="8" name="Grafik 7">
            <a:extLst>
              <a:ext uri="{FF2B5EF4-FFF2-40B4-BE49-F238E27FC236}">
                <a16:creationId xmlns:a16="http://schemas.microsoft.com/office/drawing/2014/main" id="{FE8359CE-0C4D-4637-B70E-8AAA2A61C51C}"/>
              </a:ext>
            </a:extLst>
          </p:cNvPr>
          <p:cNvPicPr>
            <a:picLocks noChangeAspect="1"/>
          </p:cNvPicPr>
          <p:nvPr/>
        </p:nvPicPr>
        <p:blipFill>
          <a:blip r:embed="rId7"/>
          <a:stretch>
            <a:fillRect/>
          </a:stretch>
        </p:blipFill>
        <p:spPr>
          <a:xfrm>
            <a:off x="6456000" y="3669598"/>
            <a:ext cx="720000" cy="720000"/>
          </a:xfrm>
          <a:prstGeom prst="rect">
            <a:avLst/>
          </a:prstGeom>
        </p:spPr>
      </p:pic>
      <p:pic>
        <p:nvPicPr>
          <p:cNvPr id="17" name="Grafik 16">
            <a:extLst>
              <a:ext uri="{FF2B5EF4-FFF2-40B4-BE49-F238E27FC236}">
                <a16:creationId xmlns:a16="http://schemas.microsoft.com/office/drawing/2014/main" id="{21D765CB-65EA-4FFB-9C5C-77ECE1666996}"/>
              </a:ext>
            </a:extLst>
          </p:cNvPr>
          <p:cNvPicPr>
            <a:picLocks noChangeAspect="1"/>
          </p:cNvPicPr>
          <p:nvPr/>
        </p:nvPicPr>
        <p:blipFill>
          <a:blip r:embed="rId8"/>
          <a:stretch>
            <a:fillRect/>
          </a:stretch>
        </p:blipFill>
        <p:spPr>
          <a:xfrm>
            <a:off x="5016000" y="3669598"/>
            <a:ext cx="720000" cy="720000"/>
          </a:xfrm>
          <a:prstGeom prst="rect">
            <a:avLst/>
          </a:prstGeom>
        </p:spPr>
      </p:pic>
      <p:pic>
        <p:nvPicPr>
          <p:cNvPr id="19" name="Grafik 18">
            <a:extLst>
              <a:ext uri="{FF2B5EF4-FFF2-40B4-BE49-F238E27FC236}">
                <a16:creationId xmlns:a16="http://schemas.microsoft.com/office/drawing/2014/main" id="{E3C7F134-F661-4466-A63D-CB4A041EB237}"/>
              </a:ext>
            </a:extLst>
          </p:cNvPr>
          <p:cNvPicPr>
            <a:picLocks noChangeAspect="1"/>
          </p:cNvPicPr>
          <p:nvPr/>
        </p:nvPicPr>
        <p:blipFill>
          <a:blip r:embed="rId9"/>
          <a:stretch>
            <a:fillRect/>
          </a:stretch>
        </p:blipFill>
        <p:spPr>
          <a:xfrm>
            <a:off x="6456000" y="2185624"/>
            <a:ext cx="720000" cy="720000"/>
          </a:xfrm>
          <a:prstGeom prst="rect">
            <a:avLst/>
          </a:prstGeom>
        </p:spPr>
      </p:pic>
    </p:spTree>
    <p:extLst>
      <p:ext uri="{BB962C8B-B14F-4D97-AF65-F5344CB8AC3E}">
        <p14:creationId xmlns:p14="http://schemas.microsoft.com/office/powerpoint/2010/main" val="1094099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FA2069B9-41C1-4EBF-ABEC-C55E7E5EC218}"/>
              </a:ext>
            </a:extLst>
          </p:cNvPr>
          <p:cNvSpPr>
            <a:spLocks noGrp="1"/>
          </p:cNvSpPr>
          <p:nvPr>
            <p:ph type="title"/>
          </p:nvPr>
        </p:nvSpPr>
        <p:spPr/>
        <p:txBody>
          <a:bodyPr/>
          <a:lstStyle/>
          <a:p>
            <a:r>
              <a:rPr lang="de-CH">
                <a:solidFill>
                  <a:srgbClr val="DBF514"/>
                </a:solidFill>
              </a:rPr>
              <a:t>Kanäle &amp; Plattformen</a:t>
            </a:r>
            <a:br>
              <a:rPr lang="de-CH"/>
            </a:br>
            <a:endParaRPr lang="de-CH"/>
          </a:p>
        </p:txBody>
      </p:sp>
      <p:sp>
        <p:nvSpPr>
          <p:cNvPr id="2" name="Textplatzhalter 1">
            <a:extLst>
              <a:ext uri="{FF2B5EF4-FFF2-40B4-BE49-F238E27FC236}">
                <a16:creationId xmlns:a16="http://schemas.microsoft.com/office/drawing/2014/main" id="{96D2A253-10BD-44A7-8DFA-FE0A8F4CDED6}"/>
              </a:ext>
            </a:extLst>
          </p:cNvPr>
          <p:cNvSpPr>
            <a:spLocks noGrp="1"/>
          </p:cNvSpPr>
          <p:nvPr>
            <p:ph type="body" sz="quarter" idx="13"/>
          </p:nvPr>
        </p:nvSpPr>
        <p:spPr/>
        <p:txBody>
          <a:bodyPr/>
          <a:lstStyle/>
          <a:p>
            <a:r>
              <a:rPr lang="de-CH">
                <a:latin typeface="nunito"/>
              </a:rPr>
              <a:t>Wo befindet sich die Community?</a:t>
            </a:r>
          </a:p>
        </p:txBody>
      </p:sp>
      <p:pic>
        <p:nvPicPr>
          <p:cNvPr id="6" name="Grafik 5" descr="Internet Silhouette">
            <a:extLst>
              <a:ext uri="{FF2B5EF4-FFF2-40B4-BE49-F238E27FC236}">
                <a16:creationId xmlns:a16="http://schemas.microsoft.com/office/drawing/2014/main" id="{4902DD27-068D-4E46-805A-3C0E3D02E1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8100" y="1179000"/>
            <a:ext cx="4500000" cy="4500000"/>
          </a:xfrm>
          <a:prstGeom prst="rect">
            <a:avLst/>
          </a:prstGeom>
        </p:spPr>
      </p:pic>
      <p:sp>
        <p:nvSpPr>
          <p:cNvPr id="4" name="Textplatzhalter 3">
            <a:extLst>
              <a:ext uri="{FF2B5EF4-FFF2-40B4-BE49-F238E27FC236}">
                <a16:creationId xmlns:a16="http://schemas.microsoft.com/office/drawing/2014/main" id="{18B06425-B1E0-4D0C-ADDA-DB92E6DF5353}"/>
              </a:ext>
            </a:extLst>
          </p:cNvPr>
          <p:cNvSpPr>
            <a:spLocks noGrp="1"/>
          </p:cNvSpPr>
          <p:nvPr>
            <p:ph type="body" sz="quarter" idx="14"/>
          </p:nvPr>
        </p:nvSpPr>
        <p:spPr>
          <a:xfrm>
            <a:off x="723900" y="1997242"/>
            <a:ext cx="8640000" cy="3838073"/>
          </a:xfrm>
        </p:spPr>
        <p:txBody>
          <a:bodyPr/>
          <a:lstStyle/>
          <a:p>
            <a:r>
              <a:rPr lang="de-CH" b="0">
                <a:solidFill>
                  <a:schemeClr val="bg1"/>
                </a:solidFill>
                <a:latin typeface="nunito"/>
              </a:rPr>
              <a:t>Eine Community braucht einen sicheren Ort an dem sie sich austauschen und entfalten kann. Im vorliegenden Fall geht es um eine Online-Community und ist somit ausschliesslich digital. Momentan besteht die Community aus sehr wenigen Mitgliedern die hauptsächlich auf </a:t>
            </a:r>
            <a:r>
              <a:rPr lang="de-CH" b="0" err="1">
                <a:solidFill>
                  <a:schemeClr val="bg1"/>
                </a:solidFill>
                <a:latin typeface="nunito"/>
              </a:rPr>
              <a:t>Telegram</a:t>
            </a:r>
            <a:r>
              <a:rPr lang="de-CH" b="0">
                <a:solidFill>
                  <a:schemeClr val="bg1"/>
                </a:solidFill>
                <a:latin typeface="nunito"/>
              </a:rPr>
              <a:t> miteinander kommunizieren. Da der Telegram-Chat an sich ein geschlossener Kanal ist und man nur mit Vorwissen und dem dazugehörigen Link von der Website dem Chat beitreten kann, besteht von der Community keine externe Kommunikation.</a:t>
            </a:r>
            <a:br>
              <a:rPr lang="de-CH" b="0">
                <a:solidFill>
                  <a:schemeClr val="bg1"/>
                </a:solidFill>
                <a:latin typeface="nunito"/>
              </a:rPr>
            </a:br>
            <a:endParaRPr lang="de-CH" b="0">
              <a:solidFill>
                <a:schemeClr val="bg1"/>
              </a:solidFill>
              <a:latin typeface="nunito"/>
            </a:endParaRPr>
          </a:p>
          <a:p>
            <a:r>
              <a:rPr lang="de-CH" b="1">
                <a:solidFill>
                  <a:schemeClr val="bg1"/>
                </a:solidFill>
                <a:latin typeface="nunito"/>
              </a:rPr>
              <a:t>Arten von Kanälen</a:t>
            </a:r>
            <a:endParaRPr lang="de-CH">
              <a:latin typeface="nunito"/>
            </a:endParaRPr>
          </a:p>
          <a:p>
            <a:r>
              <a:rPr lang="de-CH" b="0">
                <a:solidFill>
                  <a:schemeClr val="bg1"/>
                </a:solidFill>
                <a:latin typeface="nunito"/>
              </a:rPr>
              <a:t>Kanäle können in drei Kategorien aufgeteilt werden: Eintritts-, Projekt- und erweiterte Kanäle. Für die Community sind Projektkanäle besonders relevant. Da </a:t>
            </a:r>
            <a:r>
              <a:rPr lang="de-CH" b="0" err="1">
                <a:solidFill>
                  <a:schemeClr val="bg1"/>
                </a:solidFill>
                <a:latin typeface="nunito"/>
              </a:rPr>
              <a:t>Telegram</a:t>
            </a:r>
            <a:r>
              <a:rPr lang="de-CH" b="0">
                <a:solidFill>
                  <a:schemeClr val="bg1"/>
                </a:solidFill>
                <a:latin typeface="nunito"/>
              </a:rPr>
              <a:t> ein Nachrichtendienst ist, ist es für die Community-Bildung nicht geeignet. Softwareentwickler arbeiten vor allem an einen Computer und haben Standardprogramme für die Zusammenarbeit mit anderen Entwicklern. Telegrams Funktionsumfang als reine Mobile App ist stark eingeschränkt.</a:t>
            </a:r>
            <a:br>
              <a:rPr lang="de-CH" b="0">
                <a:solidFill>
                  <a:schemeClr val="bg1"/>
                </a:solidFill>
                <a:latin typeface="nunito"/>
              </a:rPr>
            </a:br>
            <a:endParaRPr lang="de-CH" b="0">
              <a:solidFill>
                <a:schemeClr val="bg1"/>
              </a:solidFill>
              <a:latin typeface="nunito"/>
            </a:endParaRPr>
          </a:p>
          <a:p>
            <a:r>
              <a:rPr lang="de-CH" b="1">
                <a:solidFill>
                  <a:schemeClr val="bg1"/>
                </a:solidFill>
                <a:latin typeface="nunito"/>
              </a:rPr>
              <a:t>Unser Vorschlag</a:t>
            </a:r>
            <a:endParaRPr lang="de-CH">
              <a:latin typeface="nunito"/>
            </a:endParaRPr>
          </a:p>
          <a:p>
            <a:r>
              <a:rPr lang="de-CH" b="0">
                <a:solidFill>
                  <a:schemeClr val="bg1"/>
                </a:solidFill>
                <a:latin typeface="nunito"/>
              </a:rPr>
              <a:t>Es gibt unzählige Kanäle und Plattformen für die Community-Führung. Aufgrund des grossen Angebots ist die Wahl nach der richtigen Option nicht immer einfach. Am besten geht man als Unternehmen dort hin, wo sich die Zielgruppe aufhält und versucht sie zur Nutzung des anderen Kanals zu bewegen. Zu beachten ist auch, dass die Anonymität bei den gängigsten Plattformen durch kleine Beitrittsbarrieren gewährleistet wird. Plattformen, auf denen man für das Projekt geeignete Entwickler finden kann, sind unter anderem: Reddit, Dev.to und </a:t>
            </a:r>
            <a:r>
              <a:rPr lang="de-CH" b="0" err="1">
                <a:solidFill>
                  <a:schemeClr val="bg1"/>
                </a:solidFill>
                <a:latin typeface="nunito"/>
              </a:rPr>
              <a:t>Github</a:t>
            </a:r>
            <a:r>
              <a:rPr lang="de-CH" b="0">
                <a:solidFill>
                  <a:schemeClr val="bg1"/>
                </a:solidFill>
                <a:latin typeface="nunito"/>
              </a:rPr>
              <a:t>.</a:t>
            </a:r>
            <a:br>
              <a:rPr lang="de-CH" b="0">
                <a:solidFill>
                  <a:schemeClr val="bg1"/>
                </a:solidFill>
                <a:latin typeface="nunito"/>
              </a:rPr>
            </a:br>
            <a:br>
              <a:rPr lang="de-CH" b="0">
                <a:solidFill>
                  <a:schemeClr val="bg1"/>
                </a:solidFill>
                <a:latin typeface="nunito"/>
              </a:rPr>
            </a:br>
            <a:r>
              <a:rPr lang="de-CH" b="0">
                <a:solidFill>
                  <a:schemeClr val="bg1"/>
                </a:solidFill>
                <a:latin typeface="nunito"/>
              </a:rPr>
              <a:t>Als Ort für die Community und deren Austausch empfiehlt sich jedoch, von </a:t>
            </a:r>
            <a:r>
              <a:rPr lang="de-CH" b="0" err="1">
                <a:solidFill>
                  <a:schemeClr val="bg1"/>
                </a:solidFill>
                <a:latin typeface="nunito"/>
              </a:rPr>
              <a:t>Telegram</a:t>
            </a:r>
            <a:r>
              <a:rPr lang="de-CH" b="0">
                <a:solidFill>
                  <a:schemeClr val="bg1"/>
                </a:solidFill>
                <a:latin typeface="nunito"/>
              </a:rPr>
              <a:t> auf </a:t>
            </a:r>
            <a:r>
              <a:rPr lang="de-CH" b="0" err="1">
                <a:solidFill>
                  <a:schemeClr val="bg1"/>
                </a:solidFill>
                <a:latin typeface="nunito"/>
              </a:rPr>
              <a:t>Discord</a:t>
            </a:r>
            <a:r>
              <a:rPr lang="de-CH" b="0">
                <a:solidFill>
                  <a:schemeClr val="bg1"/>
                </a:solidFill>
                <a:latin typeface="nunito"/>
              </a:rPr>
              <a:t> zu wechseln. </a:t>
            </a:r>
            <a:r>
              <a:rPr lang="de-CH" b="0" err="1">
                <a:solidFill>
                  <a:schemeClr val="bg1"/>
                </a:solidFill>
                <a:latin typeface="nunito"/>
              </a:rPr>
              <a:t>Discord</a:t>
            </a:r>
            <a:r>
              <a:rPr lang="de-CH" b="0">
                <a:solidFill>
                  <a:schemeClr val="bg1"/>
                </a:solidFill>
                <a:latin typeface="nunito"/>
              </a:rPr>
              <a:t> ist eine viel genutzte Applikation, auf der Nutzer dedizierten Servern beitreten können. Auf diesen Servern gibt es die Möglichkeit, verschiedene Channel einzurichten. Zum Beispiel Kanäle für Regeln, Ankündigungen, allgemeine Diskussionen etc. Darüber hinaus können Inhalte leicht geteilt werden und den Nutzern Ränge mit den dazugehörigen Rechten zugeteilt werden.</a:t>
            </a:r>
            <a:endParaRPr lang="de-CH">
              <a:solidFill>
                <a:schemeClr val="bg1"/>
              </a:solidFill>
            </a:endParaRPr>
          </a:p>
          <a:p>
            <a:endParaRPr lang="de-CH"/>
          </a:p>
        </p:txBody>
      </p:sp>
      <p:sp>
        <p:nvSpPr>
          <p:cNvPr id="3" name="Titel 3">
            <a:extLst>
              <a:ext uri="{FF2B5EF4-FFF2-40B4-BE49-F238E27FC236}">
                <a16:creationId xmlns:a16="http://schemas.microsoft.com/office/drawing/2014/main" id="{82B8BD67-DB41-104E-8399-ECAAA0D5012B}"/>
              </a:ext>
            </a:extLst>
          </p:cNvPr>
          <p:cNvSpPr txBox="1">
            <a:spLocks/>
          </p:cNvSpPr>
          <p:nvPr/>
        </p:nvSpPr>
        <p:spPr>
          <a:xfrm>
            <a:off x="723900" y="386333"/>
            <a:ext cx="10744200"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i="0" kern="1200">
                <a:solidFill>
                  <a:schemeClr val="bg1"/>
                </a:solidFill>
                <a:latin typeface="nunito" pitchFamily="2" charset="0"/>
                <a:ea typeface="Orelega One" panose="02000503000000000000" pitchFamily="2" charset="0"/>
                <a:cs typeface="Orelega One" panose="02000503000000000000" pitchFamily="2" charset="0"/>
              </a:defRPr>
            </a:lvl1pPr>
          </a:lstStyle>
          <a:p>
            <a:endParaRPr lang="de-CH"/>
          </a:p>
        </p:txBody>
      </p:sp>
    </p:spTree>
    <p:extLst>
      <p:ext uri="{BB962C8B-B14F-4D97-AF65-F5344CB8AC3E}">
        <p14:creationId xmlns:p14="http://schemas.microsoft.com/office/powerpoint/2010/main" val="396620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049B5-7367-4F96-839C-139635C510EF}"/>
              </a:ext>
            </a:extLst>
          </p:cNvPr>
          <p:cNvSpPr>
            <a:spLocks noGrp="1"/>
          </p:cNvSpPr>
          <p:nvPr>
            <p:ph type="title"/>
          </p:nvPr>
        </p:nvSpPr>
        <p:spPr/>
        <p:txBody>
          <a:bodyPr/>
          <a:lstStyle/>
          <a:p>
            <a:r>
              <a:rPr lang="de-CH"/>
              <a:t>Umsetzung</a:t>
            </a:r>
          </a:p>
        </p:txBody>
      </p:sp>
    </p:spTree>
    <p:extLst>
      <p:ext uri="{BB962C8B-B14F-4D97-AF65-F5344CB8AC3E}">
        <p14:creationId xmlns:p14="http://schemas.microsoft.com/office/powerpoint/2010/main" val="861525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a:t>Creator Journey</a:t>
            </a:r>
          </a:p>
        </p:txBody>
      </p:sp>
      <p:sp>
        <p:nvSpPr>
          <p:cNvPr id="4" name="Textfeld 3">
            <a:extLst>
              <a:ext uri="{FF2B5EF4-FFF2-40B4-BE49-F238E27FC236}">
                <a16:creationId xmlns:a16="http://schemas.microsoft.com/office/drawing/2014/main" id="{4A0C4AFD-A2E4-4068-9E4B-699D9E6F0568}"/>
              </a:ext>
            </a:extLst>
          </p:cNvPr>
          <p:cNvSpPr txBox="1"/>
          <p:nvPr/>
        </p:nvSpPr>
        <p:spPr>
          <a:xfrm>
            <a:off x="195408" y="1867354"/>
            <a:ext cx="2713046" cy="461665"/>
          </a:xfrm>
          <a:prstGeom prst="rect">
            <a:avLst/>
          </a:prstGeom>
          <a:noFill/>
        </p:spPr>
        <p:txBody>
          <a:bodyPr wrap="square">
            <a:spAutoFit/>
          </a:bodyPr>
          <a:lstStyle/>
          <a:p>
            <a:pPr algn="ctr"/>
            <a:r>
              <a:rPr lang="de-DE" sz="2400" i="0">
                <a:solidFill>
                  <a:srgbClr val="D9F41E"/>
                </a:solidFill>
                <a:effectLst/>
                <a:latin typeface="nunito"/>
              </a:rPr>
              <a:t>Awareness</a:t>
            </a:r>
            <a:endParaRPr lang="de-DE" sz="1600" i="0">
              <a:solidFill>
                <a:srgbClr val="D9F41E"/>
              </a:solidFill>
              <a:effectLst/>
              <a:latin typeface="nunito"/>
            </a:endParaRPr>
          </a:p>
        </p:txBody>
      </p:sp>
      <p:sp>
        <p:nvSpPr>
          <p:cNvPr id="5" name="Textfeld 4">
            <a:extLst>
              <a:ext uri="{FF2B5EF4-FFF2-40B4-BE49-F238E27FC236}">
                <a16:creationId xmlns:a16="http://schemas.microsoft.com/office/drawing/2014/main" id="{708CC47A-6872-4D83-B1BB-7834DE7DE41A}"/>
              </a:ext>
            </a:extLst>
          </p:cNvPr>
          <p:cNvSpPr txBox="1"/>
          <p:nvPr/>
        </p:nvSpPr>
        <p:spPr>
          <a:xfrm>
            <a:off x="2359586" y="1854826"/>
            <a:ext cx="2930488" cy="461665"/>
          </a:xfrm>
          <a:prstGeom prst="rect">
            <a:avLst/>
          </a:prstGeom>
          <a:noFill/>
        </p:spPr>
        <p:txBody>
          <a:bodyPr wrap="square">
            <a:spAutoFit/>
          </a:bodyPr>
          <a:lstStyle/>
          <a:p>
            <a:pPr algn="ctr"/>
            <a:r>
              <a:rPr lang="de-DE" sz="2400" i="0" err="1">
                <a:solidFill>
                  <a:srgbClr val="D9F41E"/>
                </a:solidFill>
                <a:effectLst/>
                <a:latin typeface="nunito"/>
              </a:rPr>
              <a:t>Consideration</a:t>
            </a:r>
            <a:endParaRPr lang="de-DE" sz="1600" i="0">
              <a:solidFill>
                <a:srgbClr val="D9F41E"/>
              </a:solidFill>
              <a:effectLst/>
              <a:latin typeface="nunito"/>
            </a:endParaRPr>
          </a:p>
        </p:txBody>
      </p:sp>
      <p:sp>
        <p:nvSpPr>
          <p:cNvPr id="6" name="Textfeld 5">
            <a:extLst>
              <a:ext uri="{FF2B5EF4-FFF2-40B4-BE49-F238E27FC236}">
                <a16:creationId xmlns:a16="http://schemas.microsoft.com/office/drawing/2014/main" id="{C0616A6E-58E7-4C47-9751-DA23E46B69CC}"/>
              </a:ext>
            </a:extLst>
          </p:cNvPr>
          <p:cNvSpPr txBox="1"/>
          <p:nvPr/>
        </p:nvSpPr>
        <p:spPr>
          <a:xfrm>
            <a:off x="7064847" y="1867344"/>
            <a:ext cx="2872507" cy="461665"/>
          </a:xfrm>
          <a:prstGeom prst="rect">
            <a:avLst/>
          </a:prstGeom>
          <a:noFill/>
        </p:spPr>
        <p:txBody>
          <a:bodyPr wrap="square">
            <a:spAutoFit/>
          </a:bodyPr>
          <a:lstStyle/>
          <a:p>
            <a:pPr algn="ctr"/>
            <a:r>
              <a:rPr lang="de-DE" sz="2400" i="0" err="1">
                <a:solidFill>
                  <a:srgbClr val="D9F41E"/>
                </a:solidFill>
                <a:effectLst/>
                <a:latin typeface="nunito"/>
              </a:rPr>
              <a:t>Creation</a:t>
            </a:r>
            <a:endParaRPr lang="de-DE" sz="1600" i="0">
              <a:solidFill>
                <a:srgbClr val="D9F41E"/>
              </a:solidFill>
              <a:effectLst/>
              <a:latin typeface="nunito"/>
            </a:endParaRPr>
          </a:p>
        </p:txBody>
      </p:sp>
      <p:sp>
        <p:nvSpPr>
          <p:cNvPr id="7" name="Textfeld 6">
            <a:extLst>
              <a:ext uri="{FF2B5EF4-FFF2-40B4-BE49-F238E27FC236}">
                <a16:creationId xmlns:a16="http://schemas.microsoft.com/office/drawing/2014/main" id="{DD378A7D-69D1-427F-8F5B-79BAA0F158AE}"/>
              </a:ext>
            </a:extLst>
          </p:cNvPr>
          <p:cNvSpPr txBox="1"/>
          <p:nvPr/>
        </p:nvSpPr>
        <p:spPr>
          <a:xfrm>
            <a:off x="4683226" y="1867344"/>
            <a:ext cx="2930488" cy="461665"/>
          </a:xfrm>
          <a:prstGeom prst="rect">
            <a:avLst/>
          </a:prstGeom>
          <a:noFill/>
        </p:spPr>
        <p:txBody>
          <a:bodyPr wrap="square">
            <a:spAutoFit/>
          </a:bodyPr>
          <a:lstStyle/>
          <a:p>
            <a:pPr algn="ctr"/>
            <a:r>
              <a:rPr lang="de-DE" sz="2400" i="0" err="1">
                <a:solidFill>
                  <a:srgbClr val="D9F41E"/>
                </a:solidFill>
                <a:effectLst/>
                <a:latin typeface="nunito"/>
              </a:rPr>
              <a:t>Commitment</a:t>
            </a:r>
            <a:endParaRPr lang="de-DE" sz="1600" i="0">
              <a:solidFill>
                <a:srgbClr val="D9F41E"/>
              </a:solidFill>
              <a:effectLst/>
              <a:latin typeface="nunito"/>
            </a:endParaRPr>
          </a:p>
        </p:txBody>
      </p:sp>
      <p:sp>
        <p:nvSpPr>
          <p:cNvPr id="8" name="Textfeld 7">
            <a:extLst>
              <a:ext uri="{FF2B5EF4-FFF2-40B4-BE49-F238E27FC236}">
                <a16:creationId xmlns:a16="http://schemas.microsoft.com/office/drawing/2014/main" id="{0FA4E1EA-1BB7-4999-A2FC-B14760152780}"/>
              </a:ext>
            </a:extLst>
          </p:cNvPr>
          <p:cNvSpPr txBox="1"/>
          <p:nvPr/>
        </p:nvSpPr>
        <p:spPr>
          <a:xfrm>
            <a:off x="9388487" y="1883874"/>
            <a:ext cx="2872507" cy="461665"/>
          </a:xfrm>
          <a:prstGeom prst="rect">
            <a:avLst/>
          </a:prstGeom>
          <a:noFill/>
        </p:spPr>
        <p:txBody>
          <a:bodyPr wrap="square">
            <a:spAutoFit/>
          </a:bodyPr>
          <a:lstStyle/>
          <a:p>
            <a:pPr algn="ctr"/>
            <a:r>
              <a:rPr lang="de-DE" sz="2400" i="0" err="1">
                <a:solidFill>
                  <a:srgbClr val="D9F41E"/>
                </a:solidFill>
                <a:effectLst/>
                <a:latin typeface="nunito"/>
              </a:rPr>
              <a:t>Advocacy</a:t>
            </a:r>
            <a:endParaRPr lang="de-DE" sz="1600" i="0">
              <a:solidFill>
                <a:srgbClr val="D9F41E"/>
              </a:solidFill>
              <a:effectLst/>
              <a:latin typeface="nunito"/>
            </a:endParaRPr>
          </a:p>
        </p:txBody>
      </p:sp>
      <p:sp>
        <p:nvSpPr>
          <p:cNvPr id="10" name="Textfeld 9">
            <a:extLst>
              <a:ext uri="{FF2B5EF4-FFF2-40B4-BE49-F238E27FC236}">
                <a16:creationId xmlns:a16="http://schemas.microsoft.com/office/drawing/2014/main" id="{ECF7B833-22FD-4059-8B3A-F136D9720A18}"/>
              </a:ext>
            </a:extLst>
          </p:cNvPr>
          <p:cNvSpPr txBox="1"/>
          <p:nvPr/>
        </p:nvSpPr>
        <p:spPr>
          <a:xfrm>
            <a:off x="2535326" y="2844215"/>
            <a:ext cx="2713046" cy="2723823"/>
          </a:xfrm>
          <a:prstGeom prst="rect">
            <a:avLst/>
          </a:prstGeom>
          <a:noFill/>
        </p:spPr>
        <p:txBody>
          <a:bodyPr wrap="square">
            <a:spAutoFit/>
          </a:bodyPr>
          <a:lstStyle/>
          <a:p>
            <a:pPr algn="ctr"/>
            <a:r>
              <a:rPr lang="de-DE" sz="1600" i="0">
                <a:solidFill>
                  <a:srgbClr val="FFFFFF"/>
                </a:solidFill>
                <a:effectLst/>
                <a:latin typeface="nunito"/>
              </a:rPr>
              <a:t>Website </a:t>
            </a:r>
            <a:r>
              <a:rPr lang="de-DE" sz="1600" i="0" err="1">
                <a:solidFill>
                  <a:srgbClr val="FFFFFF"/>
                </a:solidFill>
                <a:effectLst/>
                <a:latin typeface="nunito"/>
              </a:rPr>
              <a:t>for</a:t>
            </a:r>
            <a:r>
              <a:rPr lang="de-DE" sz="1600" i="0">
                <a:solidFill>
                  <a:srgbClr val="FFFFFF"/>
                </a:solidFill>
                <a:effectLst/>
                <a:latin typeface="nunito"/>
              </a:rPr>
              <a:t> </a:t>
            </a:r>
            <a:r>
              <a:rPr lang="de-DE" sz="1600" i="0" err="1">
                <a:solidFill>
                  <a:srgbClr val="FFFFFF"/>
                </a:solidFill>
                <a:effectLst/>
                <a:latin typeface="nunito"/>
              </a:rPr>
              <a:t>Creators</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a:solidFill>
                  <a:srgbClr val="FFFFFF"/>
                </a:solidFill>
                <a:latin typeface="nunito"/>
              </a:rPr>
              <a:t>Blog</a:t>
            </a:r>
          </a:p>
          <a:p>
            <a:pPr algn="ctr"/>
            <a:endParaRPr lang="de-DE" sz="1600">
              <a:solidFill>
                <a:srgbClr val="FFFFFF"/>
              </a:solidFill>
              <a:latin typeface="nunito"/>
            </a:endParaRPr>
          </a:p>
          <a:p>
            <a:pPr algn="ctr"/>
            <a:r>
              <a:rPr lang="de-DE" sz="1600">
                <a:solidFill>
                  <a:srgbClr val="FFFFFF"/>
                </a:solidFill>
                <a:latin typeface="nunito"/>
              </a:rPr>
              <a:t>Reddit</a:t>
            </a: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a:solidFill>
                <a:srgbClr val="FFFFFF"/>
              </a:solidFill>
              <a:latin typeface="nunito"/>
            </a:endParaRPr>
          </a:p>
          <a:p>
            <a:pPr algn="ctr"/>
            <a:endParaRPr lang="de-DE" sz="1600">
              <a:solidFill>
                <a:srgbClr val="FFFFFF"/>
              </a:solidFill>
              <a:latin typeface="nunito"/>
            </a:endParaRPr>
          </a:p>
          <a:p>
            <a:pPr algn="ctr"/>
            <a:r>
              <a:rPr lang="de-DE" sz="1600" err="1">
                <a:solidFill>
                  <a:srgbClr val="FFFFFF"/>
                </a:solidFill>
                <a:latin typeface="nunito"/>
              </a:rPr>
              <a:t>Telegram</a:t>
            </a:r>
            <a:endParaRPr lang="de-DE" sz="1600">
              <a:solidFill>
                <a:srgbClr val="FFFFFF"/>
              </a:solidFill>
              <a:latin typeface="nunito"/>
            </a:endParaRPr>
          </a:p>
          <a:p>
            <a:pPr algn="ctr"/>
            <a:endParaRPr lang="de-DE" sz="1600" i="0">
              <a:solidFill>
                <a:srgbClr val="FFFFFF"/>
              </a:solidFill>
              <a:effectLst/>
              <a:latin typeface="nunito"/>
            </a:endParaRPr>
          </a:p>
          <a:p>
            <a:pPr algn="ctr"/>
            <a:endParaRPr lang="de-DE" sz="1100" i="0">
              <a:solidFill>
                <a:srgbClr val="FFFFFF"/>
              </a:solidFill>
              <a:effectLst/>
              <a:latin typeface="nunito"/>
            </a:endParaRPr>
          </a:p>
        </p:txBody>
      </p:sp>
      <p:sp>
        <p:nvSpPr>
          <p:cNvPr id="11" name="Pfeil: Chevron 10">
            <a:extLst>
              <a:ext uri="{FF2B5EF4-FFF2-40B4-BE49-F238E27FC236}">
                <a16:creationId xmlns:a16="http://schemas.microsoft.com/office/drawing/2014/main" id="{6642D84C-906F-4EAB-A350-ACAFC5C5ED1F}"/>
              </a:ext>
            </a:extLst>
          </p:cNvPr>
          <p:cNvSpPr/>
          <p:nvPr/>
        </p:nvSpPr>
        <p:spPr>
          <a:xfrm>
            <a:off x="491871" y="18278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2" name="Pfeil: Chevron 11">
            <a:extLst>
              <a:ext uri="{FF2B5EF4-FFF2-40B4-BE49-F238E27FC236}">
                <a16:creationId xmlns:a16="http://schemas.microsoft.com/office/drawing/2014/main" id="{9D86D802-0DA6-411C-B9B4-429A5E633E82}"/>
              </a:ext>
            </a:extLst>
          </p:cNvPr>
          <p:cNvSpPr/>
          <p:nvPr/>
        </p:nvSpPr>
        <p:spPr>
          <a:xfrm>
            <a:off x="2780044" y="1827799"/>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3" name="Pfeil: Chevron 12">
            <a:extLst>
              <a:ext uri="{FF2B5EF4-FFF2-40B4-BE49-F238E27FC236}">
                <a16:creationId xmlns:a16="http://schemas.microsoft.com/office/drawing/2014/main" id="{835B072A-31B9-4AC0-AEF7-0E8085235CDC}"/>
              </a:ext>
            </a:extLst>
          </p:cNvPr>
          <p:cNvSpPr/>
          <p:nvPr/>
        </p:nvSpPr>
        <p:spPr>
          <a:xfrm>
            <a:off x="5103034" y="1805901"/>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4" name="Pfeil: Chevron 13">
            <a:extLst>
              <a:ext uri="{FF2B5EF4-FFF2-40B4-BE49-F238E27FC236}">
                <a16:creationId xmlns:a16="http://schemas.microsoft.com/office/drawing/2014/main" id="{B5A7B673-0872-44D0-909F-4D9D5AB1DFB9}"/>
              </a:ext>
            </a:extLst>
          </p:cNvPr>
          <p:cNvSpPr/>
          <p:nvPr/>
        </p:nvSpPr>
        <p:spPr>
          <a:xfrm>
            <a:off x="7490665" y="18059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5" name="Pfeil: Chevron 14">
            <a:extLst>
              <a:ext uri="{FF2B5EF4-FFF2-40B4-BE49-F238E27FC236}">
                <a16:creationId xmlns:a16="http://schemas.microsoft.com/office/drawing/2014/main" id="{B1801362-B25A-481F-B501-D17D5771077F}"/>
              </a:ext>
            </a:extLst>
          </p:cNvPr>
          <p:cNvSpPr/>
          <p:nvPr/>
        </p:nvSpPr>
        <p:spPr>
          <a:xfrm>
            <a:off x="9760837" y="18059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6" name="Textfeld 15">
            <a:extLst>
              <a:ext uri="{FF2B5EF4-FFF2-40B4-BE49-F238E27FC236}">
                <a16:creationId xmlns:a16="http://schemas.microsoft.com/office/drawing/2014/main" id="{1D898C51-8F0A-40A4-9D51-E2ACD4852CB3}"/>
              </a:ext>
            </a:extLst>
          </p:cNvPr>
          <p:cNvSpPr txBox="1"/>
          <p:nvPr/>
        </p:nvSpPr>
        <p:spPr>
          <a:xfrm>
            <a:off x="5167675" y="2851074"/>
            <a:ext cx="2090265" cy="1815882"/>
          </a:xfrm>
          <a:prstGeom prst="rect">
            <a:avLst/>
          </a:prstGeom>
          <a:noFill/>
        </p:spPr>
        <p:txBody>
          <a:bodyPr wrap="square" lIns="91440" tIns="45720" rIns="91440" bIns="45720" anchor="t">
            <a:spAutoFit/>
          </a:bodyPr>
          <a:lstStyle/>
          <a:p>
            <a:pPr algn="ctr"/>
            <a:r>
              <a:rPr lang="de-DE" sz="1600" i="0" err="1">
                <a:solidFill>
                  <a:srgbClr val="FFFFFF"/>
                </a:solidFill>
                <a:effectLst/>
                <a:latin typeface="nunito"/>
              </a:rPr>
              <a:t>Telegram</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i="0">
                <a:solidFill>
                  <a:srgbClr val="FFFFFF"/>
                </a:solidFill>
                <a:effectLst/>
                <a:latin typeface="nunito"/>
              </a:rPr>
              <a:t>Reddit</a:t>
            </a:r>
          </a:p>
          <a:p>
            <a:pPr algn="ctr"/>
            <a:endParaRPr lang="de-DE" sz="1600">
              <a:solidFill>
                <a:srgbClr val="FFFFFF"/>
              </a:solidFill>
              <a:latin typeface="nunito"/>
            </a:endParaRPr>
          </a:p>
          <a:p>
            <a:pPr algn="ctr"/>
            <a:endParaRPr lang="de-DE" sz="1600" i="0">
              <a:solidFill>
                <a:srgbClr val="FFFFFF"/>
              </a:solidFill>
              <a:effectLst/>
              <a:latin typeface="nunito"/>
            </a:endParaRPr>
          </a:p>
        </p:txBody>
      </p:sp>
      <p:sp>
        <p:nvSpPr>
          <p:cNvPr id="18" name="Textfeld 17">
            <a:extLst>
              <a:ext uri="{FF2B5EF4-FFF2-40B4-BE49-F238E27FC236}">
                <a16:creationId xmlns:a16="http://schemas.microsoft.com/office/drawing/2014/main" id="{B10B2C67-7029-44B1-83E0-308C10D1EBB0}"/>
              </a:ext>
            </a:extLst>
          </p:cNvPr>
          <p:cNvSpPr txBox="1"/>
          <p:nvPr/>
        </p:nvSpPr>
        <p:spPr>
          <a:xfrm>
            <a:off x="7490665" y="2857933"/>
            <a:ext cx="2136841" cy="1815882"/>
          </a:xfrm>
          <a:prstGeom prst="rect">
            <a:avLst/>
          </a:prstGeom>
          <a:noFill/>
        </p:spPr>
        <p:txBody>
          <a:bodyPr wrap="square" lIns="91440" tIns="45720" rIns="91440" bIns="45720" anchor="t">
            <a:spAutoFit/>
          </a:bodyPr>
          <a:lstStyle/>
          <a:p>
            <a:pPr algn="ctr"/>
            <a:r>
              <a:rPr lang="de-DE" sz="1600" i="0" err="1">
                <a:solidFill>
                  <a:srgbClr val="FFFFFF"/>
                </a:solidFill>
                <a:effectLst/>
                <a:latin typeface="nunito"/>
              </a:rPr>
              <a:t>Telegram</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i="0" err="1">
                <a:solidFill>
                  <a:srgbClr val="FFFFFF"/>
                </a:solidFill>
                <a:effectLst/>
                <a:latin typeface="nunito"/>
              </a:rPr>
              <a:t>Reddit</a:t>
            </a:r>
            <a:endParaRPr lang="de-DE" sz="1600" i="0">
              <a:solidFill>
                <a:srgbClr val="FFFFFF"/>
              </a:solidFill>
              <a:effectLst/>
              <a:latin typeface="nunito"/>
            </a:endParaRPr>
          </a:p>
          <a:p>
            <a:pPr algn="ctr"/>
            <a:endParaRPr lang="de-DE" sz="1600">
              <a:solidFill>
                <a:srgbClr val="FFFFFF"/>
              </a:solidFill>
              <a:latin typeface="nunito"/>
            </a:endParaRPr>
          </a:p>
          <a:p>
            <a:pPr algn="ctr"/>
            <a:endParaRPr lang="de-DE" sz="1600" i="0">
              <a:solidFill>
                <a:srgbClr val="FFFFFF"/>
              </a:solidFill>
              <a:effectLst/>
              <a:latin typeface="nunito"/>
            </a:endParaRPr>
          </a:p>
        </p:txBody>
      </p:sp>
      <p:sp>
        <p:nvSpPr>
          <p:cNvPr id="19" name="Textfeld 18">
            <a:extLst>
              <a:ext uri="{FF2B5EF4-FFF2-40B4-BE49-F238E27FC236}">
                <a16:creationId xmlns:a16="http://schemas.microsoft.com/office/drawing/2014/main" id="{CFD02398-8629-4EC6-B36D-DFE472F2380D}"/>
              </a:ext>
            </a:extLst>
          </p:cNvPr>
          <p:cNvSpPr txBox="1"/>
          <p:nvPr/>
        </p:nvSpPr>
        <p:spPr>
          <a:xfrm>
            <a:off x="9860231" y="2857933"/>
            <a:ext cx="2055512" cy="1815882"/>
          </a:xfrm>
          <a:prstGeom prst="rect">
            <a:avLst/>
          </a:prstGeom>
          <a:noFill/>
        </p:spPr>
        <p:txBody>
          <a:bodyPr wrap="square" lIns="91440" tIns="45720" rIns="91440" bIns="45720" anchor="t">
            <a:spAutoFit/>
          </a:bodyPr>
          <a:lstStyle/>
          <a:p>
            <a:pPr algn="ctr"/>
            <a:r>
              <a:rPr lang="de-DE" sz="1600" i="0" err="1">
                <a:solidFill>
                  <a:srgbClr val="FFFFFF"/>
                </a:solidFill>
                <a:effectLst/>
                <a:latin typeface="nunito"/>
              </a:rPr>
              <a:t>Telegram</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err="1">
              <a:solidFill>
                <a:srgbClr val="FFFFFF"/>
              </a:solidFill>
              <a:effectLst/>
              <a:latin typeface="nunito"/>
            </a:endParaRPr>
          </a:p>
          <a:p>
            <a:pPr algn="ctr"/>
            <a:endParaRPr lang="de-DE" sz="1600">
              <a:solidFill>
                <a:srgbClr val="FFFFFF"/>
              </a:solidFill>
              <a:latin typeface="nunito"/>
            </a:endParaRPr>
          </a:p>
          <a:p>
            <a:pPr algn="ctr"/>
            <a:r>
              <a:rPr lang="de-DE" sz="1600" i="0">
                <a:solidFill>
                  <a:srgbClr val="FFFFFF"/>
                </a:solidFill>
                <a:effectLst/>
                <a:latin typeface="nunito"/>
              </a:rPr>
              <a:t>Reddit</a:t>
            </a:r>
          </a:p>
          <a:p>
            <a:pPr algn="ctr"/>
            <a:endParaRPr lang="de-DE" sz="1600">
              <a:solidFill>
                <a:srgbClr val="FFFFFF"/>
              </a:solidFill>
              <a:latin typeface="nunito"/>
            </a:endParaRPr>
          </a:p>
          <a:p>
            <a:pPr algn="ctr"/>
            <a:endParaRPr lang="de-DE" sz="1600" i="0">
              <a:solidFill>
                <a:srgbClr val="FFFFFF"/>
              </a:solidFill>
              <a:effectLst/>
              <a:latin typeface="nunito"/>
            </a:endParaRPr>
          </a:p>
        </p:txBody>
      </p:sp>
      <p:sp>
        <p:nvSpPr>
          <p:cNvPr id="20" name="Textfeld 19">
            <a:extLst>
              <a:ext uri="{FF2B5EF4-FFF2-40B4-BE49-F238E27FC236}">
                <a16:creationId xmlns:a16="http://schemas.microsoft.com/office/drawing/2014/main" id="{39BF4888-1813-4798-9893-C5B8CF399B19}"/>
              </a:ext>
            </a:extLst>
          </p:cNvPr>
          <p:cNvSpPr txBox="1"/>
          <p:nvPr/>
        </p:nvSpPr>
        <p:spPr>
          <a:xfrm>
            <a:off x="224329" y="2857933"/>
            <a:ext cx="2713046" cy="3462486"/>
          </a:xfrm>
          <a:prstGeom prst="rect">
            <a:avLst/>
          </a:prstGeom>
          <a:noFill/>
        </p:spPr>
        <p:txBody>
          <a:bodyPr wrap="square">
            <a:spAutoFit/>
          </a:bodyPr>
          <a:lstStyle/>
          <a:p>
            <a:pPr algn="ctr"/>
            <a:r>
              <a:rPr lang="de-DE" sz="1600" i="0">
                <a:solidFill>
                  <a:srgbClr val="FFFFFF"/>
                </a:solidFill>
                <a:effectLst/>
                <a:latin typeface="nunito"/>
              </a:rPr>
              <a:t>Mund zu Mund</a:t>
            </a:r>
          </a:p>
          <a:p>
            <a:pPr algn="ctr"/>
            <a:r>
              <a:rPr lang="de-DE" sz="1600">
                <a:solidFill>
                  <a:srgbClr val="FFFFFF"/>
                </a:solidFill>
                <a:latin typeface="nunito"/>
              </a:rPr>
              <a:t>Chat </a:t>
            </a:r>
            <a:r>
              <a:rPr lang="de-DE" sz="1600" err="1">
                <a:solidFill>
                  <a:srgbClr val="FFFFFF"/>
                </a:solidFill>
                <a:latin typeface="nunito"/>
              </a:rPr>
              <a:t>to</a:t>
            </a:r>
            <a:r>
              <a:rPr lang="de-DE" sz="1600">
                <a:solidFill>
                  <a:srgbClr val="FFFFFF"/>
                </a:solidFill>
                <a:latin typeface="nunito"/>
              </a:rPr>
              <a:t> Chat</a:t>
            </a:r>
          </a:p>
          <a:p>
            <a:pPr algn="ctr"/>
            <a:endParaRPr lang="de-DE" sz="1600" i="0">
              <a:solidFill>
                <a:srgbClr val="FFFFFF"/>
              </a:solidFill>
              <a:effectLst/>
              <a:latin typeface="nunito"/>
            </a:endParaRPr>
          </a:p>
          <a:p>
            <a:pPr algn="ctr"/>
            <a:r>
              <a:rPr lang="de-DE" sz="1600">
                <a:solidFill>
                  <a:srgbClr val="FFFFFF"/>
                </a:solidFill>
                <a:latin typeface="nunito"/>
              </a:rPr>
              <a:t>GitHub</a:t>
            </a:r>
          </a:p>
          <a:p>
            <a:pPr algn="ctr"/>
            <a:endParaRPr lang="de-DE" sz="1600" i="0">
              <a:solidFill>
                <a:srgbClr val="FFFFFF"/>
              </a:solidFill>
              <a:effectLst/>
              <a:latin typeface="nunito"/>
            </a:endParaRPr>
          </a:p>
          <a:p>
            <a:pPr algn="ctr"/>
            <a:r>
              <a:rPr lang="de-DE" sz="1600">
                <a:solidFill>
                  <a:srgbClr val="FFFFFF"/>
                </a:solidFill>
                <a:latin typeface="nunito"/>
              </a:rPr>
              <a:t>Reddit</a:t>
            </a:r>
          </a:p>
          <a:p>
            <a:pPr algn="ctr"/>
            <a:endParaRPr lang="de-DE" sz="1600" i="0">
              <a:solidFill>
                <a:srgbClr val="FFFFFF"/>
              </a:solidFill>
              <a:effectLst/>
              <a:latin typeface="nunito"/>
            </a:endParaRPr>
          </a:p>
          <a:p>
            <a:pPr algn="ctr"/>
            <a:r>
              <a:rPr lang="de-DE" sz="1600" err="1">
                <a:solidFill>
                  <a:srgbClr val="FFFFFF"/>
                </a:solidFill>
                <a:latin typeface="nunito"/>
              </a:rPr>
              <a:t>Codeberg</a:t>
            </a:r>
            <a:endParaRPr lang="de-DE" sz="1600">
              <a:solidFill>
                <a:srgbClr val="FFFFFF"/>
              </a:solidFill>
              <a:latin typeface="nunito"/>
            </a:endParaRPr>
          </a:p>
          <a:p>
            <a:pPr algn="ctr"/>
            <a:endParaRPr lang="de-DE" sz="1600">
              <a:solidFill>
                <a:srgbClr val="FFFFFF"/>
              </a:solidFill>
              <a:latin typeface="nunito"/>
            </a:endParaRPr>
          </a:p>
          <a:p>
            <a:pPr algn="ctr"/>
            <a:r>
              <a:rPr lang="de-DE" sz="1600">
                <a:solidFill>
                  <a:srgbClr val="FFFFFF"/>
                </a:solidFill>
                <a:latin typeface="nunito"/>
              </a:rPr>
              <a:t>Java </a:t>
            </a:r>
            <a:r>
              <a:rPr lang="de-DE" sz="1600" err="1">
                <a:solidFill>
                  <a:srgbClr val="FFFFFF"/>
                </a:solidFill>
                <a:latin typeface="nunito"/>
              </a:rPr>
              <a:t>Script</a:t>
            </a:r>
            <a:r>
              <a:rPr lang="de-DE" sz="1600">
                <a:solidFill>
                  <a:srgbClr val="FFFFFF"/>
                </a:solidFill>
                <a:latin typeface="nunito"/>
              </a:rPr>
              <a:t> Forum</a:t>
            </a:r>
          </a:p>
          <a:p>
            <a:pPr algn="ctr"/>
            <a:endParaRPr lang="de-DE" sz="1600">
              <a:solidFill>
                <a:srgbClr val="FFFFFF"/>
              </a:solidFill>
              <a:latin typeface="nunito"/>
            </a:endParaRPr>
          </a:p>
          <a:p>
            <a:pPr algn="ctr"/>
            <a:endParaRPr lang="de-DE" sz="1600">
              <a:solidFill>
                <a:srgbClr val="FFFFFF"/>
              </a:solidFill>
              <a:latin typeface="nunito"/>
            </a:endParaRPr>
          </a:p>
          <a:p>
            <a:pPr algn="ctr"/>
            <a:endParaRPr lang="de-DE" sz="1600" i="0">
              <a:solidFill>
                <a:srgbClr val="FFFFFF"/>
              </a:solidFill>
              <a:effectLst/>
              <a:latin typeface="nunito"/>
            </a:endParaRPr>
          </a:p>
          <a:p>
            <a:pPr algn="ctr"/>
            <a:endParaRPr lang="de-DE" sz="1100" i="0">
              <a:solidFill>
                <a:srgbClr val="FFFFFF"/>
              </a:solidFill>
              <a:effectLst/>
              <a:latin typeface="nunito"/>
            </a:endParaRPr>
          </a:p>
        </p:txBody>
      </p:sp>
    </p:spTree>
    <p:extLst>
      <p:ext uri="{BB962C8B-B14F-4D97-AF65-F5344CB8AC3E}">
        <p14:creationId xmlns:p14="http://schemas.microsoft.com/office/powerpoint/2010/main" val="2184867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err="1"/>
              <a:t>Creator</a:t>
            </a:r>
            <a:r>
              <a:rPr lang="de-CH"/>
              <a:t> Journey</a:t>
            </a:r>
          </a:p>
        </p:txBody>
      </p:sp>
      <p:sp>
        <p:nvSpPr>
          <p:cNvPr id="4" name="Textfeld 3">
            <a:extLst>
              <a:ext uri="{FF2B5EF4-FFF2-40B4-BE49-F238E27FC236}">
                <a16:creationId xmlns:a16="http://schemas.microsoft.com/office/drawing/2014/main" id="{4A0C4AFD-A2E4-4068-9E4B-699D9E6F0568}"/>
              </a:ext>
            </a:extLst>
          </p:cNvPr>
          <p:cNvSpPr txBox="1"/>
          <p:nvPr/>
        </p:nvSpPr>
        <p:spPr>
          <a:xfrm>
            <a:off x="195408" y="1867354"/>
            <a:ext cx="2713046" cy="461665"/>
          </a:xfrm>
          <a:prstGeom prst="rect">
            <a:avLst/>
          </a:prstGeom>
          <a:noFill/>
        </p:spPr>
        <p:txBody>
          <a:bodyPr wrap="square">
            <a:spAutoFit/>
          </a:bodyPr>
          <a:lstStyle/>
          <a:p>
            <a:pPr algn="ctr"/>
            <a:r>
              <a:rPr lang="de-DE" sz="2400" i="0">
                <a:solidFill>
                  <a:srgbClr val="D9F41E"/>
                </a:solidFill>
                <a:effectLst/>
                <a:latin typeface="nunito"/>
              </a:rPr>
              <a:t>Awareness</a:t>
            </a:r>
            <a:endParaRPr lang="de-DE" sz="1600" i="0">
              <a:solidFill>
                <a:srgbClr val="D9F41E"/>
              </a:solidFill>
              <a:effectLst/>
              <a:latin typeface="nunito"/>
            </a:endParaRPr>
          </a:p>
        </p:txBody>
      </p:sp>
      <p:sp>
        <p:nvSpPr>
          <p:cNvPr id="9" name="Textfeld 8">
            <a:extLst>
              <a:ext uri="{FF2B5EF4-FFF2-40B4-BE49-F238E27FC236}">
                <a16:creationId xmlns:a16="http://schemas.microsoft.com/office/drawing/2014/main" id="{5718AF7B-C264-4227-AEE9-6923571534F4}"/>
              </a:ext>
            </a:extLst>
          </p:cNvPr>
          <p:cNvSpPr txBox="1"/>
          <p:nvPr/>
        </p:nvSpPr>
        <p:spPr>
          <a:xfrm>
            <a:off x="224329" y="2857933"/>
            <a:ext cx="2713046" cy="3462486"/>
          </a:xfrm>
          <a:prstGeom prst="rect">
            <a:avLst/>
          </a:prstGeom>
          <a:noFill/>
        </p:spPr>
        <p:txBody>
          <a:bodyPr wrap="square">
            <a:spAutoFit/>
          </a:bodyPr>
          <a:lstStyle/>
          <a:p>
            <a:pPr algn="ctr"/>
            <a:r>
              <a:rPr lang="de-DE" sz="1600" i="0">
                <a:solidFill>
                  <a:srgbClr val="FFFFFF"/>
                </a:solidFill>
                <a:effectLst/>
                <a:latin typeface="nunito"/>
              </a:rPr>
              <a:t>Mund zu Mund</a:t>
            </a:r>
          </a:p>
          <a:p>
            <a:pPr algn="ctr"/>
            <a:r>
              <a:rPr lang="de-DE" sz="1600">
                <a:solidFill>
                  <a:srgbClr val="FFFFFF"/>
                </a:solidFill>
                <a:latin typeface="nunito"/>
              </a:rPr>
              <a:t>Chat </a:t>
            </a:r>
            <a:r>
              <a:rPr lang="de-DE" sz="1600" err="1">
                <a:solidFill>
                  <a:srgbClr val="FFFFFF"/>
                </a:solidFill>
                <a:latin typeface="nunito"/>
              </a:rPr>
              <a:t>to</a:t>
            </a:r>
            <a:r>
              <a:rPr lang="de-DE" sz="1600">
                <a:solidFill>
                  <a:srgbClr val="FFFFFF"/>
                </a:solidFill>
                <a:latin typeface="nunito"/>
              </a:rPr>
              <a:t> Chat</a:t>
            </a:r>
          </a:p>
          <a:p>
            <a:pPr algn="ctr"/>
            <a:endParaRPr lang="de-DE" sz="1600" i="0">
              <a:solidFill>
                <a:srgbClr val="FFFFFF"/>
              </a:solidFill>
              <a:effectLst/>
              <a:latin typeface="nunito"/>
            </a:endParaRPr>
          </a:p>
          <a:p>
            <a:pPr algn="ctr"/>
            <a:r>
              <a:rPr lang="de-DE" sz="1600">
                <a:solidFill>
                  <a:srgbClr val="FFFFFF"/>
                </a:solidFill>
                <a:latin typeface="nunito"/>
              </a:rPr>
              <a:t>GitHub</a:t>
            </a:r>
          </a:p>
          <a:p>
            <a:pPr algn="ctr"/>
            <a:endParaRPr lang="de-DE" sz="1600" i="0">
              <a:solidFill>
                <a:srgbClr val="FFFFFF"/>
              </a:solidFill>
              <a:effectLst/>
              <a:latin typeface="nunito"/>
            </a:endParaRPr>
          </a:p>
          <a:p>
            <a:pPr algn="ctr"/>
            <a:r>
              <a:rPr lang="de-DE" sz="1600">
                <a:solidFill>
                  <a:srgbClr val="FFFFFF"/>
                </a:solidFill>
                <a:latin typeface="nunito"/>
              </a:rPr>
              <a:t>Reddit</a:t>
            </a:r>
          </a:p>
          <a:p>
            <a:pPr algn="ctr"/>
            <a:endParaRPr lang="de-DE" sz="1600" i="0">
              <a:solidFill>
                <a:srgbClr val="FFFFFF"/>
              </a:solidFill>
              <a:effectLst/>
              <a:latin typeface="nunito"/>
            </a:endParaRPr>
          </a:p>
          <a:p>
            <a:pPr algn="ctr"/>
            <a:r>
              <a:rPr lang="de-DE" sz="1600" err="1">
                <a:solidFill>
                  <a:srgbClr val="FFFFFF"/>
                </a:solidFill>
                <a:latin typeface="nunito"/>
              </a:rPr>
              <a:t>Codeberg</a:t>
            </a:r>
            <a:endParaRPr lang="de-DE" sz="1600">
              <a:solidFill>
                <a:srgbClr val="FFFFFF"/>
              </a:solidFill>
              <a:latin typeface="nunito"/>
            </a:endParaRPr>
          </a:p>
          <a:p>
            <a:pPr algn="ctr"/>
            <a:endParaRPr lang="de-DE" sz="1600">
              <a:solidFill>
                <a:srgbClr val="FFFFFF"/>
              </a:solidFill>
              <a:latin typeface="nunito"/>
            </a:endParaRPr>
          </a:p>
          <a:p>
            <a:pPr algn="ctr"/>
            <a:r>
              <a:rPr lang="de-DE" sz="1600">
                <a:solidFill>
                  <a:srgbClr val="FFFFFF"/>
                </a:solidFill>
                <a:latin typeface="nunito"/>
              </a:rPr>
              <a:t>Java </a:t>
            </a:r>
            <a:r>
              <a:rPr lang="de-DE" sz="1600" err="1">
                <a:solidFill>
                  <a:srgbClr val="FFFFFF"/>
                </a:solidFill>
                <a:latin typeface="nunito"/>
              </a:rPr>
              <a:t>Script</a:t>
            </a:r>
            <a:r>
              <a:rPr lang="de-DE" sz="1600">
                <a:solidFill>
                  <a:srgbClr val="FFFFFF"/>
                </a:solidFill>
                <a:latin typeface="nunito"/>
              </a:rPr>
              <a:t> Forum</a:t>
            </a:r>
          </a:p>
          <a:p>
            <a:pPr algn="ctr"/>
            <a:endParaRPr lang="de-DE" sz="1600">
              <a:solidFill>
                <a:srgbClr val="FFFFFF"/>
              </a:solidFill>
              <a:latin typeface="nunito"/>
            </a:endParaRPr>
          </a:p>
          <a:p>
            <a:pPr algn="ctr"/>
            <a:endParaRPr lang="de-DE" sz="1600">
              <a:solidFill>
                <a:srgbClr val="FFFFFF"/>
              </a:solidFill>
              <a:latin typeface="nunito"/>
            </a:endParaRPr>
          </a:p>
          <a:p>
            <a:pPr algn="ctr"/>
            <a:endParaRPr lang="de-DE" sz="1600" i="0">
              <a:solidFill>
                <a:srgbClr val="FFFFFF"/>
              </a:solidFill>
              <a:effectLst/>
              <a:latin typeface="nunito"/>
            </a:endParaRPr>
          </a:p>
          <a:p>
            <a:pPr algn="ctr"/>
            <a:endParaRPr lang="de-DE" sz="1100" i="0">
              <a:solidFill>
                <a:srgbClr val="FFFFFF"/>
              </a:solidFill>
              <a:effectLst/>
              <a:latin typeface="nunito"/>
            </a:endParaRPr>
          </a:p>
        </p:txBody>
      </p:sp>
      <p:sp>
        <p:nvSpPr>
          <p:cNvPr id="11" name="Pfeil: Chevron 10">
            <a:extLst>
              <a:ext uri="{FF2B5EF4-FFF2-40B4-BE49-F238E27FC236}">
                <a16:creationId xmlns:a16="http://schemas.microsoft.com/office/drawing/2014/main" id="{6642D84C-906F-4EAB-A350-ACAFC5C5ED1F}"/>
              </a:ext>
            </a:extLst>
          </p:cNvPr>
          <p:cNvSpPr/>
          <p:nvPr/>
        </p:nvSpPr>
        <p:spPr>
          <a:xfrm>
            <a:off x="491871" y="18278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cxnSp>
        <p:nvCxnSpPr>
          <p:cNvPr id="20" name="Gerader Verbinder 19">
            <a:extLst>
              <a:ext uri="{FF2B5EF4-FFF2-40B4-BE49-F238E27FC236}">
                <a16:creationId xmlns:a16="http://schemas.microsoft.com/office/drawing/2014/main" id="{FBE696D4-7651-42CB-89A5-DD47D9B80888}"/>
              </a:ext>
            </a:extLst>
          </p:cNvPr>
          <p:cNvCxnSpPr/>
          <p:nvPr/>
        </p:nvCxnSpPr>
        <p:spPr>
          <a:xfrm flipV="1">
            <a:off x="2878806" y="1706806"/>
            <a:ext cx="3037927" cy="1286896"/>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C0A4A9EE-3254-4782-A63D-1A9904186603}"/>
              </a:ext>
            </a:extLst>
          </p:cNvPr>
          <p:cNvCxnSpPr>
            <a:cxnSpLocks/>
          </p:cNvCxnSpPr>
          <p:nvPr/>
        </p:nvCxnSpPr>
        <p:spPr>
          <a:xfrm flipV="1">
            <a:off x="2899210" y="2762103"/>
            <a:ext cx="2715800" cy="938666"/>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84E6C640-FF55-4115-A95E-A7D7819A132C}"/>
              </a:ext>
            </a:extLst>
          </p:cNvPr>
          <p:cNvCxnSpPr>
            <a:cxnSpLocks/>
          </p:cNvCxnSpPr>
          <p:nvPr/>
        </p:nvCxnSpPr>
        <p:spPr>
          <a:xfrm>
            <a:off x="2937375" y="4924750"/>
            <a:ext cx="2596540" cy="3625"/>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0AAEFACB-3A4C-45D3-97BC-FA7860143354}"/>
              </a:ext>
            </a:extLst>
          </p:cNvPr>
          <p:cNvSpPr txBox="1"/>
          <p:nvPr/>
        </p:nvSpPr>
        <p:spPr>
          <a:xfrm>
            <a:off x="5824513" y="4589176"/>
            <a:ext cx="2713046" cy="769441"/>
          </a:xfrm>
          <a:prstGeom prst="rect">
            <a:avLst/>
          </a:prstGeom>
          <a:noFill/>
        </p:spPr>
        <p:txBody>
          <a:bodyPr wrap="square">
            <a:spAutoFit/>
          </a:bodyPr>
          <a:lstStyle/>
          <a:p>
            <a:r>
              <a:rPr lang="de-DE" sz="1100" b="1" i="0" err="1">
                <a:solidFill>
                  <a:srgbClr val="FFFFFF"/>
                </a:solidFill>
                <a:effectLst/>
                <a:latin typeface="nunito"/>
              </a:rPr>
              <a:t>Codeberg</a:t>
            </a:r>
            <a:r>
              <a:rPr lang="de-DE" sz="1100" b="1" i="0">
                <a:solidFill>
                  <a:srgbClr val="FFFFFF"/>
                </a:solidFill>
                <a:effectLst/>
                <a:latin typeface="nunito"/>
              </a:rPr>
              <a:t>:</a:t>
            </a:r>
            <a:r>
              <a:rPr lang="de-DE" sz="1100" i="0">
                <a:solidFill>
                  <a:srgbClr val="FFFFFF"/>
                </a:solidFill>
                <a:effectLst/>
                <a:latin typeface="nunito"/>
              </a:rPr>
              <a:t> </a:t>
            </a:r>
          </a:p>
          <a:p>
            <a:pPr marL="171450" indent="-171450">
              <a:buFont typeface="Arial" panose="020B0604020202020204" pitchFamily="34" charset="0"/>
              <a:buChar char="•"/>
            </a:pPr>
            <a:r>
              <a:rPr lang="de-DE" sz="1100" i="0">
                <a:solidFill>
                  <a:srgbClr val="FFFFFF"/>
                </a:solidFill>
                <a:effectLst/>
                <a:latin typeface="nunito"/>
              </a:rPr>
              <a:t>News nutzen, genauer erklären für was Spenden sind. Mehrwert für </a:t>
            </a:r>
            <a:r>
              <a:rPr lang="de-DE" sz="1100" i="0" err="1">
                <a:solidFill>
                  <a:srgbClr val="FFFFFF"/>
                </a:solidFill>
                <a:effectLst/>
                <a:latin typeface="nunito"/>
              </a:rPr>
              <a:t>Creators</a:t>
            </a:r>
            <a:r>
              <a:rPr lang="de-DE" sz="1100" i="0">
                <a:solidFill>
                  <a:srgbClr val="FFFFFF"/>
                </a:solidFill>
                <a:effectLst/>
                <a:latin typeface="nunito"/>
              </a:rPr>
              <a:t> erklären. </a:t>
            </a:r>
          </a:p>
        </p:txBody>
      </p:sp>
      <p:sp>
        <p:nvSpPr>
          <p:cNvPr id="29" name="Textfeld 28">
            <a:extLst>
              <a:ext uri="{FF2B5EF4-FFF2-40B4-BE49-F238E27FC236}">
                <a16:creationId xmlns:a16="http://schemas.microsoft.com/office/drawing/2014/main" id="{FA025FC3-948E-4EC0-BA0E-124F60EA6211}"/>
              </a:ext>
            </a:extLst>
          </p:cNvPr>
          <p:cNvSpPr txBox="1"/>
          <p:nvPr/>
        </p:nvSpPr>
        <p:spPr>
          <a:xfrm>
            <a:off x="5954467" y="2571847"/>
            <a:ext cx="1969796" cy="430887"/>
          </a:xfrm>
          <a:prstGeom prst="rect">
            <a:avLst/>
          </a:prstGeom>
          <a:noFill/>
        </p:spPr>
        <p:txBody>
          <a:bodyPr wrap="square">
            <a:spAutoFit/>
          </a:bodyPr>
          <a:lstStyle/>
          <a:p>
            <a:r>
              <a:rPr lang="de-DE" sz="1100" b="1" i="0">
                <a:solidFill>
                  <a:srgbClr val="FFFFFF"/>
                </a:solidFill>
                <a:effectLst/>
                <a:latin typeface="nunito"/>
              </a:rPr>
              <a:t>GitHub: </a:t>
            </a:r>
          </a:p>
          <a:p>
            <a:pPr marL="171450" indent="-171450">
              <a:buFont typeface="Arial" panose="020B0604020202020204" pitchFamily="34" charset="0"/>
              <a:buChar char="•"/>
            </a:pPr>
            <a:r>
              <a:rPr lang="de-DE" sz="1100" i="0">
                <a:solidFill>
                  <a:srgbClr val="FFFFFF"/>
                </a:solidFill>
                <a:effectLst/>
                <a:latin typeface="nunito"/>
              </a:rPr>
              <a:t>Forum Einträge über Projekt</a:t>
            </a:r>
            <a:endParaRPr lang="de-DE" sz="1100">
              <a:solidFill>
                <a:srgbClr val="FFFFFF"/>
              </a:solidFill>
              <a:latin typeface="nunito"/>
            </a:endParaRPr>
          </a:p>
        </p:txBody>
      </p:sp>
      <p:cxnSp>
        <p:nvCxnSpPr>
          <p:cNvPr id="25" name="Gerader Verbinder 24">
            <a:extLst>
              <a:ext uri="{FF2B5EF4-FFF2-40B4-BE49-F238E27FC236}">
                <a16:creationId xmlns:a16="http://schemas.microsoft.com/office/drawing/2014/main" id="{A3248D71-41B4-478D-A170-EACB6AA77760}"/>
              </a:ext>
            </a:extLst>
          </p:cNvPr>
          <p:cNvCxnSpPr>
            <a:cxnSpLocks/>
          </p:cNvCxnSpPr>
          <p:nvPr/>
        </p:nvCxnSpPr>
        <p:spPr>
          <a:xfrm flipV="1">
            <a:off x="2899210" y="3700768"/>
            <a:ext cx="2824973" cy="624324"/>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EDF31FC1-1CF2-4B1F-9EC6-5D577A0A850A}"/>
              </a:ext>
            </a:extLst>
          </p:cNvPr>
          <p:cNvCxnSpPr>
            <a:cxnSpLocks/>
          </p:cNvCxnSpPr>
          <p:nvPr/>
        </p:nvCxnSpPr>
        <p:spPr>
          <a:xfrm>
            <a:off x="2886950" y="5552699"/>
            <a:ext cx="2431008" cy="342775"/>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35F2E7F0-6BE5-D345-AC83-79ED11914CE2}"/>
              </a:ext>
            </a:extLst>
          </p:cNvPr>
          <p:cNvSpPr txBox="1"/>
          <p:nvPr/>
        </p:nvSpPr>
        <p:spPr>
          <a:xfrm>
            <a:off x="5954467" y="1390300"/>
            <a:ext cx="1969796" cy="877163"/>
          </a:xfrm>
          <a:prstGeom prst="rect">
            <a:avLst/>
          </a:prstGeom>
          <a:noFill/>
        </p:spPr>
        <p:txBody>
          <a:bodyPr wrap="square">
            <a:spAutoFit/>
          </a:bodyPr>
          <a:lstStyle/>
          <a:p>
            <a:r>
              <a:rPr lang="de-DE" b="1" i="0">
                <a:solidFill>
                  <a:srgbClr val="FFFFFF"/>
                </a:solidFill>
                <a:effectLst/>
                <a:latin typeface="nunito"/>
              </a:rPr>
              <a:t>Mund zu Mund</a:t>
            </a:r>
            <a:r>
              <a:rPr lang="de-DE" i="0">
                <a:solidFill>
                  <a:srgbClr val="FFFFFF"/>
                </a:solidFill>
                <a:effectLst/>
                <a:latin typeface="nunito"/>
              </a:rPr>
              <a:t>: </a:t>
            </a:r>
          </a:p>
          <a:p>
            <a:pPr marL="171450" indent="-171450">
              <a:buFont typeface="Arial" panose="020B0604020202020204" pitchFamily="34" charset="0"/>
              <a:buChar char="•"/>
            </a:pPr>
            <a:r>
              <a:rPr lang="de-DE" sz="1100" i="0">
                <a:solidFill>
                  <a:srgbClr val="FFFFFF"/>
                </a:solidFill>
                <a:effectLst/>
                <a:latin typeface="nunito"/>
              </a:rPr>
              <a:t>1-2 Sätze über </a:t>
            </a:r>
            <a:r>
              <a:rPr lang="de-DE" sz="1100" i="0" err="1">
                <a:solidFill>
                  <a:srgbClr val="FFFFFF"/>
                </a:solidFill>
                <a:effectLst/>
                <a:latin typeface="nunito"/>
              </a:rPr>
              <a:t>DIVA.Exchange</a:t>
            </a:r>
            <a:r>
              <a:rPr lang="de-DE" sz="1100">
                <a:solidFill>
                  <a:srgbClr val="FFFFFF"/>
                </a:solidFill>
                <a:latin typeface="nunito"/>
              </a:rPr>
              <a:t>. Wichtigster Faktor für Erfolg. </a:t>
            </a:r>
          </a:p>
        </p:txBody>
      </p:sp>
      <p:sp>
        <p:nvSpPr>
          <p:cNvPr id="16" name="Textfeld 15">
            <a:extLst>
              <a:ext uri="{FF2B5EF4-FFF2-40B4-BE49-F238E27FC236}">
                <a16:creationId xmlns:a16="http://schemas.microsoft.com/office/drawing/2014/main" id="{7E8E37D8-7553-EB46-B766-8E42417D107B}"/>
              </a:ext>
            </a:extLst>
          </p:cNvPr>
          <p:cNvSpPr txBox="1"/>
          <p:nvPr/>
        </p:nvSpPr>
        <p:spPr>
          <a:xfrm>
            <a:off x="8561293" y="1668235"/>
            <a:ext cx="3037926" cy="430887"/>
          </a:xfrm>
          <a:prstGeom prst="rect">
            <a:avLst/>
          </a:prstGeom>
          <a:noFill/>
        </p:spPr>
        <p:txBody>
          <a:bodyPr wrap="square" lIns="91440" tIns="45720" rIns="91440" bIns="45720" anchor="t">
            <a:spAutoFit/>
          </a:bodyPr>
          <a:lstStyle/>
          <a:p>
            <a:pPr algn="ctr"/>
            <a:r>
              <a:rPr lang="de-DE" sz="1100" i="0">
                <a:solidFill>
                  <a:srgbClr val="D9F41E"/>
                </a:solidFill>
                <a:effectLst/>
                <a:latin typeface="nunito"/>
              </a:rPr>
              <a:t>DIVA Exchange wird anderen Personen durch die Community empfohlen. </a:t>
            </a:r>
            <a:endParaRPr lang="de-DE" sz="1100">
              <a:solidFill>
                <a:srgbClr val="D9F41E"/>
              </a:solidFill>
              <a:latin typeface="nunito"/>
            </a:endParaRPr>
          </a:p>
        </p:txBody>
      </p:sp>
      <p:sp>
        <p:nvSpPr>
          <p:cNvPr id="18" name="Textfeld 17">
            <a:extLst>
              <a:ext uri="{FF2B5EF4-FFF2-40B4-BE49-F238E27FC236}">
                <a16:creationId xmlns:a16="http://schemas.microsoft.com/office/drawing/2014/main" id="{3A969FDD-023D-B442-BBD3-32BE878E56BD}"/>
              </a:ext>
            </a:extLst>
          </p:cNvPr>
          <p:cNvSpPr txBox="1"/>
          <p:nvPr/>
        </p:nvSpPr>
        <p:spPr>
          <a:xfrm>
            <a:off x="8626854" y="2719650"/>
            <a:ext cx="2906805" cy="600164"/>
          </a:xfrm>
          <a:prstGeom prst="rect">
            <a:avLst/>
          </a:prstGeom>
          <a:noFill/>
        </p:spPr>
        <p:txBody>
          <a:bodyPr wrap="square">
            <a:spAutoFit/>
          </a:bodyPr>
          <a:lstStyle/>
          <a:p>
            <a:pPr algn="ctr"/>
            <a:r>
              <a:rPr lang="de-DE" sz="1100" i="0">
                <a:solidFill>
                  <a:srgbClr val="D9F41E"/>
                </a:solidFill>
                <a:effectLst/>
                <a:latin typeface="nunito"/>
              </a:rPr>
              <a:t>DIVA Exchange Projekt positionieren und Mehrwert für </a:t>
            </a:r>
            <a:r>
              <a:rPr lang="de-DE" sz="1100" i="0" err="1">
                <a:solidFill>
                  <a:srgbClr val="D9F41E"/>
                </a:solidFill>
                <a:effectLst/>
                <a:latin typeface="nunito"/>
              </a:rPr>
              <a:t>Creators</a:t>
            </a:r>
            <a:r>
              <a:rPr lang="de-DE" sz="1100" i="0">
                <a:solidFill>
                  <a:srgbClr val="D9F41E"/>
                </a:solidFill>
                <a:effectLst/>
                <a:latin typeface="nunito"/>
              </a:rPr>
              <a:t> aufzeigen; ungenutztes Potential </a:t>
            </a:r>
            <a:r>
              <a:rPr lang="de-DE" sz="1100">
                <a:solidFill>
                  <a:srgbClr val="D9F41E"/>
                </a:solidFill>
                <a:latin typeface="nunito"/>
              </a:rPr>
              <a:t>einsetzen für Vision.</a:t>
            </a:r>
          </a:p>
        </p:txBody>
      </p:sp>
      <p:sp>
        <p:nvSpPr>
          <p:cNvPr id="22" name="Textfeld 21">
            <a:extLst>
              <a:ext uri="{FF2B5EF4-FFF2-40B4-BE49-F238E27FC236}">
                <a16:creationId xmlns:a16="http://schemas.microsoft.com/office/drawing/2014/main" id="{C2EEE5F6-9861-164B-B9DD-A8152BE583D6}"/>
              </a:ext>
            </a:extLst>
          </p:cNvPr>
          <p:cNvSpPr txBox="1"/>
          <p:nvPr/>
        </p:nvSpPr>
        <p:spPr>
          <a:xfrm>
            <a:off x="5905608" y="3334481"/>
            <a:ext cx="2379582" cy="938719"/>
          </a:xfrm>
          <a:prstGeom prst="rect">
            <a:avLst/>
          </a:prstGeom>
          <a:noFill/>
        </p:spPr>
        <p:txBody>
          <a:bodyPr wrap="square">
            <a:spAutoFit/>
          </a:bodyPr>
          <a:lstStyle/>
          <a:p>
            <a:r>
              <a:rPr lang="de-DE" sz="1100" b="1" i="0">
                <a:solidFill>
                  <a:srgbClr val="FFFFFF"/>
                </a:solidFill>
                <a:effectLst/>
                <a:latin typeface="nunito"/>
              </a:rPr>
              <a:t>Reddit:</a:t>
            </a:r>
            <a:r>
              <a:rPr lang="de-DE" sz="1100" i="0">
                <a:solidFill>
                  <a:srgbClr val="FFFFFF"/>
                </a:solidFill>
                <a:effectLst/>
                <a:latin typeface="nunito"/>
              </a:rPr>
              <a:t> </a:t>
            </a:r>
          </a:p>
          <a:p>
            <a:pPr marL="171450" indent="-171450">
              <a:buFont typeface="Arial" panose="020B0604020202020204" pitchFamily="34" charset="0"/>
              <a:buChar char="•"/>
            </a:pPr>
            <a:r>
              <a:rPr lang="de-DE" sz="1100" i="0">
                <a:solidFill>
                  <a:srgbClr val="FFFFFF"/>
                </a:solidFill>
                <a:effectLst/>
                <a:latin typeface="nunito"/>
              </a:rPr>
              <a:t>Thread auf </a:t>
            </a:r>
            <a:r>
              <a:rPr lang="de-DE" sz="1100" i="0" err="1">
                <a:solidFill>
                  <a:srgbClr val="FFFFFF"/>
                </a:solidFill>
                <a:effectLst/>
                <a:latin typeface="nunito"/>
              </a:rPr>
              <a:t>Creators</a:t>
            </a:r>
            <a:r>
              <a:rPr lang="de-DE" sz="1100" i="0">
                <a:solidFill>
                  <a:srgbClr val="FFFFFF"/>
                </a:solidFill>
                <a:effectLst/>
                <a:latin typeface="nunito"/>
              </a:rPr>
              <a:t> auslegen. </a:t>
            </a:r>
          </a:p>
          <a:p>
            <a:pPr marL="171450" indent="-171450">
              <a:buFont typeface="Arial" panose="020B0604020202020204" pitchFamily="34" charset="0"/>
              <a:buChar char="•"/>
            </a:pPr>
            <a:r>
              <a:rPr lang="de-DE" sz="1100" i="0">
                <a:solidFill>
                  <a:srgbClr val="FFFFFF"/>
                </a:solidFill>
                <a:effectLst/>
                <a:latin typeface="nunito"/>
              </a:rPr>
              <a:t>In </a:t>
            </a:r>
            <a:r>
              <a:rPr lang="de-DE" sz="1100">
                <a:solidFill>
                  <a:srgbClr val="FFFFFF"/>
                </a:solidFill>
                <a:latin typeface="nunito"/>
              </a:rPr>
              <a:t>S</a:t>
            </a:r>
            <a:r>
              <a:rPr lang="de-DE" sz="1100" i="0">
                <a:solidFill>
                  <a:srgbClr val="FFFFFF"/>
                </a:solidFill>
                <a:effectLst/>
                <a:latin typeface="nunito"/>
              </a:rPr>
              <a:t>ubreddit AMA („</a:t>
            </a:r>
            <a:r>
              <a:rPr lang="de-DE" sz="1100" i="0" err="1">
                <a:solidFill>
                  <a:srgbClr val="FFFFFF"/>
                </a:solidFill>
                <a:effectLst/>
                <a:latin typeface="nunito"/>
              </a:rPr>
              <a:t>ask</a:t>
            </a:r>
            <a:r>
              <a:rPr lang="de-DE" sz="1100" i="0">
                <a:solidFill>
                  <a:srgbClr val="FFFFFF"/>
                </a:solidFill>
                <a:effectLst/>
                <a:latin typeface="nunito"/>
              </a:rPr>
              <a:t> </a:t>
            </a:r>
            <a:r>
              <a:rPr lang="de-DE" sz="1100" i="0" err="1">
                <a:solidFill>
                  <a:srgbClr val="FFFFFF"/>
                </a:solidFill>
                <a:effectLst/>
                <a:latin typeface="nunito"/>
              </a:rPr>
              <a:t>me</a:t>
            </a:r>
            <a:r>
              <a:rPr lang="de-DE" sz="1100" i="0">
                <a:solidFill>
                  <a:srgbClr val="FFFFFF"/>
                </a:solidFill>
                <a:effectLst/>
                <a:latin typeface="nunito"/>
              </a:rPr>
              <a:t> </a:t>
            </a:r>
            <a:r>
              <a:rPr lang="de-DE" sz="1100" i="0" err="1">
                <a:solidFill>
                  <a:srgbClr val="FFFFFF"/>
                </a:solidFill>
                <a:effectLst/>
                <a:latin typeface="nunito"/>
              </a:rPr>
              <a:t>anything</a:t>
            </a:r>
            <a:r>
              <a:rPr lang="de-DE" sz="1100" i="0">
                <a:solidFill>
                  <a:srgbClr val="FFFFFF"/>
                </a:solidFill>
                <a:effectLst/>
                <a:latin typeface="nunito"/>
              </a:rPr>
              <a:t>„) oder </a:t>
            </a:r>
            <a:r>
              <a:rPr lang="de-DE" sz="1100" i="0" err="1">
                <a:solidFill>
                  <a:srgbClr val="FFFFFF"/>
                </a:solidFill>
                <a:effectLst/>
                <a:latin typeface="nunito"/>
              </a:rPr>
              <a:t>Programming</a:t>
            </a:r>
            <a:r>
              <a:rPr lang="de-DE" sz="1100" i="0">
                <a:solidFill>
                  <a:srgbClr val="FFFFFF"/>
                </a:solidFill>
                <a:effectLst/>
                <a:latin typeface="nunito"/>
              </a:rPr>
              <a:t> Projekt vorstellen.</a:t>
            </a:r>
            <a:endParaRPr lang="de-DE" sz="1100">
              <a:solidFill>
                <a:srgbClr val="FFFFFF"/>
              </a:solidFill>
              <a:latin typeface="nunito"/>
            </a:endParaRPr>
          </a:p>
        </p:txBody>
      </p:sp>
      <p:sp>
        <p:nvSpPr>
          <p:cNvPr id="24" name="Textfeld 23">
            <a:extLst>
              <a:ext uri="{FF2B5EF4-FFF2-40B4-BE49-F238E27FC236}">
                <a16:creationId xmlns:a16="http://schemas.microsoft.com/office/drawing/2014/main" id="{910892A5-63B0-2A4D-B1F3-D43EACA9385C}"/>
              </a:ext>
            </a:extLst>
          </p:cNvPr>
          <p:cNvSpPr txBox="1"/>
          <p:nvPr/>
        </p:nvSpPr>
        <p:spPr>
          <a:xfrm>
            <a:off x="8692416" y="3682767"/>
            <a:ext cx="2775684" cy="430887"/>
          </a:xfrm>
          <a:prstGeom prst="rect">
            <a:avLst/>
          </a:prstGeom>
          <a:noFill/>
        </p:spPr>
        <p:txBody>
          <a:bodyPr wrap="square">
            <a:spAutoFit/>
          </a:bodyPr>
          <a:lstStyle/>
          <a:p>
            <a:pPr algn="ctr"/>
            <a:r>
              <a:rPr lang="de-DE" sz="1100" i="0">
                <a:solidFill>
                  <a:srgbClr val="D9F41E"/>
                </a:solidFill>
                <a:effectLst/>
                <a:latin typeface="nunito"/>
              </a:rPr>
              <a:t>Banner in Profil mit Message ausstatten. Gründer stellen Projekt auf AMA vor.</a:t>
            </a:r>
            <a:endParaRPr lang="de-DE" sz="1100">
              <a:solidFill>
                <a:srgbClr val="D9F41E"/>
              </a:solidFill>
              <a:latin typeface="nunito"/>
            </a:endParaRPr>
          </a:p>
        </p:txBody>
      </p:sp>
      <p:sp>
        <p:nvSpPr>
          <p:cNvPr id="30" name="Textfeld 29">
            <a:extLst>
              <a:ext uri="{FF2B5EF4-FFF2-40B4-BE49-F238E27FC236}">
                <a16:creationId xmlns:a16="http://schemas.microsoft.com/office/drawing/2014/main" id="{91C2C7CE-B85A-1E4E-BAB9-7BAEA2A38C69}"/>
              </a:ext>
            </a:extLst>
          </p:cNvPr>
          <p:cNvSpPr txBox="1"/>
          <p:nvPr/>
        </p:nvSpPr>
        <p:spPr>
          <a:xfrm>
            <a:off x="8692416" y="4738601"/>
            <a:ext cx="2775684" cy="430887"/>
          </a:xfrm>
          <a:prstGeom prst="rect">
            <a:avLst/>
          </a:prstGeom>
          <a:noFill/>
        </p:spPr>
        <p:txBody>
          <a:bodyPr wrap="square">
            <a:spAutoFit/>
          </a:bodyPr>
          <a:lstStyle/>
          <a:p>
            <a:pPr algn="ctr"/>
            <a:r>
              <a:rPr lang="de-DE" sz="1100" i="0">
                <a:solidFill>
                  <a:srgbClr val="D9F41E"/>
                </a:solidFill>
                <a:effectLst/>
                <a:latin typeface="nunito"/>
              </a:rPr>
              <a:t>DIVA Exchange Projekt beschreiben, Fokus auf Mehrwert fü</a:t>
            </a:r>
            <a:r>
              <a:rPr lang="de-DE" sz="1100">
                <a:solidFill>
                  <a:srgbClr val="D9F41E"/>
                </a:solidFill>
                <a:latin typeface="nunito"/>
              </a:rPr>
              <a:t>r </a:t>
            </a:r>
            <a:r>
              <a:rPr lang="de-DE" sz="1100" err="1">
                <a:solidFill>
                  <a:srgbClr val="D9F41E"/>
                </a:solidFill>
                <a:latin typeface="nunito"/>
              </a:rPr>
              <a:t>Creators</a:t>
            </a:r>
            <a:r>
              <a:rPr lang="de-DE" sz="1100">
                <a:solidFill>
                  <a:srgbClr val="D9F41E"/>
                </a:solidFill>
                <a:latin typeface="nunito"/>
              </a:rPr>
              <a:t> aufzeigen.</a:t>
            </a:r>
          </a:p>
        </p:txBody>
      </p:sp>
      <p:sp>
        <p:nvSpPr>
          <p:cNvPr id="31" name="Textfeld 30">
            <a:extLst>
              <a:ext uri="{FF2B5EF4-FFF2-40B4-BE49-F238E27FC236}">
                <a16:creationId xmlns:a16="http://schemas.microsoft.com/office/drawing/2014/main" id="{DCBEFF63-2992-804F-8BFE-88873C124002}"/>
              </a:ext>
            </a:extLst>
          </p:cNvPr>
          <p:cNvSpPr txBox="1"/>
          <p:nvPr/>
        </p:nvSpPr>
        <p:spPr>
          <a:xfrm>
            <a:off x="8692416" y="5794436"/>
            <a:ext cx="2775684" cy="600164"/>
          </a:xfrm>
          <a:prstGeom prst="rect">
            <a:avLst/>
          </a:prstGeom>
          <a:noFill/>
        </p:spPr>
        <p:txBody>
          <a:bodyPr wrap="square">
            <a:spAutoFit/>
          </a:bodyPr>
          <a:lstStyle/>
          <a:p>
            <a:pPr algn="ctr"/>
            <a:r>
              <a:rPr lang="de-DE" sz="1100" i="0">
                <a:solidFill>
                  <a:srgbClr val="D9F41E"/>
                </a:solidFill>
                <a:effectLst/>
                <a:latin typeface="nunito"/>
              </a:rPr>
              <a:t>DIVA Exchange Projekt positionieren und Mehrwert für </a:t>
            </a:r>
            <a:r>
              <a:rPr lang="de-DE" sz="1100" i="0" err="1">
                <a:solidFill>
                  <a:srgbClr val="D9F41E"/>
                </a:solidFill>
                <a:effectLst/>
                <a:latin typeface="nunito"/>
              </a:rPr>
              <a:t>Creators</a:t>
            </a:r>
            <a:r>
              <a:rPr lang="de-DE" sz="1100" i="0">
                <a:solidFill>
                  <a:srgbClr val="D9F41E"/>
                </a:solidFill>
                <a:effectLst/>
                <a:latin typeface="nunito"/>
              </a:rPr>
              <a:t> aufzeigen; ungenutztes Potential </a:t>
            </a:r>
            <a:r>
              <a:rPr lang="de-DE" sz="1100">
                <a:solidFill>
                  <a:srgbClr val="D9F41E"/>
                </a:solidFill>
                <a:latin typeface="nunito"/>
              </a:rPr>
              <a:t>einsetzen für Vision.</a:t>
            </a:r>
          </a:p>
        </p:txBody>
      </p:sp>
      <p:sp>
        <p:nvSpPr>
          <p:cNvPr id="32" name="Textfeld 31">
            <a:extLst>
              <a:ext uri="{FF2B5EF4-FFF2-40B4-BE49-F238E27FC236}">
                <a16:creationId xmlns:a16="http://schemas.microsoft.com/office/drawing/2014/main" id="{C856D2D8-4EAC-994F-B75E-B93306082084}"/>
              </a:ext>
            </a:extLst>
          </p:cNvPr>
          <p:cNvSpPr txBox="1"/>
          <p:nvPr/>
        </p:nvSpPr>
        <p:spPr>
          <a:xfrm>
            <a:off x="5824513" y="5693871"/>
            <a:ext cx="2713046" cy="769441"/>
          </a:xfrm>
          <a:prstGeom prst="rect">
            <a:avLst/>
          </a:prstGeom>
          <a:noFill/>
        </p:spPr>
        <p:txBody>
          <a:bodyPr wrap="square">
            <a:spAutoFit/>
          </a:bodyPr>
          <a:lstStyle/>
          <a:p>
            <a:r>
              <a:rPr lang="de-DE" sz="1100" b="1" i="0">
                <a:solidFill>
                  <a:srgbClr val="FFFFFF"/>
                </a:solidFill>
                <a:effectLst/>
                <a:latin typeface="nunito"/>
              </a:rPr>
              <a:t>JavaScript Foren:</a:t>
            </a:r>
          </a:p>
          <a:p>
            <a:pPr marL="171450" indent="-171450">
              <a:buFont typeface="Arial" panose="020B0604020202020204" pitchFamily="34" charset="0"/>
              <a:buChar char="•"/>
            </a:pPr>
            <a:r>
              <a:rPr lang="de-DE" sz="1100" i="0">
                <a:solidFill>
                  <a:srgbClr val="FFFFFF"/>
                </a:solidFill>
                <a:effectLst/>
                <a:latin typeface="nunito"/>
              </a:rPr>
              <a:t>Neulinge oder Interessierte in Foren ausfindig machen.   </a:t>
            </a:r>
          </a:p>
          <a:p>
            <a:endParaRPr lang="de-DE" sz="1100" i="0">
              <a:solidFill>
                <a:srgbClr val="FFFFFF"/>
              </a:solidFill>
              <a:effectLst/>
              <a:latin typeface="nunito"/>
            </a:endParaRPr>
          </a:p>
        </p:txBody>
      </p:sp>
      <p:pic>
        <p:nvPicPr>
          <p:cNvPr id="10" name="Grafik 9" descr="Krone">
            <a:extLst>
              <a:ext uri="{FF2B5EF4-FFF2-40B4-BE49-F238E27FC236}">
                <a16:creationId xmlns:a16="http://schemas.microsoft.com/office/drawing/2014/main" id="{FF450D24-7393-F345-9306-E348D74714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3060" y="1186859"/>
            <a:ext cx="246526" cy="246526"/>
          </a:xfrm>
          <a:prstGeom prst="rect">
            <a:avLst/>
          </a:prstGeom>
        </p:spPr>
      </p:pic>
    </p:spTree>
    <p:extLst>
      <p:ext uri="{BB962C8B-B14F-4D97-AF65-F5344CB8AC3E}">
        <p14:creationId xmlns:p14="http://schemas.microsoft.com/office/powerpoint/2010/main" val="3611982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a:t>Creator Journey</a:t>
            </a:r>
          </a:p>
        </p:txBody>
      </p:sp>
      <p:sp>
        <p:nvSpPr>
          <p:cNvPr id="5" name="Textfeld 4">
            <a:extLst>
              <a:ext uri="{FF2B5EF4-FFF2-40B4-BE49-F238E27FC236}">
                <a16:creationId xmlns:a16="http://schemas.microsoft.com/office/drawing/2014/main" id="{708CC47A-6872-4D83-B1BB-7834DE7DE41A}"/>
              </a:ext>
            </a:extLst>
          </p:cNvPr>
          <p:cNvSpPr txBox="1"/>
          <p:nvPr/>
        </p:nvSpPr>
        <p:spPr>
          <a:xfrm>
            <a:off x="2359586" y="1854826"/>
            <a:ext cx="2930488" cy="461665"/>
          </a:xfrm>
          <a:prstGeom prst="rect">
            <a:avLst/>
          </a:prstGeom>
          <a:noFill/>
        </p:spPr>
        <p:txBody>
          <a:bodyPr wrap="square">
            <a:spAutoFit/>
          </a:bodyPr>
          <a:lstStyle/>
          <a:p>
            <a:pPr algn="ctr"/>
            <a:r>
              <a:rPr lang="de-DE" sz="2400" i="0" err="1">
                <a:solidFill>
                  <a:srgbClr val="D9F41E"/>
                </a:solidFill>
                <a:effectLst/>
                <a:latin typeface="nunito"/>
              </a:rPr>
              <a:t>Consideration</a:t>
            </a:r>
            <a:endParaRPr lang="de-DE" sz="1600" i="0">
              <a:solidFill>
                <a:srgbClr val="D9F41E"/>
              </a:solidFill>
              <a:effectLst/>
              <a:latin typeface="nunito"/>
            </a:endParaRPr>
          </a:p>
        </p:txBody>
      </p:sp>
      <p:sp>
        <p:nvSpPr>
          <p:cNvPr id="10" name="Textfeld 9">
            <a:extLst>
              <a:ext uri="{FF2B5EF4-FFF2-40B4-BE49-F238E27FC236}">
                <a16:creationId xmlns:a16="http://schemas.microsoft.com/office/drawing/2014/main" id="{ECF7B833-22FD-4059-8B3A-F136D9720A18}"/>
              </a:ext>
            </a:extLst>
          </p:cNvPr>
          <p:cNvSpPr txBox="1"/>
          <p:nvPr/>
        </p:nvSpPr>
        <p:spPr>
          <a:xfrm>
            <a:off x="2535326" y="2844215"/>
            <a:ext cx="2713046" cy="2723823"/>
          </a:xfrm>
          <a:prstGeom prst="rect">
            <a:avLst/>
          </a:prstGeom>
          <a:noFill/>
        </p:spPr>
        <p:txBody>
          <a:bodyPr wrap="square">
            <a:spAutoFit/>
          </a:bodyPr>
          <a:lstStyle/>
          <a:p>
            <a:pPr algn="ctr"/>
            <a:r>
              <a:rPr lang="de-DE" sz="1600" i="0">
                <a:solidFill>
                  <a:srgbClr val="FFFFFF"/>
                </a:solidFill>
                <a:effectLst/>
                <a:latin typeface="nunito"/>
              </a:rPr>
              <a:t>Website </a:t>
            </a:r>
            <a:r>
              <a:rPr lang="de-DE" sz="1600" i="0" err="1">
                <a:solidFill>
                  <a:srgbClr val="FFFFFF"/>
                </a:solidFill>
                <a:effectLst/>
                <a:latin typeface="nunito"/>
              </a:rPr>
              <a:t>for</a:t>
            </a:r>
            <a:r>
              <a:rPr lang="de-DE" sz="1600" i="0">
                <a:solidFill>
                  <a:srgbClr val="FFFFFF"/>
                </a:solidFill>
                <a:effectLst/>
                <a:latin typeface="nunito"/>
              </a:rPr>
              <a:t> </a:t>
            </a:r>
            <a:r>
              <a:rPr lang="de-DE" sz="1600" i="0" err="1">
                <a:solidFill>
                  <a:srgbClr val="FFFFFF"/>
                </a:solidFill>
                <a:effectLst/>
                <a:latin typeface="nunito"/>
              </a:rPr>
              <a:t>Creators</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a:solidFill>
                  <a:srgbClr val="FFFFFF"/>
                </a:solidFill>
                <a:latin typeface="nunito"/>
              </a:rPr>
              <a:t>Blog</a:t>
            </a:r>
          </a:p>
          <a:p>
            <a:pPr algn="ctr"/>
            <a:endParaRPr lang="de-DE" sz="1600">
              <a:solidFill>
                <a:srgbClr val="FFFFFF"/>
              </a:solidFill>
              <a:latin typeface="nunito"/>
            </a:endParaRPr>
          </a:p>
          <a:p>
            <a:pPr algn="ctr"/>
            <a:r>
              <a:rPr lang="de-DE" sz="1600">
                <a:solidFill>
                  <a:srgbClr val="FFFFFF"/>
                </a:solidFill>
                <a:latin typeface="nunito"/>
              </a:rPr>
              <a:t>Reddit</a:t>
            </a: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a:solidFill>
                <a:srgbClr val="FFFFFF"/>
              </a:solidFill>
              <a:latin typeface="nunito"/>
            </a:endParaRPr>
          </a:p>
          <a:p>
            <a:pPr algn="ctr"/>
            <a:endParaRPr lang="de-DE" sz="1600">
              <a:solidFill>
                <a:srgbClr val="FFFFFF"/>
              </a:solidFill>
              <a:latin typeface="nunito"/>
            </a:endParaRPr>
          </a:p>
          <a:p>
            <a:pPr algn="ctr"/>
            <a:r>
              <a:rPr lang="de-DE" sz="1600" err="1">
                <a:solidFill>
                  <a:srgbClr val="FFFFFF"/>
                </a:solidFill>
                <a:latin typeface="nunito"/>
              </a:rPr>
              <a:t>Telegram</a:t>
            </a:r>
            <a:endParaRPr lang="de-DE" sz="1600">
              <a:solidFill>
                <a:srgbClr val="FFFFFF"/>
              </a:solidFill>
              <a:latin typeface="nunito"/>
            </a:endParaRPr>
          </a:p>
          <a:p>
            <a:pPr algn="ctr"/>
            <a:endParaRPr lang="de-DE" sz="1600" i="0">
              <a:solidFill>
                <a:srgbClr val="FFFFFF"/>
              </a:solidFill>
              <a:effectLst/>
              <a:latin typeface="nunito"/>
            </a:endParaRPr>
          </a:p>
          <a:p>
            <a:pPr algn="ctr"/>
            <a:endParaRPr lang="de-DE" sz="1100" i="0">
              <a:solidFill>
                <a:srgbClr val="FFFFFF"/>
              </a:solidFill>
              <a:effectLst/>
              <a:latin typeface="nunito"/>
            </a:endParaRPr>
          </a:p>
        </p:txBody>
      </p:sp>
      <p:sp>
        <p:nvSpPr>
          <p:cNvPr id="12" name="Pfeil: Chevron 11">
            <a:extLst>
              <a:ext uri="{FF2B5EF4-FFF2-40B4-BE49-F238E27FC236}">
                <a16:creationId xmlns:a16="http://schemas.microsoft.com/office/drawing/2014/main" id="{9D86D802-0DA6-411C-B9B4-429A5E633E82}"/>
              </a:ext>
            </a:extLst>
          </p:cNvPr>
          <p:cNvSpPr/>
          <p:nvPr/>
        </p:nvSpPr>
        <p:spPr>
          <a:xfrm>
            <a:off x="2780044" y="1827799"/>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cxnSp>
        <p:nvCxnSpPr>
          <p:cNvPr id="20" name="Gerader Verbinder 19">
            <a:extLst>
              <a:ext uri="{FF2B5EF4-FFF2-40B4-BE49-F238E27FC236}">
                <a16:creationId xmlns:a16="http://schemas.microsoft.com/office/drawing/2014/main" id="{05651F7A-CA14-418D-A30D-565DE6225EB9}"/>
              </a:ext>
            </a:extLst>
          </p:cNvPr>
          <p:cNvCxnSpPr>
            <a:cxnSpLocks/>
          </p:cNvCxnSpPr>
          <p:nvPr/>
        </p:nvCxnSpPr>
        <p:spPr>
          <a:xfrm flipV="1">
            <a:off x="5037437" y="1609820"/>
            <a:ext cx="631393" cy="1309490"/>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2984059-D4FB-4C0E-9B64-5FB76B1C8DB4}"/>
              </a:ext>
            </a:extLst>
          </p:cNvPr>
          <p:cNvSpPr txBox="1"/>
          <p:nvPr/>
        </p:nvSpPr>
        <p:spPr>
          <a:xfrm>
            <a:off x="5753105" y="1235167"/>
            <a:ext cx="2713046" cy="1107996"/>
          </a:xfrm>
          <a:prstGeom prst="rect">
            <a:avLst/>
          </a:prstGeom>
          <a:noFill/>
        </p:spPr>
        <p:txBody>
          <a:bodyPr wrap="square" lIns="91440" tIns="45720" rIns="91440" bIns="45720" anchor="t">
            <a:spAutoFit/>
          </a:bodyPr>
          <a:lstStyle/>
          <a:p>
            <a:r>
              <a:rPr lang="de-DE" sz="1100" b="1" i="0">
                <a:solidFill>
                  <a:srgbClr val="FFFFFF"/>
                </a:solidFill>
                <a:effectLst/>
                <a:latin typeface="nunito"/>
              </a:rPr>
              <a:t>Webseite</a:t>
            </a:r>
            <a:r>
              <a:rPr lang="de-DE" sz="1100" b="1">
                <a:solidFill>
                  <a:srgbClr val="FFFFFF"/>
                </a:solidFill>
                <a:latin typeface="nunito"/>
              </a:rPr>
              <a:t> </a:t>
            </a:r>
            <a:endParaRPr lang="de-DE" sz="1100" b="1" i="0">
              <a:solidFill>
                <a:srgbClr val="FFFFFF"/>
              </a:solidFill>
              <a:effectLst/>
              <a:latin typeface="nunito"/>
            </a:endParaRPr>
          </a:p>
          <a:p>
            <a:pPr marL="171450" indent="-171450">
              <a:buFont typeface="Arial" panose="020B0604020202020204" pitchFamily="34" charset="0"/>
              <a:buChar char="•"/>
            </a:pPr>
            <a:r>
              <a:rPr lang="de-DE" sz="1100" i="0">
                <a:solidFill>
                  <a:srgbClr val="FFFFFF"/>
                </a:solidFill>
                <a:effectLst/>
                <a:latin typeface="nunito"/>
              </a:rPr>
              <a:t>auf Zielgruppe </a:t>
            </a:r>
            <a:r>
              <a:rPr lang="de-DE" sz="1100" i="0" err="1">
                <a:solidFill>
                  <a:srgbClr val="FFFFFF"/>
                </a:solidFill>
                <a:effectLst/>
                <a:latin typeface="nunito"/>
              </a:rPr>
              <a:t>Creators</a:t>
            </a:r>
            <a:r>
              <a:rPr lang="de-DE" sz="1100" i="0">
                <a:solidFill>
                  <a:srgbClr val="FFFFFF"/>
                </a:solidFill>
                <a:effectLst/>
                <a:latin typeface="nunito"/>
              </a:rPr>
              <a:t> anpassen</a:t>
            </a:r>
            <a:endParaRPr lang="de-DE" sz="1100">
              <a:solidFill>
                <a:srgbClr val="FFFFFF"/>
              </a:solidFill>
              <a:latin typeface="nunito"/>
            </a:endParaRPr>
          </a:p>
          <a:p>
            <a:pPr marL="171450" indent="-171450">
              <a:buFont typeface="Arial" panose="020B0604020202020204" pitchFamily="34" charset="0"/>
              <a:buChar char="•"/>
            </a:pPr>
            <a:r>
              <a:rPr lang="de-DE" sz="1100">
                <a:solidFill>
                  <a:srgbClr val="FFFFFF"/>
                </a:solidFill>
                <a:latin typeface="nunito"/>
              </a:rPr>
              <a:t>Testimonials</a:t>
            </a:r>
          </a:p>
          <a:p>
            <a:pPr marL="171450" indent="-171450">
              <a:buFont typeface="Arial" panose="020B0604020202020204" pitchFamily="34" charset="0"/>
              <a:buChar char="•"/>
            </a:pPr>
            <a:r>
              <a:rPr lang="de-DE" sz="1100" i="0">
                <a:solidFill>
                  <a:srgbClr val="FFFFFF"/>
                </a:solidFill>
                <a:effectLst/>
                <a:latin typeface="nunito"/>
              </a:rPr>
              <a:t>Story</a:t>
            </a:r>
            <a:r>
              <a:rPr lang="de-DE" sz="1100">
                <a:solidFill>
                  <a:srgbClr val="FFFFFF"/>
                </a:solidFill>
                <a:latin typeface="nunito"/>
              </a:rPr>
              <a:t>: </a:t>
            </a:r>
            <a:r>
              <a:rPr lang="de-DE" sz="1100" i="0">
                <a:solidFill>
                  <a:srgbClr val="FFFFFF"/>
                </a:solidFill>
                <a:effectLst/>
                <a:latin typeface="nunito"/>
              </a:rPr>
              <a:t> </a:t>
            </a:r>
            <a:r>
              <a:rPr lang="de-DE" sz="1100">
                <a:solidFill>
                  <a:srgbClr val="FFFFFF"/>
                </a:solidFill>
                <a:latin typeface="nunito"/>
              </a:rPr>
              <a:t>die</a:t>
            </a:r>
            <a:r>
              <a:rPr lang="de-DE" sz="1100" i="0">
                <a:solidFill>
                  <a:srgbClr val="FFFFFF"/>
                </a:solidFill>
                <a:effectLst/>
                <a:latin typeface="nunito"/>
              </a:rPr>
              <a:t> </a:t>
            </a:r>
            <a:r>
              <a:rPr lang="de-DE" sz="1100" i="0" err="1">
                <a:solidFill>
                  <a:srgbClr val="FFFFFF"/>
                </a:solidFill>
                <a:effectLst/>
                <a:latin typeface="nunito"/>
              </a:rPr>
              <a:t>Creators</a:t>
            </a:r>
            <a:r>
              <a:rPr lang="de-DE" sz="1100">
                <a:solidFill>
                  <a:srgbClr val="FFFFFF"/>
                </a:solidFill>
                <a:latin typeface="nunito"/>
              </a:rPr>
              <a:t> können</a:t>
            </a:r>
            <a:r>
              <a:rPr lang="de-DE" sz="1100" i="0">
                <a:solidFill>
                  <a:srgbClr val="FFFFFF"/>
                </a:solidFill>
                <a:effectLst/>
                <a:latin typeface="nunito"/>
              </a:rPr>
              <a:t> ihre Stärken einsetzen und Diva </a:t>
            </a:r>
            <a:r>
              <a:rPr lang="de-DE" sz="1100">
                <a:solidFill>
                  <a:srgbClr val="FFFFFF"/>
                </a:solidFill>
                <a:latin typeface="nunito"/>
              </a:rPr>
              <a:t>Unterstützung</a:t>
            </a:r>
            <a:r>
              <a:rPr lang="de-DE" sz="1100" i="0">
                <a:solidFill>
                  <a:srgbClr val="FFFFFF"/>
                </a:solidFill>
                <a:effectLst/>
                <a:latin typeface="nunito"/>
              </a:rPr>
              <a:t> braucht</a:t>
            </a:r>
          </a:p>
        </p:txBody>
      </p:sp>
      <p:cxnSp>
        <p:nvCxnSpPr>
          <p:cNvPr id="22" name="Gerader Verbinder 21">
            <a:extLst>
              <a:ext uri="{FF2B5EF4-FFF2-40B4-BE49-F238E27FC236}">
                <a16:creationId xmlns:a16="http://schemas.microsoft.com/office/drawing/2014/main" id="{E4871F19-2CCF-4D32-A970-2F8E8439C053}"/>
              </a:ext>
            </a:extLst>
          </p:cNvPr>
          <p:cNvCxnSpPr>
            <a:cxnSpLocks/>
          </p:cNvCxnSpPr>
          <p:nvPr/>
        </p:nvCxnSpPr>
        <p:spPr>
          <a:xfrm flipV="1">
            <a:off x="5179668" y="3366577"/>
            <a:ext cx="426033" cy="174412"/>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305165D2-95F9-4A81-A666-F45FAFC5FEBB}"/>
              </a:ext>
            </a:extLst>
          </p:cNvPr>
          <p:cNvSpPr txBox="1"/>
          <p:nvPr/>
        </p:nvSpPr>
        <p:spPr>
          <a:xfrm>
            <a:off x="5753105" y="2680593"/>
            <a:ext cx="2713046" cy="938719"/>
          </a:xfrm>
          <a:prstGeom prst="rect">
            <a:avLst/>
          </a:prstGeom>
          <a:noFill/>
        </p:spPr>
        <p:txBody>
          <a:bodyPr wrap="square" lIns="91440" tIns="45720" rIns="91440" bIns="45720" anchor="t">
            <a:spAutoFit/>
          </a:bodyPr>
          <a:lstStyle/>
          <a:p>
            <a:endParaRPr lang="de-DE" sz="1100">
              <a:solidFill>
                <a:srgbClr val="FFFFFF"/>
              </a:solidFill>
              <a:latin typeface="nunito"/>
            </a:endParaRPr>
          </a:p>
          <a:p>
            <a:r>
              <a:rPr lang="de-DE" sz="1100" b="1" i="0">
                <a:solidFill>
                  <a:srgbClr val="FFFFFF"/>
                </a:solidFill>
                <a:effectLst/>
                <a:latin typeface="nunito"/>
              </a:rPr>
              <a:t>Blog</a:t>
            </a:r>
            <a:endParaRPr lang="de-DE" sz="1100" b="1">
              <a:solidFill>
                <a:srgbClr val="FFFFFF"/>
              </a:solidFill>
              <a:latin typeface="nunito"/>
            </a:endParaRPr>
          </a:p>
          <a:p>
            <a:pPr marL="171450" indent="-171450">
              <a:buFont typeface="Arial" panose="020B0604020202020204" pitchFamily="34" charset="0"/>
              <a:buChar char="•"/>
            </a:pPr>
            <a:r>
              <a:rPr lang="de-DE" sz="1100">
                <a:solidFill>
                  <a:srgbClr val="FFFFFF"/>
                </a:solidFill>
                <a:latin typeface="nunito"/>
              </a:rPr>
              <a:t>interessant und aktuell halten</a:t>
            </a:r>
            <a:endParaRPr lang="de-DE" sz="1100" i="0">
              <a:solidFill>
                <a:srgbClr val="FFFFFF"/>
              </a:solidFill>
              <a:effectLst/>
              <a:latin typeface="nunito"/>
            </a:endParaRPr>
          </a:p>
          <a:p>
            <a:pPr marL="171450" indent="-171450">
              <a:buFont typeface="Arial" panose="020B0604020202020204" pitchFamily="34" charset="0"/>
              <a:buChar char="•"/>
            </a:pPr>
            <a:r>
              <a:rPr lang="de-DE" sz="1100">
                <a:solidFill>
                  <a:srgbClr val="FFFFFF"/>
                </a:solidFill>
                <a:latin typeface="nunito"/>
              </a:rPr>
              <a:t>Erfolgsstorys</a:t>
            </a:r>
            <a:r>
              <a:rPr lang="de-DE" sz="1100" i="0">
                <a:solidFill>
                  <a:srgbClr val="FFFFFF"/>
                </a:solidFill>
                <a:effectLst/>
                <a:latin typeface="nunito"/>
              </a:rPr>
              <a:t> aus der Community </a:t>
            </a:r>
            <a:r>
              <a:rPr lang="de-DE" sz="1100">
                <a:solidFill>
                  <a:srgbClr val="FFFFFF"/>
                </a:solidFill>
                <a:latin typeface="nunito"/>
              </a:rPr>
              <a:t>publizieren</a:t>
            </a:r>
            <a:endParaRPr lang="de-DE" sz="1100" i="0">
              <a:solidFill>
                <a:srgbClr val="FFFFFF"/>
              </a:solidFill>
              <a:effectLst/>
              <a:latin typeface="nunito"/>
            </a:endParaRPr>
          </a:p>
        </p:txBody>
      </p:sp>
      <p:cxnSp>
        <p:nvCxnSpPr>
          <p:cNvPr id="11" name="Gerader Verbinder 10">
            <a:extLst>
              <a:ext uri="{FF2B5EF4-FFF2-40B4-BE49-F238E27FC236}">
                <a16:creationId xmlns:a16="http://schemas.microsoft.com/office/drawing/2014/main" id="{D0632884-B8D9-4013-A10D-DE10AE101508}"/>
              </a:ext>
            </a:extLst>
          </p:cNvPr>
          <p:cNvCxnSpPr>
            <a:cxnSpLocks/>
          </p:cNvCxnSpPr>
          <p:nvPr/>
        </p:nvCxnSpPr>
        <p:spPr>
          <a:xfrm>
            <a:off x="5242796" y="4097007"/>
            <a:ext cx="472204" cy="0"/>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E3BC1F0F-B303-4E42-B8B1-A63B2B6E79C3}"/>
              </a:ext>
            </a:extLst>
          </p:cNvPr>
          <p:cNvCxnSpPr>
            <a:cxnSpLocks/>
          </p:cNvCxnSpPr>
          <p:nvPr/>
        </p:nvCxnSpPr>
        <p:spPr>
          <a:xfrm>
            <a:off x="5179668" y="4640577"/>
            <a:ext cx="595490" cy="150273"/>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4C4E3FE-9650-48DD-9D60-FDB6A9161DA5}"/>
              </a:ext>
            </a:extLst>
          </p:cNvPr>
          <p:cNvCxnSpPr>
            <a:cxnSpLocks/>
          </p:cNvCxnSpPr>
          <p:nvPr/>
        </p:nvCxnSpPr>
        <p:spPr>
          <a:xfrm>
            <a:off x="5179668" y="5110532"/>
            <a:ext cx="426033" cy="255552"/>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16B94701-6782-48FB-B619-4257ADC3063A}"/>
              </a:ext>
            </a:extLst>
          </p:cNvPr>
          <p:cNvSpPr txBox="1"/>
          <p:nvPr/>
        </p:nvSpPr>
        <p:spPr>
          <a:xfrm>
            <a:off x="5842855" y="4006510"/>
            <a:ext cx="2713046" cy="769441"/>
          </a:xfrm>
          <a:prstGeom prst="rect">
            <a:avLst/>
          </a:prstGeom>
          <a:noFill/>
        </p:spPr>
        <p:txBody>
          <a:bodyPr wrap="square" lIns="91440" tIns="45720" rIns="91440" bIns="45720" anchor="t">
            <a:spAutoFit/>
          </a:bodyPr>
          <a:lstStyle/>
          <a:p>
            <a:r>
              <a:rPr lang="de-DE" sz="1100" b="1" i="0">
                <a:solidFill>
                  <a:srgbClr val="FFFFFF"/>
                </a:solidFill>
                <a:effectLst/>
                <a:latin typeface="nunito"/>
              </a:rPr>
              <a:t>Reddit</a:t>
            </a:r>
          </a:p>
          <a:p>
            <a:pPr marL="171450" indent="-171450">
              <a:buFont typeface="Arial" panose="020B0604020202020204" pitchFamily="34" charset="0"/>
              <a:buChar char="•"/>
            </a:pPr>
            <a:r>
              <a:rPr lang="de-DE" sz="1100">
                <a:solidFill>
                  <a:srgbClr val="FFFFFF"/>
                </a:solidFill>
                <a:latin typeface="nunito"/>
              </a:rPr>
              <a:t>interagieren</a:t>
            </a:r>
            <a:r>
              <a:rPr lang="de-DE" sz="1100" i="0">
                <a:solidFill>
                  <a:srgbClr val="FFFFFF"/>
                </a:solidFill>
                <a:effectLst/>
                <a:latin typeface="nunito"/>
              </a:rPr>
              <a:t> auf </a:t>
            </a:r>
            <a:r>
              <a:rPr lang="de-DE" sz="1100" err="1">
                <a:solidFill>
                  <a:srgbClr val="FFFFFF"/>
                </a:solidFill>
                <a:latin typeface="nunito"/>
              </a:rPr>
              <a:t>grösseren</a:t>
            </a:r>
            <a:r>
              <a:rPr lang="de-DE" sz="1100" i="0">
                <a:solidFill>
                  <a:srgbClr val="FFFFFF"/>
                </a:solidFill>
                <a:effectLst/>
                <a:latin typeface="nunito"/>
              </a:rPr>
              <a:t> Subreddits AMA etc. Dort werden die </a:t>
            </a:r>
            <a:r>
              <a:rPr lang="de-DE" sz="1100" err="1">
                <a:solidFill>
                  <a:srgbClr val="FFFFFF"/>
                </a:solidFill>
                <a:latin typeface="nunito"/>
              </a:rPr>
              <a:t>Creators</a:t>
            </a:r>
            <a:r>
              <a:rPr lang="de-DE" sz="1100">
                <a:solidFill>
                  <a:srgbClr val="FFFFFF"/>
                </a:solidFill>
                <a:latin typeface="nunito"/>
              </a:rPr>
              <a:t> </a:t>
            </a:r>
            <a:r>
              <a:rPr lang="de-DE" sz="1100" i="0">
                <a:solidFill>
                  <a:srgbClr val="FFFFFF"/>
                </a:solidFill>
                <a:effectLst/>
                <a:latin typeface="nunito"/>
              </a:rPr>
              <a:t>abgeholt.</a:t>
            </a:r>
          </a:p>
        </p:txBody>
      </p:sp>
      <p:sp>
        <p:nvSpPr>
          <p:cNvPr id="19" name="Textfeld 18">
            <a:extLst>
              <a:ext uri="{FF2B5EF4-FFF2-40B4-BE49-F238E27FC236}">
                <a16:creationId xmlns:a16="http://schemas.microsoft.com/office/drawing/2014/main" id="{3BBB7F45-B749-48F6-8DF8-DB6B04FBAE64}"/>
              </a:ext>
            </a:extLst>
          </p:cNvPr>
          <p:cNvSpPr txBox="1"/>
          <p:nvPr/>
        </p:nvSpPr>
        <p:spPr>
          <a:xfrm>
            <a:off x="5753105" y="4955478"/>
            <a:ext cx="2713046" cy="430887"/>
          </a:xfrm>
          <a:prstGeom prst="rect">
            <a:avLst/>
          </a:prstGeom>
          <a:noFill/>
        </p:spPr>
        <p:txBody>
          <a:bodyPr wrap="square">
            <a:spAutoFit/>
          </a:bodyPr>
          <a:lstStyle/>
          <a:p>
            <a:r>
              <a:rPr lang="de-DE" sz="1100" b="1" err="1">
                <a:solidFill>
                  <a:srgbClr val="FFFFFF"/>
                </a:solidFill>
                <a:latin typeface="nunito"/>
              </a:rPr>
              <a:t>Codeberg</a:t>
            </a:r>
            <a:endParaRPr lang="de-DE" sz="1100" b="1" i="0">
              <a:solidFill>
                <a:srgbClr val="FFFFFF"/>
              </a:solidFill>
              <a:effectLst/>
              <a:latin typeface="nunito"/>
            </a:endParaRPr>
          </a:p>
          <a:p>
            <a:pPr marL="171450" indent="-171450">
              <a:buFont typeface="Arial" panose="020B0604020202020204" pitchFamily="34" charset="0"/>
              <a:buChar char="•"/>
            </a:pPr>
            <a:r>
              <a:rPr lang="de-DE" sz="1100">
                <a:solidFill>
                  <a:srgbClr val="FFFFFF"/>
                </a:solidFill>
                <a:latin typeface="nunito"/>
              </a:rPr>
              <a:t>Projekt transparent präsentieren</a:t>
            </a:r>
            <a:r>
              <a:rPr lang="de-DE" sz="1100" i="0">
                <a:solidFill>
                  <a:srgbClr val="FFFFFF"/>
                </a:solidFill>
                <a:effectLst/>
                <a:latin typeface="nunito"/>
              </a:rPr>
              <a:t>.</a:t>
            </a:r>
          </a:p>
        </p:txBody>
      </p:sp>
      <p:sp>
        <p:nvSpPr>
          <p:cNvPr id="23" name="Textfeld 22">
            <a:extLst>
              <a:ext uri="{FF2B5EF4-FFF2-40B4-BE49-F238E27FC236}">
                <a16:creationId xmlns:a16="http://schemas.microsoft.com/office/drawing/2014/main" id="{62A606CB-127D-44F9-9A4F-481A64E4DB7D}"/>
              </a:ext>
            </a:extLst>
          </p:cNvPr>
          <p:cNvSpPr txBox="1"/>
          <p:nvPr/>
        </p:nvSpPr>
        <p:spPr>
          <a:xfrm>
            <a:off x="5842855" y="5629359"/>
            <a:ext cx="2713046" cy="600164"/>
          </a:xfrm>
          <a:prstGeom prst="rect">
            <a:avLst/>
          </a:prstGeom>
          <a:noFill/>
        </p:spPr>
        <p:txBody>
          <a:bodyPr wrap="square">
            <a:spAutoFit/>
          </a:bodyPr>
          <a:lstStyle/>
          <a:p>
            <a:r>
              <a:rPr lang="de-DE" sz="1100" b="1" i="0" err="1">
                <a:solidFill>
                  <a:srgbClr val="FFFFFF"/>
                </a:solidFill>
                <a:effectLst/>
                <a:latin typeface="nunito"/>
              </a:rPr>
              <a:t>Telegram</a:t>
            </a:r>
            <a:endParaRPr lang="de-DE" sz="1100" b="1" i="0">
              <a:solidFill>
                <a:srgbClr val="FFFFFF"/>
              </a:solidFill>
              <a:effectLst/>
              <a:latin typeface="nunito"/>
            </a:endParaRPr>
          </a:p>
          <a:p>
            <a:pPr marL="171450" indent="-171450">
              <a:buFont typeface="Arial" panose="020B0604020202020204" pitchFamily="34" charset="0"/>
              <a:buChar char="•"/>
            </a:pPr>
            <a:r>
              <a:rPr lang="de-DE" sz="1100" i="0">
                <a:solidFill>
                  <a:srgbClr val="FFFFFF"/>
                </a:solidFill>
                <a:effectLst/>
                <a:latin typeface="nunito"/>
              </a:rPr>
              <a:t>Auskunft geben und auf direkte Anfragen eingehen.</a:t>
            </a:r>
          </a:p>
        </p:txBody>
      </p:sp>
      <p:sp>
        <p:nvSpPr>
          <p:cNvPr id="26" name="Textfeld 25">
            <a:extLst>
              <a:ext uri="{FF2B5EF4-FFF2-40B4-BE49-F238E27FC236}">
                <a16:creationId xmlns:a16="http://schemas.microsoft.com/office/drawing/2014/main" id="{8083B74C-0A38-4AB7-8BFD-4799B805253A}"/>
              </a:ext>
            </a:extLst>
          </p:cNvPr>
          <p:cNvSpPr txBox="1"/>
          <p:nvPr/>
        </p:nvSpPr>
        <p:spPr>
          <a:xfrm>
            <a:off x="8800316" y="1443572"/>
            <a:ext cx="3037926" cy="938719"/>
          </a:xfrm>
          <a:prstGeom prst="rect">
            <a:avLst/>
          </a:prstGeom>
          <a:noFill/>
        </p:spPr>
        <p:txBody>
          <a:bodyPr wrap="square" lIns="91440" tIns="45720" rIns="91440" bIns="45720" anchor="t">
            <a:spAutoFit/>
          </a:bodyPr>
          <a:lstStyle/>
          <a:p>
            <a:pPr algn="ctr"/>
            <a:r>
              <a:rPr lang="de-DE" sz="1100" i="0">
                <a:solidFill>
                  <a:srgbClr val="D9F41E"/>
                </a:solidFill>
                <a:effectLst/>
                <a:latin typeface="nunito"/>
              </a:rPr>
              <a:t>DIVA Exchange, eine Vision für ein </a:t>
            </a:r>
            <a:r>
              <a:rPr lang="de-DE" sz="1100">
                <a:solidFill>
                  <a:srgbClr val="D9F41E"/>
                </a:solidFill>
                <a:latin typeface="nunito"/>
              </a:rPr>
              <a:t>Blockchain-basiertes</a:t>
            </a:r>
            <a:r>
              <a:rPr lang="de-DE" sz="1100" i="0">
                <a:solidFill>
                  <a:srgbClr val="D9F41E"/>
                </a:solidFill>
                <a:effectLst/>
                <a:latin typeface="nunito"/>
              </a:rPr>
              <a:t> Handelsnetzwerk </a:t>
            </a:r>
            <a:r>
              <a:rPr lang="de-DE" sz="1100">
                <a:solidFill>
                  <a:srgbClr val="D9F41E"/>
                </a:solidFill>
                <a:latin typeface="nunito"/>
              </a:rPr>
              <a:t>für digitale </a:t>
            </a:r>
            <a:r>
              <a:rPr lang="de-DE" sz="1100" i="0">
                <a:solidFill>
                  <a:srgbClr val="D9F41E"/>
                </a:solidFill>
                <a:effectLst/>
                <a:latin typeface="nunito"/>
              </a:rPr>
              <a:t>Werte, die zusammen mit kreativen Menschen Wirklichkeit wird und so allen</a:t>
            </a:r>
            <a:r>
              <a:rPr lang="de-DE" sz="1100">
                <a:solidFill>
                  <a:srgbClr val="D9F41E"/>
                </a:solidFill>
                <a:latin typeface="nunito"/>
              </a:rPr>
              <a:t> eine</a:t>
            </a:r>
            <a:r>
              <a:rPr lang="de-DE" sz="1100" i="0">
                <a:solidFill>
                  <a:srgbClr val="D9F41E"/>
                </a:solidFill>
                <a:effectLst/>
                <a:latin typeface="nunito"/>
              </a:rPr>
              <a:t> dezentrale Banking-Lösung ermöglicht</a:t>
            </a:r>
            <a:endParaRPr lang="de-DE" sz="1100">
              <a:solidFill>
                <a:srgbClr val="D9F41E"/>
              </a:solidFill>
              <a:latin typeface="nunito"/>
            </a:endParaRPr>
          </a:p>
        </p:txBody>
      </p:sp>
      <p:sp>
        <p:nvSpPr>
          <p:cNvPr id="27" name="Textfeld 26">
            <a:extLst>
              <a:ext uri="{FF2B5EF4-FFF2-40B4-BE49-F238E27FC236}">
                <a16:creationId xmlns:a16="http://schemas.microsoft.com/office/drawing/2014/main" id="{6129CB5B-0EF6-4444-AB66-EDA9893C8773}"/>
              </a:ext>
            </a:extLst>
          </p:cNvPr>
          <p:cNvSpPr txBox="1"/>
          <p:nvPr/>
        </p:nvSpPr>
        <p:spPr>
          <a:xfrm>
            <a:off x="8800316" y="2998113"/>
            <a:ext cx="3037926" cy="430887"/>
          </a:xfrm>
          <a:prstGeom prst="rect">
            <a:avLst/>
          </a:prstGeom>
          <a:noFill/>
        </p:spPr>
        <p:txBody>
          <a:bodyPr wrap="square" lIns="91440" tIns="45720" rIns="91440" bIns="45720" anchor="t">
            <a:spAutoFit/>
          </a:bodyPr>
          <a:lstStyle/>
          <a:p>
            <a:pPr algn="ctr"/>
            <a:r>
              <a:rPr lang="de-DE" sz="1100" i="0">
                <a:solidFill>
                  <a:srgbClr val="D9F41E"/>
                </a:solidFill>
                <a:effectLst/>
                <a:latin typeface="nunito"/>
              </a:rPr>
              <a:t>Den Blog durch interessante Beiträge wie Erfolge etc. ergänzen und Kommentare ermöglichen.</a:t>
            </a:r>
            <a:endParaRPr lang="de-DE" sz="1100">
              <a:solidFill>
                <a:srgbClr val="D9F41E"/>
              </a:solidFill>
              <a:latin typeface="nunito"/>
            </a:endParaRPr>
          </a:p>
        </p:txBody>
      </p:sp>
      <p:sp>
        <p:nvSpPr>
          <p:cNvPr id="28" name="Textfeld 27">
            <a:extLst>
              <a:ext uri="{FF2B5EF4-FFF2-40B4-BE49-F238E27FC236}">
                <a16:creationId xmlns:a16="http://schemas.microsoft.com/office/drawing/2014/main" id="{66A51E48-65BB-4D0B-9F25-56DBAB18EA75}"/>
              </a:ext>
            </a:extLst>
          </p:cNvPr>
          <p:cNvSpPr txBox="1"/>
          <p:nvPr/>
        </p:nvSpPr>
        <p:spPr>
          <a:xfrm>
            <a:off x="8800316" y="3997458"/>
            <a:ext cx="3037926" cy="600164"/>
          </a:xfrm>
          <a:prstGeom prst="rect">
            <a:avLst/>
          </a:prstGeom>
          <a:noFill/>
        </p:spPr>
        <p:txBody>
          <a:bodyPr wrap="square" lIns="91440" tIns="45720" rIns="91440" bIns="45720" anchor="t">
            <a:spAutoFit/>
          </a:bodyPr>
          <a:lstStyle/>
          <a:p>
            <a:pPr algn="ctr"/>
            <a:r>
              <a:rPr lang="de-DE" sz="1100">
                <a:solidFill>
                  <a:srgbClr val="D9F41E"/>
                </a:solidFill>
                <a:latin typeface="nunito"/>
              </a:rPr>
              <a:t>In </a:t>
            </a:r>
            <a:r>
              <a:rPr lang="de-DE" sz="1100" err="1">
                <a:solidFill>
                  <a:srgbClr val="D9F41E"/>
                </a:solidFill>
                <a:latin typeface="nunito"/>
              </a:rPr>
              <a:t>grossen</a:t>
            </a:r>
            <a:r>
              <a:rPr lang="de-DE" sz="1100">
                <a:solidFill>
                  <a:srgbClr val="D9F41E"/>
                </a:solidFill>
                <a:latin typeface="nunito"/>
              </a:rPr>
              <a:t> Subreddits das Projekt präsentieren und so potenzielle Creators überzeugen </a:t>
            </a:r>
          </a:p>
        </p:txBody>
      </p:sp>
      <p:sp>
        <p:nvSpPr>
          <p:cNvPr id="30" name="Textfeld 29">
            <a:extLst>
              <a:ext uri="{FF2B5EF4-FFF2-40B4-BE49-F238E27FC236}">
                <a16:creationId xmlns:a16="http://schemas.microsoft.com/office/drawing/2014/main" id="{45326E3A-A92A-4F00-8234-2E5CDE9C8480}"/>
              </a:ext>
            </a:extLst>
          </p:cNvPr>
          <p:cNvSpPr txBox="1"/>
          <p:nvPr/>
        </p:nvSpPr>
        <p:spPr>
          <a:xfrm>
            <a:off x="8800316" y="5022864"/>
            <a:ext cx="3037926" cy="430887"/>
          </a:xfrm>
          <a:prstGeom prst="rect">
            <a:avLst/>
          </a:prstGeom>
          <a:noFill/>
        </p:spPr>
        <p:txBody>
          <a:bodyPr wrap="square">
            <a:spAutoFit/>
          </a:bodyPr>
          <a:lstStyle/>
          <a:p>
            <a:pPr algn="ctr"/>
            <a:r>
              <a:rPr lang="de-DE" sz="1100">
                <a:solidFill>
                  <a:srgbClr val="D9F41E"/>
                </a:solidFill>
                <a:latin typeface="nunito"/>
              </a:rPr>
              <a:t>Wiki-Einträge erstellen und den Creator nähere Informationen dazu geben</a:t>
            </a:r>
          </a:p>
        </p:txBody>
      </p:sp>
      <p:sp>
        <p:nvSpPr>
          <p:cNvPr id="31" name="Textfeld 30">
            <a:extLst>
              <a:ext uri="{FF2B5EF4-FFF2-40B4-BE49-F238E27FC236}">
                <a16:creationId xmlns:a16="http://schemas.microsoft.com/office/drawing/2014/main" id="{8C24FF97-C6CE-4F64-B38B-0ECE7F6005B2}"/>
              </a:ext>
            </a:extLst>
          </p:cNvPr>
          <p:cNvSpPr txBox="1"/>
          <p:nvPr/>
        </p:nvSpPr>
        <p:spPr>
          <a:xfrm>
            <a:off x="8800316" y="5832826"/>
            <a:ext cx="3037926" cy="600164"/>
          </a:xfrm>
          <a:prstGeom prst="rect">
            <a:avLst/>
          </a:prstGeom>
          <a:noFill/>
        </p:spPr>
        <p:txBody>
          <a:bodyPr wrap="square">
            <a:spAutoFit/>
          </a:bodyPr>
          <a:lstStyle/>
          <a:p>
            <a:pPr algn="ctr"/>
            <a:r>
              <a:rPr lang="de-DE" sz="1100" err="1">
                <a:solidFill>
                  <a:srgbClr val="D9F41E"/>
                </a:solidFill>
                <a:latin typeface="nunito"/>
              </a:rPr>
              <a:t>Telegram</a:t>
            </a:r>
            <a:r>
              <a:rPr lang="de-DE" sz="1100">
                <a:solidFill>
                  <a:srgbClr val="D9F41E"/>
                </a:solidFill>
                <a:latin typeface="nunito"/>
              </a:rPr>
              <a:t> als direkten Kontakt zu den Creator nutzen und bei Anfragen transparent von dem Projekt überzeugen</a:t>
            </a:r>
          </a:p>
        </p:txBody>
      </p:sp>
    </p:spTree>
    <p:extLst>
      <p:ext uri="{BB962C8B-B14F-4D97-AF65-F5344CB8AC3E}">
        <p14:creationId xmlns:p14="http://schemas.microsoft.com/office/powerpoint/2010/main" val="2188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dirty="0"/>
              <a:t>PESTEL</a:t>
            </a:r>
          </a:p>
        </p:txBody>
      </p:sp>
      <p:sp>
        <p:nvSpPr>
          <p:cNvPr id="4" name="Textfeld 3">
            <a:extLst>
              <a:ext uri="{FF2B5EF4-FFF2-40B4-BE49-F238E27FC236}">
                <a16:creationId xmlns:a16="http://schemas.microsoft.com/office/drawing/2014/main" id="{4A0C4AFD-A2E4-4068-9E4B-699D9E6F0568}"/>
              </a:ext>
            </a:extLst>
          </p:cNvPr>
          <p:cNvSpPr txBox="1"/>
          <p:nvPr/>
        </p:nvSpPr>
        <p:spPr>
          <a:xfrm>
            <a:off x="516449" y="1789722"/>
            <a:ext cx="2126518" cy="369332"/>
          </a:xfrm>
          <a:prstGeom prst="rect">
            <a:avLst/>
          </a:prstGeom>
          <a:noFill/>
        </p:spPr>
        <p:txBody>
          <a:bodyPr wrap="square">
            <a:spAutoFit/>
          </a:bodyPr>
          <a:lstStyle/>
          <a:p>
            <a:pPr algn="ctr"/>
            <a:r>
              <a:rPr lang="de-DE" i="0" dirty="0">
                <a:solidFill>
                  <a:srgbClr val="D9F41E"/>
                </a:solidFill>
                <a:effectLst/>
                <a:latin typeface="nunito"/>
              </a:rPr>
              <a:t>Political</a:t>
            </a:r>
          </a:p>
        </p:txBody>
      </p:sp>
      <p:sp>
        <p:nvSpPr>
          <p:cNvPr id="5" name="Textfeld 4">
            <a:extLst>
              <a:ext uri="{FF2B5EF4-FFF2-40B4-BE49-F238E27FC236}">
                <a16:creationId xmlns:a16="http://schemas.microsoft.com/office/drawing/2014/main" id="{708CC47A-6872-4D83-B1BB-7834DE7DE41A}"/>
              </a:ext>
            </a:extLst>
          </p:cNvPr>
          <p:cNvSpPr txBox="1"/>
          <p:nvPr/>
        </p:nvSpPr>
        <p:spPr>
          <a:xfrm>
            <a:off x="2048623" y="1777563"/>
            <a:ext cx="2296951" cy="369332"/>
          </a:xfrm>
          <a:prstGeom prst="rect">
            <a:avLst/>
          </a:prstGeom>
          <a:noFill/>
        </p:spPr>
        <p:txBody>
          <a:bodyPr wrap="square">
            <a:spAutoFit/>
          </a:bodyPr>
          <a:lstStyle/>
          <a:p>
            <a:pPr algn="ctr"/>
            <a:r>
              <a:rPr lang="de-DE" i="0" dirty="0" err="1">
                <a:solidFill>
                  <a:srgbClr val="D9F41E"/>
                </a:solidFill>
                <a:effectLst/>
                <a:latin typeface="nunito"/>
              </a:rPr>
              <a:t>Economic</a:t>
            </a:r>
            <a:endParaRPr lang="de-DE" i="0" dirty="0">
              <a:solidFill>
                <a:srgbClr val="D9F41E"/>
              </a:solidFill>
              <a:effectLst/>
              <a:latin typeface="nunito"/>
            </a:endParaRPr>
          </a:p>
        </p:txBody>
      </p:sp>
      <p:sp>
        <p:nvSpPr>
          <p:cNvPr id="6" name="Textfeld 5">
            <a:extLst>
              <a:ext uri="{FF2B5EF4-FFF2-40B4-BE49-F238E27FC236}">
                <a16:creationId xmlns:a16="http://schemas.microsoft.com/office/drawing/2014/main" id="{C0616A6E-58E7-4C47-9751-DA23E46B69CC}"/>
              </a:ext>
            </a:extLst>
          </p:cNvPr>
          <p:cNvSpPr txBox="1"/>
          <p:nvPr/>
        </p:nvSpPr>
        <p:spPr>
          <a:xfrm>
            <a:off x="5627780" y="1784040"/>
            <a:ext cx="2251505" cy="369332"/>
          </a:xfrm>
          <a:prstGeom prst="rect">
            <a:avLst/>
          </a:prstGeom>
          <a:noFill/>
        </p:spPr>
        <p:txBody>
          <a:bodyPr wrap="square">
            <a:spAutoFit/>
          </a:bodyPr>
          <a:lstStyle/>
          <a:p>
            <a:pPr algn="ctr"/>
            <a:r>
              <a:rPr lang="de-DE" i="0" dirty="0">
                <a:solidFill>
                  <a:srgbClr val="D9F41E"/>
                </a:solidFill>
                <a:effectLst/>
                <a:latin typeface="nunito"/>
              </a:rPr>
              <a:t>Technological</a:t>
            </a:r>
          </a:p>
        </p:txBody>
      </p:sp>
      <p:sp>
        <p:nvSpPr>
          <p:cNvPr id="7" name="Textfeld 6">
            <a:extLst>
              <a:ext uri="{FF2B5EF4-FFF2-40B4-BE49-F238E27FC236}">
                <a16:creationId xmlns:a16="http://schemas.microsoft.com/office/drawing/2014/main" id="{DD378A7D-69D1-427F-8F5B-79BAA0F158AE}"/>
              </a:ext>
            </a:extLst>
          </p:cNvPr>
          <p:cNvSpPr txBox="1"/>
          <p:nvPr/>
        </p:nvSpPr>
        <p:spPr>
          <a:xfrm>
            <a:off x="3846893" y="1786496"/>
            <a:ext cx="2296951" cy="369332"/>
          </a:xfrm>
          <a:prstGeom prst="rect">
            <a:avLst/>
          </a:prstGeom>
          <a:noFill/>
        </p:spPr>
        <p:txBody>
          <a:bodyPr wrap="square">
            <a:spAutoFit/>
          </a:bodyPr>
          <a:lstStyle/>
          <a:p>
            <a:pPr algn="ctr"/>
            <a:r>
              <a:rPr lang="de-DE" i="0" dirty="0">
                <a:solidFill>
                  <a:srgbClr val="D9F41E"/>
                </a:solidFill>
                <a:effectLst/>
                <a:latin typeface="nunito"/>
              </a:rPr>
              <a:t>Social</a:t>
            </a:r>
          </a:p>
        </p:txBody>
      </p:sp>
      <p:sp>
        <p:nvSpPr>
          <p:cNvPr id="8" name="Textfeld 7">
            <a:extLst>
              <a:ext uri="{FF2B5EF4-FFF2-40B4-BE49-F238E27FC236}">
                <a16:creationId xmlns:a16="http://schemas.microsoft.com/office/drawing/2014/main" id="{0FA4E1EA-1BB7-4999-A2FC-B14760152780}"/>
              </a:ext>
            </a:extLst>
          </p:cNvPr>
          <p:cNvSpPr txBox="1"/>
          <p:nvPr/>
        </p:nvSpPr>
        <p:spPr>
          <a:xfrm>
            <a:off x="7365656" y="1802173"/>
            <a:ext cx="2251505" cy="369332"/>
          </a:xfrm>
          <a:prstGeom prst="rect">
            <a:avLst/>
          </a:prstGeom>
          <a:noFill/>
        </p:spPr>
        <p:txBody>
          <a:bodyPr wrap="square">
            <a:spAutoFit/>
          </a:bodyPr>
          <a:lstStyle/>
          <a:p>
            <a:pPr algn="ctr"/>
            <a:r>
              <a:rPr lang="de-DE" i="0" dirty="0">
                <a:solidFill>
                  <a:srgbClr val="D9F41E"/>
                </a:solidFill>
                <a:effectLst/>
                <a:latin typeface="nunito"/>
              </a:rPr>
              <a:t>Environment</a:t>
            </a:r>
          </a:p>
        </p:txBody>
      </p:sp>
      <p:sp>
        <p:nvSpPr>
          <p:cNvPr id="10" name="Textfeld 9">
            <a:extLst>
              <a:ext uri="{FF2B5EF4-FFF2-40B4-BE49-F238E27FC236}">
                <a16:creationId xmlns:a16="http://schemas.microsoft.com/office/drawing/2014/main" id="{ECF7B833-22FD-4059-8B3A-F136D9720A18}"/>
              </a:ext>
            </a:extLst>
          </p:cNvPr>
          <p:cNvSpPr txBox="1"/>
          <p:nvPr/>
        </p:nvSpPr>
        <p:spPr>
          <a:xfrm>
            <a:off x="2205742" y="2077252"/>
            <a:ext cx="2126518" cy="4308872"/>
          </a:xfrm>
          <a:prstGeom prst="rect">
            <a:avLst/>
          </a:prstGeom>
          <a:noFill/>
        </p:spPr>
        <p:txBody>
          <a:bodyPr wrap="square">
            <a:spAutoFit/>
          </a:bodyPr>
          <a:lstStyle/>
          <a:p>
            <a:pPr algn="ctr"/>
            <a:r>
              <a:rPr lang="de-DE" sz="1200" i="0" dirty="0">
                <a:solidFill>
                  <a:srgbClr val="FFFFFF"/>
                </a:solidFill>
                <a:effectLst/>
                <a:latin typeface="nunito"/>
              </a:rPr>
              <a:t>Abhängigkeit vom Fortschritt der Digitalisierung</a:t>
            </a:r>
          </a:p>
          <a:p>
            <a:pPr algn="ctr"/>
            <a:endParaRPr lang="de-DE" sz="1200" dirty="0">
              <a:solidFill>
                <a:srgbClr val="FFFFFF"/>
              </a:solidFill>
              <a:latin typeface="nunito"/>
            </a:endParaRPr>
          </a:p>
          <a:p>
            <a:pPr algn="ctr"/>
            <a:r>
              <a:rPr lang="de-DE" sz="1200" dirty="0" err="1">
                <a:solidFill>
                  <a:srgbClr val="FFFFFF"/>
                </a:solidFill>
                <a:latin typeface="nunito"/>
              </a:rPr>
              <a:t>Grösse</a:t>
            </a:r>
            <a:r>
              <a:rPr lang="de-DE" sz="1200" dirty="0">
                <a:solidFill>
                  <a:srgbClr val="FFFFFF"/>
                </a:solidFill>
                <a:latin typeface="nunito"/>
              </a:rPr>
              <a:t> </a:t>
            </a:r>
            <a:r>
              <a:rPr lang="de-DE" sz="1200" dirty="0" err="1">
                <a:solidFill>
                  <a:srgbClr val="FFFFFF"/>
                </a:solidFill>
                <a:latin typeface="nunito"/>
              </a:rPr>
              <a:t>Kryptomarkt</a:t>
            </a:r>
            <a:endParaRPr lang="de-DE" sz="1200" dirty="0">
              <a:solidFill>
                <a:srgbClr val="FFFFFF"/>
              </a:solidFill>
              <a:latin typeface="nunito"/>
            </a:endParaRPr>
          </a:p>
          <a:p>
            <a:pPr algn="ctr"/>
            <a:r>
              <a:rPr lang="de-DE" sz="1200" dirty="0">
                <a:solidFill>
                  <a:srgbClr val="FFFFFF"/>
                </a:solidFill>
                <a:latin typeface="nunito"/>
              </a:rPr>
              <a:t>Wechselkurse</a:t>
            </a:r>
          </a:p>
          <a:p>
            <a:pPr algn="ctr"/>
            <a:endParaRPr lang="de-DE" sz="1200" dirty="0">
              <a:solidFill>
                <a:srgbClr val="FFFFFF"/>
              </a:solidFill>
              <a:latin typeface="nunito"/>
            </a:endParaRPr>
          </a:p>
          <a:p>
            <a:pPr algn="ctr"/>
            <a:r>
              <a:rPr lang="de-DE" sz="1200" dirty="0">
                <a:solidFill>
                  <a:srgbClr val="FFFFFF"/>
                </a:solidFill>
                <a:latin typeface="nunito"/>
              </a:rPr>
              <a:t> </a:t>
            </a:r>
            <a:r>
              <a:rPr lang="de-DE" sz="1200" dirty="0" err="1">
                <a:solidFill>
                  <a:srgbClr val="FFFFFF"/>
                </a:solidFill>
                <a:latin typeface="nunito"/>
              </a:rPr>
              <a:t>Krypto</a:t>
            </a:r>
            <a:r>
              <a:rPr lang="de-DE" sz="1200" dirty="0">
                <a:solidFill>
                  <a:srgbClr val="FFFFFF"/>
                </a:solidFill>
                <a:latin typeface="nunito"/>
              </a:rPr>
              <a:t>/Finanz.</a:t>
            </a:r>
          </a:p>
          <a:p>
            <a:pPr algn="ctr"/>
            <a:r>
              <a:rPr lang="de-DE" sz="1200" dirty="0">
                <a:solidFill>
                  <a:srgbClr val="FFFFFF"/>
                </a:solidFill>
                <a:latin typeface="nunito"/>
              </a:rPr>
              <a:t>Zugpferd Big Players</a:t>
            </a:r>
          </a:p>
          <a:p>
            <a:pPr algn="ctr"/>
            <a:r>
              <a:rPr lang="de-DE" sz="1200" dirty="0">
                <a:solidFill>
                  <a:srgbClr val="FFFFFF"/>
                </a:solidFill>
                <a:latin typeface="nunito"/>
              </a:rPr>
              <a:t> (Bitcoin, Ether)</a:t>
            </a:r>
          </a:p>
          <a:p>
            <a:pPr algn="ctr"/>
            <a:endParaRPr lang="de-DE" sz="1200" dirty="0">
              <a:solidFill>
                <a:srgbClr val="FFFFFF"/>
              </a:solidFill>
              <a:latin typeface="nunito"/>
            </a:endParaRPr>
          </a:p>
          <a:p>
            <a:pPr algn="ctr"/>
            <a:r>
              <a:rPr lang="de-DE" sz="1200" dirty="0">
                <a:solidFill>
                  <a:srgbClr val="FFFFFF"/>
                </a:solidFill>
                <a:latin typeface="nunito"/>
              </a:rPr>
              <a:t>Währungs-</a:t>
            </a:r>
          </a:p>
          <a:p>
            <a:pPr algn="ctr"/>
            <a:r>
              <a:rPr lang="de-DE" sz="1200" dirty="0" err="1">
                <a:solidFill>
                  <a:srgbClr val="FFFFFF"/>
                </a:solidFill>
                <a:latin typeface="nunito"/>
              </a:rPr>
              <a:t>schwankungen</a:t>
            </a:r>
            <a:endParaRPr lang="de-DE" sz="1200" dirty="0">
              <a:solidFill>
                <a:srgbClr val="FFFFFF"/>
              </a:solidFill>
              <a:latin typeface="nunito"/>
            </a:endParaRPr>
          </a:p>
          <a:p>
            <a:pPr algn="ctr"/>
            <a:endParaRPr lang="de-DE" sz="1200" dirty="0">
              <a:solidFill>
                <a:srgbClr val="FFFFFF"/>
              </a:solidFill>
              <a:latin typeface="nunito"/>
            </a:endParaRPr>
          </a:p>
          <a:p>
            <a:pPr algn="ctr"/>
            <a:r>
              <a:rPr lang="de-DE" sz="1200" dirty="0">
                <a:solidFill>
                  <a:srgbClr val="FFFFFF"/>
                </a:solidFill>
                <a:latin typeface="nunito"/>
              </a:rPr>
              <a:t>Transaktionskosten</a:t>
            </a:r>
          </a:p>
          <a:p>
            <a:pPr algn="ctr"/>
            <a:r>
              <a:rPr lang="de-DE" sz="1200" dirty="0">
                <a:solidFill>
                  <a:srgbClr val="FFFFFF"/>
                </a:solidFill>
                <a:latin typeface="nunito"/>
              </a:rPr>
              <a:t>Zugang zum Internet</a:t>
            </a:r>
          </a:p>
          <a:p>
            <a:pPr algn="ctr"/>
            <a:r>
              <a:rPr lang="de-DE" sz="1200" dirty="0">
                <a:solidFill>
                  <a:srgbClr val="FFFFFF"/>
                </a:solidFill>
                <a:latin typeface="nunito"/>
              </a:rPr>
              <a:t>Steuersatz auf </a:t>
            </a:r>
          </a:p>
          <a:p>
            <a:pPr algn="ctr"/>
            <a:r>
              <a:rPr lang="de-DE" sz="1200" dirty="0">
                <a:solidFill>
                  <a:srgbClr val="FFFFFF"/>
                </a:solidFill>
                <a:latin typeface="nunito"/>
              </a:rPr>
              <a:t>Fiat-Geld</a:t>
            </a:r>
          </a:p>
          <a:p>
            <a:pPr algn="ctr"/>
            <a:r>
              <a:rPr lang="de-DE" sz="1200" dirty="0">
                <a:solidFill>
                  <a:srgbClr val="FFFFFF"/>
                </a:solidFill>
                <a:latin typeface="nunito"/>
              </a:rPr>
              <a:t>Einkommen Kaufkraft</a:t>
            </a:r>
          </a:p>
          <a:p>
            <a:pPr algn="ctr"/>
            <a:endParaRPr lang="de-DE" sz="1200" dirty="0">
              <a:solidFill>
                <a:srgbClr val="FFFFFF"/>
              </a:solidFill>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000" i="0" dirty="0">
              <a:solidFill>
                <a:srgbClr val="FFFFFF"/>
              </a:solidFill>
              <a:effectLst/>
              <a:latin typeface="nunito"/>
            </a:endParaRPr>
          </a:p>
        </p:txBody>
      </p:sp>
      <p:sp>
        <p:nvSpPr>
          <p:cNvPr id="11" name="Pfeil: Chevron 10">
            <a:extLst>
              <a:ext uri="{FF2B5EF4-FFF2-40B4-BE49-F238E27FC236}">
                <a16:creationId xmlns:a16="http://schemas.microsoft.com/office/drawing/2014/main" id="{6642D84C-906F-4EAB-A350-ACAFC5C5ED1F}"/>
              </a:ext>
            </a:extLst>
          </p:cNvPr>
          <p:cNvSpPr/>
          <p:nvPr/>
        </p:nvSpPr>
        <p:spPr>
          <a:xfrm>
            <a:off x="703898" y="1589261"/>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12" name="Pfeil: Chevron 11">
            <a:extLst>
              <a:ext uri="{FF2B5EF4-FFF2-40B4-BE49-F238E27FC236}">
                <a16:creationId xmlns:a16="http://schemas.microsoft.com/office/drawing/2014/main" id="{9D86D802-0DA6-411C-B9B4-429A5E633E82}"/>
              </a:ext>
            </a:extLst>
          </p:cNvPr>
          <p:cNvSpPr/>
          <p:nvPr/>
        </p:nvSpPr>
        <p:spPr>
          <a:xfrm>
            <a:off x="2418405" y="1602978"/>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13" name="Pfeil: Chevron 12">
            <a:extLst>
              <a:ext uri="{FF2B5EF4-FFF2-40B4-BE49-F238E27FC236}">
                <a16:creationId xmlns:a16="http://schemas.microsoft.com/office/drawing/2014/main" id="{835B072A-31B9-4AC0-AEF7-0E8085235CDC}"/>
              </a:ext>
            </a:extLst>
          </p:cNvPr>
          <p:cNvSpPr/>
          <p:nvPr/>
        </p:nvSpPr>
        <p:spPr>
          <a:xfrm>
            <a:off x="4176989" y="1615901"/>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14" name="Pfeil: Chevron 13">
            <a:extLst>
              <a:ext uri="{FF2B5EF4-FFF2-40B4-BE49-F238E27FC236}">
                <a16:creationId xmlns:a16="http://schemas.microsoft.com/office/drawing/2014/main" id="{B5A7B673-0872-44D0-909F-4D9D5AB1DFB9}"/>
              </a:ext>
            </a:extLst>
          </p:cNvPr>
          <p:cNvSpPr/>
          <p:nvPr/>
        </p:nvSpPr>
        <p:spPr>
          <a:xfrm>
            <a:off x="5909013" y="1629857"/>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15" name="Pfeil: Chevron 14">
            <a:extLst>
              <a:ext uri="{FF2B5EF4-FFF2-40B4-BE49-F238E27FC236}">
                <a16:creationId xmlns:a16="http://schemas.microsoft.com/office/drawing/2014/main" id="{B1801362-B25A-481F-B501-D17D5771077F}"/>
              </a:ext>
            </a:extLst>
          </p:cNvPr>
          <p:cNvSpPr/>
          <p:nvPr/>
        </p:nvSpPr>
        <p:spPr>
          <a:xfrm>
            <a:off x="7626877" y="1629857"/>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16" name="Textfeld 15">
            <a:extLst>
              <a:ext uri="{FF2B5EF4-FFF2-40B4-BE49-F238E27FC236}">
                <a16:creationId xmlns:a16="http://schemas.microsoft.com/office/drawing/2014/main" id="{1D898C51-8F0A-40A4-9D51-E2ACD4852CB3}"/>
              </a:ext>
            </a:extLst>
          </p:cNvPr>
          <p:cNvSpPr txBox="1"/>
          <p:nvPr/>
        </p:nvSpPr>
        <p:spPr>
          <a:xfrm>
            <a:off x="4204651" y="2077252"/>
            <a:ext cx="1638375" cy="4893647"/>
          </a:xfrm>
          <a:prstGeom prst="rect">
            <a:avLst/>
          </a:prstGeom>
          <a:noFill/>
        </p:spPr>
        <p:txBody>
          <a:bodyPr wrap="square" lIns="91440" tIns="45720" rIns="91440" bIns="45720" anchor="t">
            <a:spAutoFit/>
          </a:bodyPr>
          <a:lstStyle/>
          <a:p>
            <a:pPr algn="ctr"/>
            <a:r>
              <a:rPr lang="de-DE" sz="1200" dirty="0">
                <a:solidFill>
                  <a:srgbClr val="FFFFFF"/>
                </a:solidFill>
                <a:latin typeface="nunito"/>
              </a:rPr>
              <a:t>Veränderung Lebensstile</a:t>
            </a:r>
          </a:p>
          <a:p>
            <a:pPr algn="ctr"/>
            <a:endParaRPr lang="de-DE" sz="1200" dirty="0">
              <a:solidFill>
                <a:srgbClr val="FFFFFF"/>
              </a:solidFill>
              <a:latin typeface="nunito"/>
            </a:endParaRPr>
          </a:p>
          <a:p>
            <a:pPr algn="ctr"/>
            <a:r>
              <a:rPr lang="de-DE" sz="1200" i="0" dirty="0">
                <a:solidFill>
                  <a:srgbClr val="FFFFFF"/>
                </a:solidFill>
                <a:effectLst/>
                <a:latin typeface="nunito"/>
              </a:rPr>
              <a:t>Verlust Wissenstransfer</a:t>
            </a:r>
          </a:p>
          <a:p>
            <a:pPr algn="ctr"/>
            <a:endParaRPr lang="de-DE" sz="1200" i="0" dirty="0">
              <a:solidFill>
                <a:srgbClr val="FFFFFF"/>
              </a:solidFill>
              <a:effectLst/>
              <a:latin typeface="nunito"/>
            </a:endParaRPr>
          </a:p>
          <a:p>
            <a:pPr algn="ctr"/>
            <a:r>
              <a:rPr lang="de-DE" sz="1200" dirty="0">
                <a:solidFill>
                  <a:srgbClr val="FFFFFF"/>
                </a:solidFill>
                <a:latin typeface="nunito"/>
              </a:rPr>
              <a:t>Ethische Bedenken</a:t>
            </a:r>
          </a:p>
          <a:p>
            <a:pPr algn="ctr"/>
            <a:endParaRPr lang="de-DE" sz="1200" i="0" dirty="0">
              <a:solidFill>
                <a:srgbClr val="FFFFFF"/>
              </a:solidFill>
              <a:effectLst/>
              <a:latin typeface="nunito"/>
            </a:endParaRPr>
          </a:p>
          <a:p>
            <a:pPr algn="ctr"/>
            <a:r>
              <a:rPr lang="de-DE" sz="1200" dirty="0">
                <a:solidFill>
                  <a:srgbClr val="FFFFFF"/>
                </a:solidFill>
                <a:latin typeface="nunito"/>
              </a:rPr>
              <a:t>Freidenker</a:t>
            </a:r>
          </a:p>
          <a:p>
            <a:pPr algn="ctr"/>
            <a:endParaRPr lang="de-DE" sz="1200" dirty="0">
              <a:solidFill>
                <a:srgbClr val="FFFFFF"/>
              </a:solidFill>
              <a:latin typeface="nunito"/>
            </a:endParaRPr>
          </a:p>
          <a:p>
            <a:pPr algn="ctr"/>
            <a:r>
              <a:rPr lang="de-DE" sz="1200" i="0" dirty="0">
                <a:solidFill>
                  <a:srgbClr val="FFFFFF"/>
                </a:solidFill>
                <a:effectLst/>
                <a:latin typeface="nunito"/>
              </a:rPr>
              <a:t>alternative Lebensformen</a:t>
            </a:r>
          </a:p>
          <a:p>
            <a:pPr algn="ctr"/>
            <a:br>
              <a:rPr lang="de-DE" sz="1200" i="0" dirty="0">
                <a:solidFill>
                  <a:srgbClr val="FFFFFF"/>
                </a:solidFill>
                <a:effectLst/>
                <a:latin typeface="nunito"/>
              </a:rPr>
            </a:br>
            <a:r>
              <a:rPr lang="de-DE" sz="1200" dirty="0">
                <a:solidFill>
                  <a:srgbClr val="FFFFFF"/>
                </a:solidFill>
                <a:latin typeface="nunito"/>
              </a:rPr>
              <a:t>Bildungsniveau Gesellschaft</a:t>
            </a:r>
          </a:p>
          <a:p>
            <a:pPr algn="ctr"/>
            <a:endParaRPr lang="de-DE" sz="1200" dirty="0">
              <a:solidFill>
                <a:srgbClr val="FFFFFF"/>
              </a:solidFill>
              <a:latin typeface="nunito"/>
            </a:endParaRPr>
          </a:p>
          <a:p>
            <a:pPr algn="ctr"/>
            <a:r>
              <a:rPr lang="de-DE" sz="1200" dirty="0">
                <a:solidFill>
                  <a:srgbClr val="FFFFFF"/>
                </a:solidFill>
                <a:latin typeface="nunito"/>
              </a:rPr>
              <a:t>Bevölkerungszahl/Affinität Technologie</a:t>
            </a: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p:txBody>
      </p:sp>
      <p:sp>
        <p:nvSpPr>
          <p:cNvPr id="18" name="Textfeld 17">
            <a:extLst>
              <a:ext uri="{FF2B5EF4-FFF2-40B4-BE49-F238E27FC236}">
                <a16:creationId xmlns:a16="http://schemas.microsoft.com/office/drawing/2014/main" id="{B10B2C67-7029-44B1-83E0-308C10D1EBB0}"/>
              </a:ext>
            </a:extLst>
          </p:cNvPr>
          <p:cNvSpPr txBox="1"/>
          <p:nvPr/>
        </p:nvSpPr>
        <p:spPr>
          <a:xfrm>
            <a:off x="5961452" y="2077252"/>
            <a:ext cx="1674881" cy="4524315"/>
          </a:xfrm>
          <a:prstGeom prst="rect">
            <a:avLst/>
          </a:prstGeom>
          <a:noFill/>
        </p:spPr>
        <p:txBody>
          <a:bodyPr wrap="square" lIns="91440" tIns="45720" rIns="91440" bIns="45720" anchor="t">
            <a:spAutoFit/>
          </a:bodyPr>
          <a:lstStyle/>
          <a:p>
            <a:pPr algn="ctr"/>
            <a:r>
              <a:rPr lang="de-DE" sz="1200" i="0" dirty="0">
                <a:solidFill>
                  <a:srgbClr val="FFFFFF"/>
                </a:solidFill>
                <a:effectLst/>
                <a:latin typeface="nunito"/>
              </a:rPr>
              <a:t>Digital und analoge Gegebenheiten</a:t>
            </a:r>
          </a:p>
          <a:p>
            <a:pPr algn="ctr"/>
            <a:endParaRPr lang="de-DE" sz="1200" i="0" dirty="0">
              <a:solidFill>
                <a:srgbClr val="FFFFFF"/>
              </a:solidFill>
              <a:effectLst/>
              <a:latin typeface="nunito"/>
            </a:endParaRPr>
          </a:p>
          <a:p>
            <a:pPr algn="ctr"/>
            <a:r>
              <a:rPr lang="de-DE" sz="1200" dirty="0">
                <a:solidFill>
                  <a:srgbClr val="FFFFFF"/>
                </a:solidFill>
                <a:latin typeface="nunito"/>
              </a:rPr>
              <a:t> Krypto-Szene</a:t>
            </a:r>
            <a:endParaRPr lang="de-DE" sz="1200" i="0" dirty="0">
              <a:solidFill>
                <a:srgbClr val="FFFFFF"/>
              </a:solidFill>
              <a:effectLst/>
              <a:latin typeface="nunito"/>
            </a:endParaRPr>
          </a:p>
          <a:p>
            <a:pPr algn="ctr"/>
            <a:endParaRPr lang="de-DE" sz="1200" i="0" dirty="0">
              <a:solidFill>
                <a:srgbClr val="FFFFFF"/>
              </a:solidFill>
              <a:effectLst/>
              <a:latin typeface="nunito"/>
            </a:endParaRPr>
          </a:p>
          <a:p>
            <a:pPr algn="ctr"/>
            <a:r>
              <a:rPr lang="de-DE" sz="1200" dirty="0">
                <a:solidFill>
                  <a:srgbClr val="FFFFFF"/>
                </a:solidFill>
                <a:latin typeface="nunito"/>
              </a:rPr>
              <a:t>Hackerangriffe</a:t>
            </a:r>
          </a:p>
          <a:p>
            <a:pPr algn="ctr"/>
            <a:br>
              <a:rPr lang="de-DE" sz="1200" dirty="0">
                <a:solidFill>
                  <a:srgbClr val="FFFFFF"/>
                </a:solidFill>
                <a:latin typeface="nunito"/>
              </a:rPr>
            </a:br>
            <a:r>
              <a:rPr lang="de-DE" sz="1200" dirty="0">
                <a:solidFill>
                  <a:srgbClr val="FFFFFF"/>
                </a:solidFill>
                <a:latin typeface="nunito"/>
              </a:rPr>
              <a:t>Unterschiedliche Programmier-sprachen </a:t>
            </a:r>
          </a:p>
          <a:p>
            <a:pPr algn="ctr"/>
            <a:r>
              <a:rPr lang="de-DE" sz="1200" dirty="0">
                <a:solidFill>
                  <a:srgbClr val="FFFFFF"/>
                </a:solidFill>
                <a:latin typeface="nunito"/>
              </a:rPr>
              <a:t>World Wide Web</a:t>
            </a:r>
          </a:p>
          <a:p>
            <a:pPr algn="ctr"/>
            <a:endParaRPr lang="de-DE" sz="1200" dirty="0">
              <a:solidFill>
                <a:srgbClr val="FFFFFF"/>
              </a:solidFill>
              <a:latin typeface="nunito"/>
            </a:endParaRPr>
          </a:p>
          <a:p>
            <a:pPr algn="ctr"/>
            <a:r>
              <a:rPr lang="de-DE" sz="1200" dirty="0">
                <a:solidFill>
                  <a:srgbClr val="FFFFFF"/>
                </a:solidFill>
                <a:latin typeface="nunito"/>
              </a:rPr>
              <a:t> </a:t>
            </a:r>
            <a:r>
              <a:rPr lang="de-DE" sz="1200" i="0" dirty="0">
                <a:solidFill>
                  <a:srgbClr val="FFFFFF"/>
                </a:solidFill>
                <a:effectLst/>
                <a:latin typeface="nunito"/>
              </a:rPr>
              <a:t>Updates Programmiersprache</a:t>
            </a:r>
          </a:p>
          <a:p>
            <a:pPr algn="ctr"/>
            <a:endParaRPr lang="de-DE" sz="1200" dirty="0">
              <a:solidFill>
                <a:srgbClr val="FFFFFF"/>
              </a:solidFill>
              <a:latin typeface="nunito"/>
            </a:endParaRPr>
          </a:p>
          <a:p>
            <a:pPr algn="ctr"/>
            <a:r>
              <a:rPr lang="de-DE" sz="1200" dirty="0">
                <a:solidFill>
                  <a:srgbClr val="FFFFFF"/>
                </a:solidFill>
                <a:latin typeface="nunito"/>
              </a:rPr>
              <a:t>Verfügbarkeit und Aktualität Daten und Schnittstellen </a:t>
            </a:r>
            <a:r>
              <a:rPr lang="de-DE" sz="1200" i="0" dirty="0">
                <a:solidFill>
                  <a:srgbClr val="FFFFFF"/>
                </a:solidFill>
                <a:effectLst/>
                <a:latin typeface="nunito"/>
              </a:rPr>
              <a:t> </a:t>
            </a:r>
            <a:br>
              <a:rPr lang="de-DE" sz="1200" i="0" dirty="0">
                <a:solidFill>
                  <a:srgbClr val="FFFFFF"/>
                </a:solidFill>
                <a:effectLst/>
                <a:latin typeface="nunito"/>
              </a:rPr>
            </a:b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dirty="0">
              <a:solidFill>
                <a:srgbClr val="FFFFFF"/>
              </a:solidFill>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p:txBody>
      </p:sp>
      <p:sp>
        <p:nvSpPr>
          <p:cNvPr id="19" name="Textfeld 18">
            <a:extLst>
              <a:ext uri="{FF2B5EF4-FFF2-40B4-BE49-F238E27FC236}">
                <a16:creationId xmlns:a16="http://schemas.microsoft.com/office/drawing/2014/main" id="{CFD02398-8629-4EC6-B36D-DFE472F2380D}"/>
              </a:ext>
            </a:extLst>
          </p:cNvPr>
          <p:cNvSpPr txBox="1"/>
          <p:nvPr/>
        </p:nvSpPr>
        <p:spPr>
          <a:xfrm>
            <a:off x="7750143" y="2077252"/>
            <a:ext cx="1611135" cy="3416320"/>
          </a:xfrm>
          <a:prstGeom prst="rect">
            <a:avLst/>
          </a:prstGeom>
          <a:noFill/>
        </p:spPr>
        <p:txBody>
          <a:bodyPr wrap="square" lIns="91440" tIns="45720" rIns="91440" bIns="45720" anchor="t">
            <a:spAutoFit/>
          </a:bodyPr>
          <a:lstStyle/>
          <a:p>
            <a:pPr algn="ctr"/>
            <a:r>
              <a:rPr lang="de-DE" sz="1200" i="0" dirty="0">
                <a:solidFill>
                  <a:srgbClr val="FFFFFF"/>
                </a:solidFill>
                <a:effectLst/>
                <a:latin typeface="nunito"/>
              </a:rPr>
              <a:t>Transparenz</a:t>
            </a:r>
          </a:p>
          <a:p>
            <a:pPr algn="ctr"/>
            <a:endParaRPr lang="de-DE" sz="1200" dirty="0">
              <a:solidFill>
                <a:srgbClr val="FFFFFF"/>
              </a:solidFill>
              <a:latin typeface="nunito"/>
            </a:endParaRPr>
          </a:p>
          <a:p>
            <a:pPr algn="ctr"/>
            <a:r>
              <a:rPr lang="de-DE" sz="1200" dirty="0">
                <a:solidFill>
                  <a:srgbClr val="FFFFFF"/>
                </a:solidFill>
                <a:latin typeface="nunito"/>
              </a:rPr>
              <a:t>Energieverbrauch</a:t>
            </a:r>
          </a:p>
          <a:p>
            <a:pPr algn="ctr"/>
            <a:r>
              <a:rPr lang="de-DE" sz="1200" i="0" dirty="0">
                <a:solidFill>
                  <a:srgbClr val="FFFFFF"/>
                </a:solidFill>
                <a:effectLst/>
                <a:latin typeface="nunito"/>
              </a:rPr>
              <a:t>Intrastruktur</a:t>
            </a:r>
          </a:p>
          <a:p>
            <a:pPr algn="ctr"/>
            <a:endParaRPr lang="de-DE" sz="1200" dirty="0">
              <a:solidFill>
                <a:srgbClr val="FFFFFF"/>
              </a:solidFill>
              <a:latin typeface="nunito"/>
            </a:endParaRPr>
          </a:p>
          <a:p>
            <a:pPr algn="ctr"/>
            <a:r>
              <a:rPr lang="de-DE" sz="1200" i="0" dirty="0">
                <a:solidFill>
                  <a:srgbClr val="FFFFFF"/>
                </a:solidFill>
                <a:effectLst/>
                <a:latin typeface="nunito"/>
              </a:rPr>
              <a:t> Datencenter</a:t>
            </a:r>
          </a:p>
          <a:p>
            <a:pPr algn="ctr"/>
            <a:endParaRPr lang="de-DE" sz="1200" i="0" dirty="0">
              <a:solidFill>
                <a:srgbClr val="FFFFFF"/>
              </a:solidFill>
              <a:effectLst/>
              <a:latin typeface="nunito"/>
            </a:endParaRPr>
          </a:p>
          <a:p>
            <a:pPr algn="ctr"/>
            <a:r>
              <a:rPr lang="de-DE" sz="1200" dirty="0">
                <a:solidFill>
                  <a:srgbClr val="FFFFFF"/>
                </a:solidFill>
                <a:latin typeface="nunito"/>
              </a:rPr>
              <a:t>CO2 </a:t>
            </a:r>
            <a:r>
              <a:rPr lang="de-DE" sz="1200" dirty="0" err="1">
                <a:solidFill>
                  <a:srgbClr val="FFFFFF"/>
                </a:solidFill>
                <a:latin typeface="nunito"/>
              </a:rPr>
              <a:t>Fussabdruck</a:t>
            </a:r>
            <a:endParaRPr lang="de-DE" sz="1200" dirty="0">
              <a:solidFill>
                <a:srgbClr val="FFFFFF"/>
              </a:solidFill>
              <a:latin typeface="nunito"/>
            </a:endParaRPr>
          </a:p>
          <a:p>
            <a:pPr algn="ctr"/>
            <a:endParaRPr lang="de-DE" sz="1200" dirty="0">
              <a:solidFill>
                <a:srgbClr val="FFFFFF"/>
              </a:solidFill>
              <a:latin typeface="nunito"/>
            </a:endParaRPr>
          </a:p>
          <a:p>
            <a:pPr algn="ctr"/>
            <a:r>
              <a:rPr lang="de-DE" sz="1200" i="0" dirty="0">
                <a:solidFill>
                  <a:srgbClr val="FFFFFF"/>
                </a:solidFill>
                <a:effectLst/>
                <a:latin typeface="nunito"/>
              </a:rPr>
              <a:t>ökologische </a:t>
            </a:r>
          </a:p>
          <a:p>
            <a:pPr algn="ctr"/>
            <a:endParaRPr lang="de-DE" sz="1200" dirty="0">
              <a:solidFill>
                <a:srgbClr val="FFFFFF"/>
              </a:solidFill>
              <a:latin typeface="nunito"/>
            </a:endParaRPr>
          </a:p>
          <a:p>
            <a:pPr algn="ctr"/>
            <a:r>
              <a:rPr lang="de-DE" sz="1200" i="0" dirty="0">
                <a:solidFill>
                  <a:srgbClr val="FFFFFF"/>
                </a:solidFill>
                <a:effectLst/>
                <a:latin typeface="nunito"/>
              </a:rPr>
              <a:t>Einflüsse Hardware</a:t>
            </a:r>
          </a:p>
          <a:p>
            <a:pPr algn="ctr"/>
            <a:endParaRPr lang="de-DE" sz="1200" dirty="0">
              <a:solidFill>
                <a:srgbClr val="FFFFFF"/>
              </a:solidFill>
              <a:latin typeface="nunito"/>
            </a:endParaRPr>
          </a:p>
          <a:p>
            <a:pPr algn="ctr"/>
            <a:r>
              <a:rPr lang="de-DE" sz="1200" dirty="0">
                <a:solidFill>
                  <a:srgbClr val="FFFFFF"/>
                </a:solidFill>
                <a:latin typeface="nunito"/>
              </a:rPr>
              <a:t>Umweltschützer</a:t>
            </a: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p:txBody>
      </p:sp>
      <p:sp>
        <p:nvSpPr>
          <p:cNvPr id="20" name="Textfeld 19">
            <a:extLst>
              <a:ext uri="{FF2B5EF4-FFF2-40B4-BE49-F238E27FC236}">
                <a16:creationId xmlns:a16="http://schemas.microsoft.com/office/drawing/2014/main" id="{39BF4888-1813-4798-9893-C5B8CF399B19}"/>
              </a:ext>
            </a:extLst>
          </p:cNvPr>
          <p:cNvSpPr txBox="1"/>
          <p:nvPr/>
        </p:nvSpPr>
        <p:spPr>
          <a:xfrm>
            <a:off x="501380" y="2077252"/>
            <a:ext cx="2126518" cy="3416320"/>
          </a:xfrm>
          <a:prstGeom prst="rect">
            <a:avLst/>
          </a:prstGeom>
          <a:noFill/>
        </p:spPr>
        <p:txBody>
          <a:bodyPr wrap="square">
            <a:spAutoFit/>
          </a:bodyPr>
          <a:lstStyle/>
          <a:p>
            <a:pPr algn="ctr"/>
            <a:r>
              <a:rPr lang="de-DE" sz="1200" i="0" dirty="0">
                <a:solidFill>
                  <a:srgbClr val="FFFFFF"/>
                </a:solidFill>
                <a:effectLst/>
                <a:latin typeface="nunito"/>
              </a:rPr>
              <a:t>freie Marktwirtschaft</a:t>
            </a:r>
            <a:endParaRPr lang="de-DE" sz="1200" dirty="0">
              <a:solidFill>
                <a:srgbClr val="FFFFFF"/>
              </a:solidFill>
              <a:latin typeface="nunito"/>
            </a:endParaRPr>
          </a:p>
          <a:p>
            <a:pPr algn="ctr"/>
            <a:endParaRPr lang="de-DE" sz="1200" i="0" dirty="0">
              <a:solidFill>
                <a:srgbClr val="FFFFFF"/>
              </a:solidFill>
              <a:effectLst/>
              <a:latin typeface="nunito"/>
            </a:endParaRPr>
          </a:p>
          <a:p>
            <a:pPr algn="ctr"/>
            <a:r>
              <a:rPr lang="de-DE" sz="1200" dirty="0">
                <a:solidFill>
                  <a:srgbClr val="FFFFFF"/>
                </a:solidFill>
                <a:latin typeface="nunito"/>
              </a:rPr>
              <a:t>Steuerrichtlinien</a:t>
            </a:r>
          </a:p>
          <a:p>
            <a:pPr algn="ctr"/>
            <a:endParaRPr lang="de-DE" sz="1200" i="0" dirty="0">
              <a:solidFill>
                <a:srgbClr val="FFFFFF"/>
              </a:solidFill>
              <a:effectLst/>
              <a:latin typeface="nunito"/>
            </a:endParaRPr>
          </a:p>
          <a:p>
            <a:pPr algn="ctr"/>
            <a:r>
              <a:rPr lang="de-DE" sz="1200" dirty="0">
                <a:solidFill>
                  <a:srgbClr val="FFFFFF"/>
                </a:solidFill>
                <a:latin typeface="nunito"/>
              </a:rPr>
              <a:t>Gesetzbebung</a:t>
            </a:r>
          </a:p>
          <a:p>
            <a:pPr algn="ctr"/>
            <a:endParaRPr lang="de-DE" sz="1200" i="0" dirty="0">
              <a:solidFill>
                <a:srgbClr val="FFFFFF"/>
              </a:solidFill>
              <a:effectLst/>
              <a:latin typeface="nunito"/>
            </a:endParaRPr>
          </a:p>
          <a:p>
            <a:pPr algn="ctr"/>
            <a:r>
              <a:rPr lang="de-DE" sz="1200" dirty="0">
                <a:solidFill>
                  <a:srgbClr val="FFFFFF"/>
                </a:solidFill>
                <a:latin typeface="nunito"/>
              </a:rPr>
              <a:t>Politik der Länder</a:t>
            </a:r>
          </a:p>
          <a:p>
            <a:pPr algn="ctr"/>
            <a:endParaRPr lang="de-DE" sz="1200" dirty="0">
              <a:solidFill>
                <a:srgbClr val="FFFFFF"/>
              </a:solidFill>
              <a:latin typeface="nunito"/>
            </a:endParaRPr>
          </a:p>
          <a:p>
            <a:pPr algn="ctr"/>
            <a:r>
              <a:rPr lang="de-DE" sz="1200" dirty="0">
                <a:solidFill>
                  <a:srgbClr val="FFFFFF"/>
                </a:solidFill>
                <a:latin typeface="nunito"/>
              </a:rPr>
              <a:t>Regularien (Goldener Schild)</a:t>
            </a:r>
          </a:p>
          <a:p>
            <a:pPr algn="ctr"/>
            <a:r>
              <a:rPr lang="de-DE" sz="1200" dirty="0">
                <a:solidFill>
                  <a:srgbClr val="FFFFFF"/>
                </a:solidFill>
                <a:latin typeface="nunito"/>
              </a:rPr>
              <a:t>Lobbying der Banken</a:t>
            </a:r>
          </a:p>
          <a:p>
            <a:pPr algn="ctr"/>
            <a:r>
              <a:rPr lang="de-DE" sz="1200" dirty="0">
                <a:solidFill>
                  <a:srgbClr val="FFFFFF"/>
                </a:solidFill>
                <a:latin typeface="nunito"/>
              </a:rPr>
              <a:t>Schwarzmarkt</a:t>
            </a:r>
          </a:p>
          <a:p>
            <a:pPr algn="ctr"/>
            <a:r>
              <a:rPr lang="de-DE" sz="1200" dirty="0">
                <a:solidFill>
                  <a:srgbClr val="FFFFFF"/>
                </a:solidFill>
                <a:latin typeface="nunito"/>
              </a:rPr>
              <a:t>Geldpolitik national/international</a:t>
            </a:r>
          </a:p>
          <a:p>
            <a:pPr algn="ctr"/>
            <a:endParaRPr lang="de-DE" sz="1200" dirty="0">
              <a:solidFill>
                <a:srgbClr val="FFFFFF"/>
              </a:solidFill>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i="0" dirty="0">
              <a:solidFill>
                <a:srgbClr val="FFFFFF"/>
              </a:solidFill>
              <a:effectLst/>
              <a:latin typeface="nunito"/>
            </a:endParaRPr>
          </a:p>
        </p:txBody>
      </p:sp>
      <p:sp>
        <p:nvSpPr>
          <p:cNvPr id="21" name="Textfeld 20">
            <a:extLst>
              <a:ext uri="{FF2B5EF4-FFF2-40B4-BE49-F238E27FC236}">
                <a16:creationId xmlns:a16="http://schemas.microsoft.com/office/drawing/2014/main" id="{66531CF9-C131-EC4A-B0CB-5B9FFDCEA393}"/>
              </a:ext>
            </a:extLst>
          </p:cNvPr>
          <p:cNvSpPr txBox="1"/>
          <p:nvPr/>
        </p:nvSpPr>
        <p:spPr>
          <a:xfrm>
            <a:off x="9054697" y="1801955"/>
            <a:ext cx="2251505" cy="369332"/>
          </a:xfrm>
          <a:prstGeom prst="rect">
            <a:avLst/>
          </a:prstGeom>
          <a:noFill/>
        </p:spPr>
        <p:txBody>
          <a:bodyPr wrap="square">
            <a:spAutoFit/>
          </a:bodyPr>
          <a:lstStyle/>
          <a:p>
            <a:pPr algn="ctr"/>
            <a:r>
              <a:rPr lang="de-DE" i="0" dirty="0">
                <a:solidFill>
                  <a:srgbClr val="D9F41E"/>
                </a:solidFill>
                <a:effectLst/>
                <a:latin typeface="nunito"/>
              </a:rPr>
              <a:t>Legal</a:t>
            </a:r>
          </a:p>
        </p:txBody>
      </p:sp>
      <p:sp>
        <p:nvSpPr>
          <p:cNvPr id="22" name="Pfeil: Chevron 14">
            <a:extLst>
              <a:ext uri="{FF2B5EF4-FFF2-40B4-BE49-F238E27FC236}">
                <a16:creationId xmlns:a16="http://schemas.microsoft.com/office/drawing/2014/main" id="{66F80059-3F9D-774E-A966-95A017EDC7DA}"/>
              </a:ext>
            </a:extLst>
          </p:cNvPr>
          <p:cNvSpPr/>
          <p:nvPr/>
        </p:nvSpPr>
        <p:spPr>
          <a:xfrm>
            <a:off x="9406638" y="1629857"/>
            <a:ext cx="1689041" cy="4038309"/>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100">
              <a:solidFill>
                <a:schemeClr val="tx1"/>
              </a:solidFill>
            </a:endParaRPr>
          </a:p>
        </p:txBody>
      </p:sp>
      <p:sp>
        <p:nvSpPr>
          <p:cNvPr id="23" name="Textfeld 22">
            <a:extLst>
              <a:ext uri="{FF2B5EF4-FFF2-40B4-BE49-F238E27FC236}">
                <a16:creationId xmlns:a16="http://schemas.microsoft.com/office/drawing/2014/main" id="{346D4628-2CCD-F74F-8E93-29D3506082D8}"/>
              </a:ext>
            </a:extLst>
          </p:cNvPr>
          <p:cNvSpPr txBox="1"/>
          <p:nvPr/>
        </p:nvSpPr>
        <p:spPr>
          <a:xfrm>
            <a:off x="9445590" y="2054612"/>
            <a:ext cx="1611135" cy="3785652"/>
          </a:xfrm>
          <a:prstGeom prst="rect">
            <a:avLst/>
          </a:prstGeom>
          <a:noFill/>
        </p:spPr>
        <p:txBody>
          <a:bodyPr wrap="square" lIns="91440" tIns="45720" rIns="91440" bIns="45720" anchor="t">
            <a:spAutoFit/>
          </a:bodyPr>
          <a:lstStyle/>
          <a:p>
            <a:pPr algn="ctr"/>
            <a:r>
              <a:rPr lang="de-DE" sz="1200" i="0" dirty="0">
                <a:solidFill>
                  <a:srgbClr val="FFFFFF"/>
                </a:solidFill>
                <a:effectLst/>
                <a:latin typeface="nunito"/>
              </a:rPr>
              <a:t>Datenschutz</a:t>
            </a:r>
          </a:p>
          <a:p>
            <a:pPr algn="ctr"/>
            <a:endParaRPr lang="de-DE" sz="1200" dirty="0">
              <a:solidFill>
                <a:srgbClr val="FFFFFF"/>
              </a:solidFill>
              <a:latin typeface="nunito"/>
            </a:endParaRPr>
          </a:p>
          <a:p>
            <a:pPr algn="ctr"/>
            <a:r>
              <a:rPr lang="de-DE" sz="1200" i="0" dirty="0">
                <a:solidFill>
                  <a:srgbClr val="FFFFFF"/>
                </a:solidFill>
                <a:effectLst/>
                <a:latin typeface="nunito"/>
              </a:rPr>
              <a:t> international</a:t>
            </a:r>
          </a:p>
          <a:p>
            <a:pPr algn="ctr"/>
            <a:r>
              <a:rPr lang="de-DE" sz="1200" dirty="0">
                <a:solidFill>
                  <a:srgbClr val="FFFFFF"/>
                </a:solidFill>
                <a:latin typeface="nunito"/>
              </a:rPr>
              <a:t>Regionale</a:t>
            </a:r>
          </a:p>
          <a:p>
            <a:pPr algn="ctr"/>
            <a:endParaRPr lang="de-DE" sz="1200" dirty="0">
              <a:solidFill>
                <a:srgbClr val="FFFFFF"/>
              </a:solidFill>
              <a:latin typeface="nunito"/>
            </a:endParaRPr>
          </a:p>
          <a:p>
            <a:pPr algn="ctr"/>
            <a:r>
              <a:rPr lang="de-DE" sz="1200" dirty="0">
                <a:solidFill>
                  <a:srgbClr val="FFFFFF"/>
                </a:solidFill>
                <a:latin typeface="nunito"/>
              </a:rPr>
              <a:t> Unterschiede rechtl. </a:t>
            </a:r>
          </a:p>
          <a:p>
            <a:pPr algn="ctr"/>
            <a:r>
              <a:rPr lang="de-DE" sz="1200" i="0" dirty="0">
                <a:solidFill>
                  <a:srgbClr val="FFFFFF"/>
                </a:solidFill>
                <a:effectLst/>
                <a:latin typeface="nunito"/>
              </a:rPr>
              <a:t>Grauzone</a:t>
            </a:r>
          </a:p>
          <a:p>
            <a:pPr algn="ctr"/>
            <a:endParaRPr lang="de-DE" sz="1200" i="0" dirty="0">
              <a:solidFill>
                <a:srgbClr val="FFFFFF"/>
              </a:solidFill>
              <a:effectLst/>
              <a:latin typeface="nunito"/>
            </a:endParaRPr>
          </a:p>
          <a:p>
            <a:pPr algn="ctr"/>
            <a:r>
              <a:rPr lang="de-DE" sz="1200" dirty="0">
                <a:solidFill>
                  <a:srgbClr val="FFFFFF"/>
                </a:solidFill>
                <a:latin typeface="nunito"/>
              </a:rPr>
              <a:t>Unvorhersehbarkeit</a:t>
            </a:r>
          </a:p>
          <a:p>
            <a:pPr algn="ctr"/>
            <a:endParaRPr lang="de-DE" sz="1200" i="0" dirty="0">
              <a:solidFill>
                <a:srgbClr val="FFFFFF"/>
              </a:solidFill>
              <a:effectLst/>
              <a:latin typeface="nunito"/>
            </a:endParaRPr>
          </a:p>
          <a:p>
            <a:pPr algn="ctr"/>
            <a:r>
              <a:rPr lang="de-DE" sz="1200" i="0" dirty="0">
                <a:solidFill>
                  <a:srgbClr val="FFFFFF"/>
                </a:solidFill>
                <a:effectLst/>
                <a:latin typeface="nunito"/>
              </a:rPr>
              <a:t>Haftung bei </a:t>
            </a:r>
            <a:r>
              <a:rPr lang="de-DE" sz="1200" i="0" dirty="0" err="1">
                <a:solidFill>
                  <a:srgbClr val="FFFFFF"/>
                </a:solidFill>
                <a:effectLst/>
                <a:latin typeface="nunito"/>
              </a:rPr>
              <a:t>Opensource</a:t>
            </a:r>
            <a:endParaRPr lang="de-DE" sz="1200" i="0" dirty="0">
              <a:solidFill>
                <a:srgbClr val="FFFFFF"/>
              </a:solidFill>
              <a:effectLst/>
              <a:latin typeface="nunito"/>
            </a:endParaRPr>
          </a:p>
          <a:p>
            <a:pPr algn="ctr"/>
            <a:endParaRPr lang="de-DE" sz="1200" i="0" dirty="0">
              <a:solidFill>
                <a:srgbClr val="FFFFFF"/>
              </a:solidFill>
              <a:effectLst/>
              <a:latin typeface="nunito"/>
            </a:endParaRPr>
          </a:p>
          <a:p>
            <a:pPr algn="ctr"/>
            <a:r>
              <a:rPr lang="de-DE" sz="1200" i="0" dirty="0">
                <a:solidFill>
                  <a:srgbClr val="FFFFFF"/>
                </a:solidFill>
                <a:effectLst/>
                <a:latin typeface="nunito"/>
              </a:rPr>
              <a:t>fehlende Regulationen </a:t>
            </a: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a:p>
            <a:pPr algn="ctr"/>
            <a:endParaRPr lang="de-DE" sz="1200" dirty="0">
              <a:solidFill>
                <a:srgbClr val="FFFFFF"/>
              </a:solidFill>
              <a:latin typeface="nunito"/>
            </a:endParaRPr>
          </a:p>
          <a:p>
            <a:pPr algn="ctr"/>
            <a:endParaRPr lang="de-DE" sz="1200" i="0" dirty="0">
              <a:solidFill>
                <a:srgbClr val="FFFFFF"/>
              </a:solidFill>
              <a:effectLst/>
              <a:latin typeface="nunito"/>
            </a:endParaRPr>
          </a:p>
        </p:txBody>
      </p:sp>
    </p:spTree>
    <p:extLst>
      <p:ext uri="{BB962C8B-B14F-4D97-AF65-F5344CB8AC3E}">
        <p14:creationId xmlns:p14="http://schemas.microsoft.com/office/powerpoint/2010/main" val="190071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a:t>Creator Journey</a:t>
            </a:r>
          </a:p>
        </p:txBody>
      </p:sp>
      <p:sp>
        <p:nvSpPr>
          <p:cNvPr id="6" name="Textfeld 5">
            <a:extLst>
              <a:ext uri="{FF2B5EF4-FFF2-40B4-BE49-F238E27FC236}">
                <a16:creationId xmlns:a16="http://schemas.microsoft.com/office/drawing/2014/main" id="{C0616A6E-58E7-4C47-9751-DA23E46B69CC}"/>
              </a:ext>
            </a:extLst>
          </p:cNvPr>
          <p:cNvSpPr txBox="1"/>
          <p:nvPr/>
        </p:nvSpPr>
        <p:spPr>
          <a:xfrm>
            <a:off x="7064847" y="1867344"/>
            <a:ext cx="2872507" cy="461665"/>
          </a:xfrm>
          <a:prstGeom prst="rect">
            <a:avLst/>
          </a:prstGeom>
          <a:noFill/>
        </p:spPr>
        <p:txBody>
          <a:bodyPr wrap="square">
            <a:spAutoFit/>
          </a:bodyPr>
          <a:lstStyle/>
          <a:p>
            <a:pPr algn="ctr"/>
            <a:r>
              <a:rPr lang="de-DE" sz="2400" i="0" err="1">
                <a:solidFill>
                  <a:srgbClr val="D9F41E"/>
                </a:solidFill>
                <a:effectLst/>
                <a:latin typeface="nunito"/>
              </a:rPr>
              <a:t>Creation</a:t>
            </a:r>
            <a:endParaRPr lang="de-DE" sz="1600" i="0">
              <a:solidFill>
                <a:srgbClr val="D9F41E"/>
              </a:solidFill>
              <a:effectLst/>
              <a:latin typeface="nunito"/>
            </a:endParaRPr>
          </a:p>
        </p:txBody>
      </p:sp>
      <p:sp>
        <p:nvSpPr>
          <p:cNvPr id="7" name="Textfeld 6">
            <a:extLst>
              <a:ext uri="{FF2B5EF4-FFF2-40B4-BE49-F238E27FC236}">
                <a16:creationId xmlns:a16="http://schemas.microsoft.com/office/drawing/2014/main" id="{DD378A7D-69D1-427F-8F5B-79BAA0F158AE}"/>
              </a:ext>
            </a:extLst>
          </p:cNvPr>
          <p:cNvSpPr txBox="1"/>
          <p:nvPr/>
        </p:nvSpPr>
        <p:spPr>
          <a:xfrm>
            <a:off x="4683226" y="1867344"/>
            <a:ext cx="2930488" cy="461665"/>
          </a:xfrm>
          <a:prstGeom prst="rect">
            <a:avLst/>
          </a:prstGeom>
          <a:noFill/>
        </p:spPr>
        <p:txBody>
          <a:bodyPr wrap="square">
            <a:spAutoFit/>
          </a:bodyPr>
          <a:lstStyle/>
          <a:p>
            <a:pPr algn="ctr"/>
            <a:r>
              <a:rPr lang="de-DE" sz="2400" i="0" err="1">
                <a:solidFill>
                  <a:srgbClr val="D9F41E"/>
                </a:solidFill>
                <a:effectLst/>
                <a:latin typeface="nunito"/>
              </a:rPr>
              <a:t>Commitment</a:t>
            </a:r>
            <a:endParaRPr lang="de-DE" sz="1600" i="0">
              <a:solidFill>
                <a:srgbClr val="D9F41E"/>
              </a:solidFill>
              <a:effectLst/>
              <a:latin typeface="nunito"/>
            </a:endParaRPr>
          </a:p>
        </p:txBody>
      </p:sp>
      <p:sp>
        <p:nvSpPr>
          <p:cNvPr id="13" name="Pfeil: Chevron 12">
            <a:extLst>
              <a:ext uri="{FF2B5EF4-FFF2-40B4-BE49-F238E27FC236}">
                <a16:creationId xmlns:a16="http://schemas.microsoft.com/office/drawing/2014/main" id="{835B072A-31B9-4AC0-AEF7-0E8085235CDC}"/>
              </a:ext>
            </a:extLst>
          </p:cNvPr>
          <p:cNvSpPr/>
          <p:nvPr/>
        </p:nvSpPr>
        <p:spPr>
          <a:xfrm>
            <a:off x="5103034" y="1805901"/>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4" name="Pfeil: Chevron 13">
            <a:extLst>
              <a:ext uri="{FF2B5EF4-FFF2-40B4-BE49-F238E27FC236}">
                <a16:creationId xmlns:a16="http://schemas.microsoft.com/office/drawing/2014/main" id="{B5A7B673-0872-44D0-909F-4D9D5AB1DFB9}"/>
              </a:ext>
            </a:extLst>
          </p:cNvPr>
          <p:cNvSpPr/>
          <p:nvPr/>
        </p:nvSpPr>
        <p:spPr>
          <a:xfrm>
            <a:off x="7490665" y="18059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6" name="Textfeld 15">
            <a:extLst>
              <a:ext uri="{FF2B5EF4-FFF2-40B4-BE49-F238E27FC236}">
                <a16:creationId xmlns:a16="http://schemas.microsoft.com/office/drawing/2014/main" id="{1D898C51-8F0A-40A4-9D51-E2ACD4852CB3}"/>
              </a:ext>
            </a:extLst>
          </p:cNvPr>
          <p:cNvSpPr txBox="1"/>
          <p:nvPr/>
        </p:nvSpPr>
        <p:spPr>
          <a:xfrm>
            <a:off x="5167675" y="2851074"/>
            <a:ext cx="2090265" cy="1815882"/>
          </a:xfrm>
          <a:prstGeom prst="rect">
            <a:avLst/>
          </a:prstGeom>
          <a:noFill/>
        </p:spPr>
        <p:txBody>
          <a:bodyPr wrap="square" lIns="91440" tIns="45720" rIns="91440" bIns="45720" anchor="t">
            <a:spAutoFit/>
          </a:bodyPr>
          <a:lstStyle/>
          <a:p>
            <a:pPr algn="ctr"/>
            <a:r>
              <a:rPr lang="de-DE" sz="1600" i="0" err="1">
                <a:solidFill>
                  <a:srgbClr val="FFFFFF"/>
                </a:solidFill>
                <a:effectLst/>
                <a:latin typeface="nunito"/>
              </a:rPr>
              <a:t>Telegram</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i="0">
                <a:solidFill>
                  <a:srgbClr val="FFFFFF"/>
                </a:solidFill>
                <a:effectLst/>
                <a:latin typeface="nunito"/>
              </a:rPr>
              <a:t>Reddit</a:t>
            </a:r>
          </a:p>
          <a:p>
            <a:pPr algn="ctr"/>
            <a:endParaRPr lang="de-DE" sz="1600">
              <a:solidFill>
                <a:srgbClr val="FFFFFF"/>
              </a:solidFill>
              <a:latin typeface="nunito"/>
            </a:endParaRPr>
          </a:p>
          <a:p>
            <a:pPr algn="ctr"/>
            <a:endParaRPr lang="de-DE" sz="1600" i="0">
              <a:solidFill>
                <a:srgbClr val="FFFFFF"/>
              </a:solidFill>
              <a:effectLst/>
              <a:latin typeface="nunito"/>
            </a:endParaRPr>
          </a:p>
        </p:txBody>
      </p:sp>
      <p:sp>
        <p:nvSpPr>
          <p:cNvPr id="18" name="Textfeld 17">
            <a:extLst>
              <a:ext uri="{FF2B5EF4-FFF2-40B4-BE49-F238E27FC236}">
                <a16:creationId xmlns:a16="http://schemas.microsoft.com/office/drawing/2014/main" id="{B10B2C67-7029-44B1-83E0-308C10D1EBB0}"/>
              </a:ext>
            </a:extLst>
          </p:cNvPr>
          <p:cNvSpPr txBox="1"/>
          <p:nvPr/>
        </p:nvSpPr>
        <p:spPr>
          <a:xfrm>
            <a:off x="7490665" y="2857933"/>
            <a:ext cx="2136841" cy="1815882"/>
          </a:xfrm>
          <a:prstGeom prst="rect">
            <a:avLst/>
          </a:prstGeom>
          <a:noFill/>
        </p:spPr>
        <p:txBody>
          <a:bodyPr wrap="square" lIns="91440" tIns="45720" rIns="91440" bIns="45720" anchor="t">
            <a:spAutoFit/>
          </a:bodyPr>
          <a:lstStyle/>
          <a:p>
            <a:pPr algn="ctr"/>
            <a:r>
              <a:rPr lang="de-DE" sz="1600" i="0" err="1">
                <a:solidFill>
                  <a:srgbClr val="FFFFFF"/>
                </a:solidFill>
                <a:effectLst/>
                <a:latin typeface="nunito"/>
              </a:rPr>
              <a:t>Telegram</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i="0">
                <a:solidFill>
                  <a:srgbClr val="FFFFFF"/>
                </a:solidFill>
                <a:effectLst/>
                <a:latin typeface="nunito"/>
              </a:rPr>
              <a:t>Reddit</a:t>
            </a:r>
          </a:p>
          <a:p>
            <a:pPr algn="ctr"/>
            <a:endParaRPr lang="de-DE" sz="1600">
              <a:solidFill>
                <a:srgbClr val="FFFFFF"/>
              </a:solidFill>
              <a:latin typeface="nunito"/>
            </a:endParaRPr>
          </a:p>
          <a:p>
            <a:pPr algn="ctr"/>
            <a:endParaRPr lang="de-DE" sz="1600" i="0">
              <a:solidFill>
                <a:srgbClr val="FFFFFF"/>
              </a:solidFill>
              <a:effectLst/>
              <a:latin typeface="nunito"/>
            </a:endParaRPr>
          </a:p>
        </p:txBody>
      </p:sp>
      <p:cxnSp>
        <p:nvCxnSpPr>
          <p:cNvPr id="20" name="Gerader Verbinder 19">
            <a:extLst>
              <a:ext uri="{FF2B5EF4-FFF2-40B4-BE49-F238E27FC236}">
                <a16:creationId xmlns:a16="http://schemas.microsoft.com/office/drawing/2014/main" id="{4279C635-A8C9-48B3-8E29-28AFDDB235BC}"/>
              </a:ext>
            </a:extLst>
          </p:cNvPr>
          <p:cNvCxnSpPr>
            <a:cxnSpLocks/>
          </p:cNvCxnSpPr>
          <p:nvPr/>
        </p:nvCxnSpPr>
        <p:spPr>
          <a:xfrm>
            <a:off x="3899705" y="2046454"/>
            <a:ext cx="783521" cy="112010"/>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A0013D61-C0A2-4545-94D0-4996951EA13E}"/>
              </a:ext>
            </a:extLst>
          </p:cNvPr>
          <p:cNvSpPr txBox="1"/>
          <p:nvPr/>
        </p:nvSpPr>
        <p:spPr>
          <a:xfrm>
            <a:off x="542273" y="4760560"/>
            <a:ext cx="3031103" cy="600164"/>
          </a:xfrm>
          <a:prstGeom prst="rect">
            <a:avLst/>
          </a:prstGeom>
          <a:noFill/>
        </p:spPr>
        <p:txBody>
          <a:bodyPr wrap="square" lIns="91440" tIns="45720" rIns="91440" bIns="45720" anchor="t">
            <a:spAutoFit/>
          </a:bodyPr>
          <a:lstStyle/>
          <a:p>
            <a:r>
              <a:rPr lang="de-DE" sz="1100">
                <a:solidFill>
                  <a:srgbClr val="FFFFFF"/>
                </a:solidFill>
                <a:latin typeface="nunito"/>
              </a:rPr>
              <a:t>Jeder </a:t>
            </a:r>
            <a:r>
              <a:rPr lang="de-DE" sz="1100">
                <a:solidFill>
                  <a:srgbClr val="D9F41E"/>
                </a:solidFill>
                <a:latin typeface="nunito"/>
              </a:rPr>
              <a:t>Beitrag</a:t>
            </a:r>
            <a:r>
              <a:rPr lang="de-DE" sz="1100">
                <a:solidFill>
                  <a:srgbClr val="FFFFFF"/>
                </a:solidFill>
                <a:latin typeface="nunito"/>
              </a:rPr>
              <a:t> zählt und bringt uns dem gemeinsamen Ziel näher. Auf Reddit Fortschritte festhalten.</a:t>
            </a:r>
          </a:p>
        </p:txBody>
      </p:sp>
      <p:sp>
        <p:nvSpPr>
          <p:cNvPr id="31" name="Textfeld 30">
            <a:extLst>
              <a:ext uri="{FF2B5EF4-FFF2-40B4-BE49-F238E27FC236}">
                <a16:creationId xmlns:a16="http://schemas.microsoft.com/office/drawing/2014/main" id="{DE1BCD7C-0114-4956-86A2-F2F052AA4AE2}"/>
              </a:ext>
            </a:extLst>
          </p:cNvPr>
          <p:cNvSpPr txBox="1"/>
          <p:nvPr/>
        </p:nvSpPr>
        <p:spPr>
          <a:xfrm>
            <a:off x="542273" y="1814741"/>
            <a:ext cx="3031105" cy="600164"/>
          </a:xfrm>
          <a:prstGeom prst="rect">
            <a:avLst/>
          </a:prstGeom>
          <a:noFill/>
        </p:spPr>
        <p:txBody>
          <a:bodyPr wrap="square" lIns="91440" tIns="45720" rIns="91440" bIns="45720" anchor="t">
            <a:spAutoFit/>
          </a:bodyPr>
          <a:lstStyle/>
          <a:p>
            <a:r>
              <a:rPr lang="de-DE" sz="1100">
                <a:solidFill>
                  <a:srgbClr val="D9F41E"/>
                </a:solidFill>
                <a:latin typeface="nunito"/>
              </a:rPr>
              <a:t>Engagement</a:t>
            </a:r>
            <a:r>
              <a:rPr lang="de-DE" sz="1100">
                <a:solidFill>
                  <a:srgbClr val="FFFFFF"/>
                </a:solidFill>
                <a:latin typeface="nunito"/>
              </a:rPr>
              <a:t> der </a:t>
            </a:r>
            <a:r>
              <a:rPr lang="de-DE" sz="1100" err="1">
                <a:solidFill>
                  <a:srgbClr val="FFFFFF"/>
                </a:solidFill>
                <a:latin typeface="nunito"/>
              </a:rPr>
              <a:t>Creators</a:t>
            </a:r>
            <a:r>
              <a:rPr lang="de-DE" sz="1100">
                <a:solidFill>
                  <a:srgbClr val="FFFFFF"/>
                </a:solidFill>
                <a:latin typeface="nunito"/>
              </a:rPr>
              <a:t> fördern durch dynamische Kommunikation in den ausgewählten Kanälen. </a:t>
            </a:r>
          </a:p>
        </p:txBody>
      </p:sp>
      <p:cxnSp>
        <p:nvCxnSpPr>
          <p:cNvPr id="36" name="Gerader Verbinder 35">
            <a:extLst>
              <a:ext uri="{FF2B5EF4-FFF2-40B4-BE49-F238E27FC236}">
                <a16:creationId xmlns:a16="http://schemas.microsoft.com/office/drawing/2014/main" id="{05CD24E5-E553-4B7F-9E36-888A50B0079A}"/>
              </a:ext>
            </a:extLst>
          </p:cNvPr>
          <p:cNvCxnSpPr>
            <a:cxnSpLocks/>
          </p:cNvCxnSpPr>
          <p:nvPr/>
        </p:nvCxnSpPr>
        <p:spPr>
          <a:xfrm>
            <a:off x="3806101" y="3429000"/>
            <a:ext cx="895196" cy="86760"/>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5312628D-6556-4E0F-9728-03E7EEA5B4FC}"/>
              </a:ext>
            </a:extLst>
          </p:cNvPr>
          <p:cNvSpPr txBox="1"/>
          <p:nvPr/>
        </p:nvSpPr>
        <p:spPr>
          <a:xfrm>
            <a:off x="550942" y="3998920"/>
            <a:ext cx="3022434" cy="600164"/>
          </a:xfrm>
          <a:prstGeom prst="rect">
            <a:avLst/>
          </a:prstGeom>
          <a:noFill/>
        </p:spPr>
        <p:txBody>
          <a:bodyPr wrap="square" lIns="91440" tIns="45720" rIns="91440" bIns="45720" anchor="t">
            <a:spAutoFit/>
          </a:bodyPr>
          <a:lstStyle/>
          <a:p>
            <a:r>
              <a:rPr lang="de-DE" sz="1100">
                <a:solidFill>
                  <a:srgbClr val="D9F41E"/>
                </a:solidFill>
                <a:latin typeface="nunito"/>
              </a:rPr>
              <a:t>Identifizierung</a:t>
            </a:r>
            <a:r>
              <a:rPr lang="de-DE" sz="1100">
                <a:solidFill>
                  <a:srgbClr val="FFFFFF"/>
                </a:solidFill>
                <a:latin typeface="nunito"/>
              </a:rPr>
              <a:t> mit dem Projekt durch kongruente Kommunikation über alle Kanäle. Die gleichen Beiträge im passenden Format teilen.</a:t>
            </a:r>
          </a:p>
        </p:txBody>
      </p:sp>
      <p:cxnSp>
        <p:nvCxnSpPr>
          <p:cNvPr id="40" name="Gerader Verbinder 39">
            <a:extLst>
              <a:ext uri="{FF2B5EF4-FFF2-40B4-BE49-F238E27FC236}">
                <a16:creationId xmlns:a16="http://schemas.microsoft.com/office/drawing/2014/main" id="{14AFE64E-6CC4-448C-AFE7-CB3512D58949}"/>
              </a:ext>
            </a:extLst>
          </p:cNvPr>
          <p:cNvCxnSpPr>
            <a:cxnSpLocks/>
          </p:cNvCxnSpPr>
          <p:nvPr/>
        </p:nvCxnSpPr>
        <p:spPr>
          <a:xfrm flipV="1">
            <a:off x="3742376" y="4760560"/>
            <a:ext cx="958921" cy="112229"/>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38BFF24C-4B35-4D6F-A7EE-3CE19C9941F7}"/>
              </a:ext>
            </a:extLst>
          </p:cNvPr>
          <p:cNvSpPr txBox="1"/>
          <p:nvPr/>
        </p:nvSpPr>
        <p:spPr>
          <a:xfrm>
            <a:off x="548039" y="3307032"/>
            <a:ext cx="3025337" cy="430887"/>
          </a:xfrm>
          <a:prstGeom prst="rect">
            <a:avLst/>
          </a:prstGeom>
          <a:noFill/>
        </p:spPr>
        <p:txBody>
          <a:bodyPr wrap="square" lIns="91440" tIns="45720" rIns="91440" bIns="45720" anchor="t">
            <a:spAutoFit/>
          </a:bodyPr>
          <a:lstStyle/>
          <a:p>
            <a:r>
              <a:rPr lang="de-DE" sz="1100">
                <a:solidFill>
                  <a:srgbClr val="D9F41E"/>
                </a:solidFill>
                <a:latin typeface="nunito"/>
              </a:rPr>
              <a:t>Erfahrungen</a:t>
            </a:r>
            <a:r>
              <a:rPr lang="de-DE" sz="1100">
                <a:solidFill>
                  <a:srgbClr val="FFFFFF"/>
                </a:solidFill>
                <a:latin typeface="nunito"/>
              </a:rPr>
              <a:t> teilen,  um Anreize zu schaffen und zu motivieren. Erfolge auf </a:t>
            </a:r>
            <a:r>
              <a:rPr lang="de-DE" sz="1100" err="1">
                <a:solidFill>
                  <a:srgbClr val="FFFFFF"/>
                </a:solidFill>
                <a:latin typeface="nunito"/>
              </a:rPr>
              <a:t>Telegram</a:t>
            </a:r>
            <a:r>
              <a:rPr lang="de-DE" sz="1100">
                <a:solidFill>
                  <a:srgbClr val="FFFFFF"/>
                </a:solidFill>
                <a:latin typeface="nunito"/>
              </a:rPr>
              <a:t> mitteilen.</a:t>
            </a:r>
            <a:endParaRPr lang="de-DE"/>
          </a:p>
        </p:txBody>
      </p:sp>
      <p:sp>
        <p:nvSpPr>
          <p:cNvPr id="45" name="Textfeld 44">
            <a:extLst>
              <a:ext uri="{FF2B5EF4-FFF2-40B4-BE49-F238E27FC236}">
                <a16:creationId xmlns:a16="http://schemas.microsoft.com/office/drawing/2014/main" id="{C217DEC4-F063-4F05-90CC-DF2FC31D5470}"/>
              </a:ext>
            </a:extLst>
          </p:cNvPr>
          <p:cNvSpPr txBox="1"/>
          <p:nvPr/>
        </p:nvSpPr>
        <p:spPr>
          <a:xfrm>
            <a:off x="535399" y="5422067"/>
            <a:ext cx="3031103" cy="600164"/>
          </a:xfrm>
          <a:prstGeom prst="rect">
            <a:avLst/>
          </a:prstGeom>
          <a:noFill/>
        </p:spPr>
        <p:txBody>
          <a:bodyPr wrap="square" lIns="91440" tIns="45720" rIns="91440" bIns="45720" anchor="t">
            <a:spAutoFit/>
          </a:bodyPr>
          <a:lstStyle/>
          <a:p>
            <a:r>
              <a:rPr lang="de-DE" sz="1100">
                <a:solidFill>
                  <a:srgbClr val="FFFFFF"/>
                </a:solidFill>
                <a:latin typeface="nunito"/>
              </a:rPr>
              <a:t>Gemeinsamer </a:t>
            </a:r>
            <a:r>
              <a:rPr lang="de-DE" sz="1100">
                <a:solidFill>
                  <a:srgbClr val="D9F41E"/>
                </a:solidFill>
                <a:latin typeface="nunito"/>
              </a:rPr>
              <a:t>Austausch</a:t>
            </a:r>
            <a:r>
              <a:rPr lang="de-DE" sz="1100">
                <a:solidFill>
                  <a:srgbClr val="FFFFFF"/>
                </a:solidFill>
                <a:latin typeface="nunito"/>
              </a:rPr>
              <a:t> der Creator für die persönliche Entwicklung. Interesse zeigen und Unterstützung in den Themen anbieten.</a:t>
            </a:r>
          </a:p>
        </p:txBody>
      </p:sp>
      <p:cxnSp>
        <p:nvCxnSpPr>
          <p:cNvPr id="47" name="Gerader Verbinder 46">
            <a:extLst>
              <a:ext uri="{FF2B5EF4-FFF2-40B4-BE49-F238E27FC236}">
                <a16:creationId xmlns:a16="http://schemas.microsoft.com/office/drawing/2014/main" id="{BDD3ABDA-FD9F-441D-8FB9-B04622B165EB}"/>
              </a:ext>
            </a:extLst>
          </p:cNvPr>
          <p:cNvCxnSpPr>
            <a:cxnSpLocks/>
          </p:cNvCxnSpPr>
          <p:nvPr/>
        </p:nvCxnSpPr>
        <p:spPr>
          <a:xfrm flipV="1">
            <a:off x="3742376" y="5497195"/>
            <a:ext cx="958921" cy="64500"/>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EDA7CCB8-3FE6-41BC-AC70-8B0F84A72F20}"/>
              </a:ext>
            </a:extLst>
          </p:cNvPr>
          <p:cNvSpPr txBox="1"/>
          <p:nvPr/>
        </p:nvSpPr>
        <p:spPr>
          <a:xfrm>
            <a:off x="542273" y="2610649"/>
            <a:ext cx="3031105" cy="600164"/>
          </a:xfrm>
          <a:prstGeom prst="rect">
            <a:avLst/>
          </a:prstGeom>
          <a:noFill/>
        </p:spPr>
        <p:txBody>
          <a:bodyPr wrap="square" lIns="91440" tIns="45720" rIns="91440" bIns="45720" anchor="t">
            <a:spAutoFit/>
          </a:bodyPr>
          <a:lstStyle/>
          <a:p>
            <a:r>
              <a:rPr lang="de-DE" sz="1100">
                <a:solidFill>
                  <a:srgbClr val="FFFFFF"/>
                </a:solidFill>
                <a:latin typeface="nunito"/>
              </a:rPr>
              <a:t>Die vorhandenen </a:t>
            </a:r>
            <a:r>
              <a:rPr lang="de-DE" sz="1100">
                <a:solidFill>
                  <a:srgbClr val="D9F41E"/>
                </a:solidFill>
                <a:latin typeface="nunito"/>
              </a:rPr>
              <a:t>Ressourcen</a:t>
            </a:r>
            <a:r>
              <a:rPr lang="de-DE" sz="1100">
                <a:solidFill>
                  <a:srgbClr val="FFFFFF"/>
                </a:solidFill>
                <a:latin typeface="nunito"/>
              </a:rPr>
              <a:t> nutzen, um möglichst viel Benefit aus der Community zu generieren. </a:t>
            </a:r>
            <a:endParaRPr lang="de-DE"/>
          </a:p>
        </p:txBody>
      </p:sp>
      <p:cxnSp>
        <p:nvCxnSpPr>
          <p:cNvPr id="30" name="Gerader Verbinder 29">
            <a:extLst>
              <a:ext uri="{FF2B5EF4-FFF2-40B4-BE49-F238E27FC236}">
                <a16:creationId xmlns:a16="http://schemas.microsoft.com/office/drawing/2014/main" id="{772CC365-6321-4756-976F-002C0A54AEA0}"/>
              </a:ext>
            </a:extLst>
          </p:cNvPr>
          <p:cNvCxnSpPr>
            <a:cxnSpLocks/>
          </p:cNvCxnSpPr>
          <p:nvPr/>
        </p:nvCxnSpPr>
        <p:spPr>
          <a:xfrm flipV="1">
            <a:off x="3806101" y="4037710"/>
            <a:ext cx="895196" cy="98445"/>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915489AE-A0F0-4E83-8FC1-3DBB1992E017}"/>
              </a:ext>
            </a:extLst>
          </p:cNvPr>
          <p:cNvCxnSpPr>
            <a:cxnSpLocks/>
          </p:cNvCxnSpPr>
          <p:nvPr/>
        </p:nvCxnSpPr>
        <p:spPr>
          <a:xfrm>
            <a:off x="3806101" y="2762083"/>
            <a:ext cx="876209" cy="144967"/>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81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01F19-7914-41A4-BBFE-17E81A2DCD5F}"/>
              </a:ext>
            </a:extLst>
          </p:cNvPr>
          <p:cNvSpPr>
            <a:spLocks noGrp="1"/>
          </p:cNvSpPr>
          <p:nvPr>
            <p:ph type="title"/>
          </p:nvPr>
        </p:nvSpPr>
        <p:spPr/>
        <p:txBody>
          <a:bodyPr/>
          <a:lstStyle/>
          <a:p>
            <a:r>
              <a:rPr lang="de-CH"/>
              <a:t>Creator Journey</a:t>
            </a:r>
          </a:p>
        </p:txBody>
      </p:sp>
      <p:sp>
        <p:nvSpPr>
          <p:cNvPr id="8" name="Textfeld 7">
            <a:extLst>
              <a:ext uri="{FF2B5EF4-FFF2-40B4-BE49-F238E27FC236}">
                <a16:creationId xmlns:a16="http://schemas.microsoft.com/office/drawing/2014/main" id="{0FA4E1EA-1BB7-4999-A2FC-B14760152780}"/>
              </a:ext>
            </a:extLst>
          </p:cNvPr>
          <p:cNvSpPr txBox="1"/>
          <p:nvPr/>
        </p:nvSpPr>
        <p:spPr>
          <a:xfrm>
            <a:off x="9388487" y="1883874"/>
            <a:ext cx="2872507" cy="461665"/>
          </a:xfrm>
          <a:prstGeom prst="rect">
            <a:avLst/>
          </a:prstGeom>
          <a:noFill/>
        </p:spPr>
        <p:txBody>
          <a:bodyPr wrap="square">
            <a:spAutoFit/>
          </a:bodyPr>
          <a:lstStyle/>
          <a:p>
            <a:pPr algn="ctr"/>
            <a:r>
              <a:rPr lang="de-DE" sz="2400" i="0" err="1">
                <a:solidFill>
                  <a:srgbClr val="D9F41E"/>
                </a:solidFill>
                <a:effectLst/>
                <a:latin typeface="nunito"/>
              </a:rPr>
              <a:t>Advocacy</a:t>
            </a:r>
            <a:endParaRPr lang="de-DE" sz="1600" i="0">
              <a:solidFill>
                <a:srgbClr val="D9F41E"/>
              </a:solidFill>
              <a:effectLst/>
              <a:latin typeface="nunito"/>
            </a:endParaRPr>
          </a:p>
        </p:txBody>
      </p:sp>
      <p:sp>
        <p:nvSpPr>
          <p:cNvPr id="15" name="Pfeil: Chevron 14">
            <a:extLst>
              <a:ext uri="{FF2B5EF4-FFF2-40B4-BE49-F238E27FC236}">
                <a16:creationId xmlns:a16="http://schemas.microsoft.com/office/drawing/2014/main" id="{B1801362-B25A-481F-B501-D17D5771077F}"/>
              </a:ext>
            </a:extLst>
          </p:cNvPr>
          <p:cNvSpPr/>
          <p:nvPr/>
        </p:nvSpPr>
        <p:spPr>
          <a:xfrm>
            <a:off x="9760837" y="1805900"/>
            <a:ext cx="2154906" cy="4308595"/>
          </a:xfrm>
          <a:prstGeom prst="chevron">
            <a:avLst>
              <a:gd name="adj" fmla="val 5614"/>
            </a:avLst>
          </a:prstGeom>
          <a:noFill/>
          <a:ln>
            <a:solidFill>
              <a:srgbClr val="D9F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19" name="Textfeld 18">
            <a:extLst>
              <a:ext uri="{FF2B5EF4-FFF2-40B4-BE49-F238E27FC236}">
                <a16:creationId xmlns:a16="http://schemas.microsoft.com/office/drawing/2014/main" id="{CFD02398-8629-4EC6-B36D-DFE472F2380D}"/>
              </a:ext>
            </a:extLst>
          </p:cNvPr>
          <p:cNvSpPr txBox="1"/>
          <p:nvPr/>
        </p:nvSpPr>
        <p:spPr>
          <a:xfrm>
            <a:off x="9860231" y="2857933"/>
            <a:ext cx="2055512" cy="1815882"/>
          </a:xfrm>
          <a:prstGeom prst="rect">
            <a:avLst/>
          </a:prstGeom>
          <a:noFill/>
        </p:spPr>
        <p:txBody>
          <a:bodyPr wrap="square" lIns="91440" tIns="45720" rIns="91440" bIns="45720" anchor="t">
            <a:spAutoFit/>
          </a:bodyPr>
          <a:lstStyle/>
          <a:p>
            <a:pPr algn="ctr"/>
            <a:r>
              <a:rPr lang="de-DE" sz="1600" i="0">
                <a:solidFill>
                  <a:srgbClr val="FFFFFF"/>
                </a:solidFill>
                <a:effectLst/>
                <a:latin typeface="nunito"/>
              </a:rPr>
              <a:t>Telegram</a:t>
            </a:r>
          </a:p>
          <a:p>
            <a:pPr algn="ctr"/>
            <a:endParaRPr lang="de-DE" sz="1600">
              <a:solidFill>
                <a:srgbClr val="FFFFFF"/>
              </a:solidFill>
              <a:latin typeface="nunito"/>
            </a:endParaRPr>
          </a:p>
          <a:p>
            <a:pPr algn="ctr"/>
            <a:r>
              <a:rPr lang="de-DE" sz="1600" err="1">
                <a:solidFill>
                  <a:srgbClr val="FFFFFF"/>
                </a:solidFill>
                <a:latin typeface="nunito"/>
              </a:rPr>
              <a:t>Codeberg</a:t>
            </a:r>
            <a:endParaRPr lang="de-DE" sz="1600" i="0">
              <a:solidFill>
                <a:srgbClr val="FFFFFF"/>
              </a:solidFill>
              <a:effectLst/>
              <a:latin typeface="nunito"/>
            </a:endParaRPr>
          </a:p>
          <a:p>
            <a:pPr algn="ctr"/>
            <a:endParaRPr lang="de-DE" sz="1600">
              <a:solidFill>
                <a:srgbClr val="FFFFFF"/>
              </a:solidFill>
              <a:latin typeface="nunito"/>
            </a:endParaRPr>
          </a:p>
          <a:p>
            <a:pPr algn="ctr"/>
            <a:r>
              <a:rPr lang="de-DE" sz="1600" i="0">
                <a:solidFill>
                  <a:srgbClr val="FFFFFF"/>
                </a:solidFill>
                <a:effectLst/>
                <a:latin typeface="nunito"/>
              </a:rPr>
              <a:t>Reddit</a:t>
            </a:r>
          </a:p>
          <a:p>
            <a:pPr algn="ctr"/>
            <a:endParaRPr lang="de-DE" sz="1600">
              <a:solidFill>
                <a:srgbClr val="FFFFFF"/>
              </a:solidFill>
              <a:latin typeface="nunito"/>
            </a:endParaRPr>
          </a:p>
          <a:p>
            <a:pPr algn="ctr"/>
            <a:r>
              <a:rPr lang="de-DE" sz="1600" i="0">
                <a:solidFill>
                  <a:srgbClr val="FFFFFF"/>
                </a:solidFill>
                <a:effectLst/>
                <a:latin typeface="nunito"/>
              </a:rPr>
              <a:t>Weiterempfehlung</a:t>
            </a:r>
          </a:p>
        </p:txBody>
      </p:sp>
      <p:cxnSp>
        <p:nvCxnSpPr>
          <p:cNvPr id="20" name="Gerader Verbinder 19">
            <a:extLst>
              <a:ext uri="{FF2B5EF4-FFF2-40B4-BE49-F238E27FC236}">
                <a16:creationId xmlns:a16="http://schemas.microsoft.com/office/drawing/2014/main" id="{4279C635-A8C9-48B3-8E29-28AFDDB235BC}"/>
              </a:ext>
            </a:extLst>
          </p:cNvPr>
          <p:cNvCxnSpPr>
            <a:cxnSpLocks/>
          </p:cNvCxnSpPr>
          <p:nvPr/>
        </p:nvCxnSpPr>
        <p:spPr>
          <a:xfrm>
            <a:off x="5749287" y="1984109"/>
            <a:ext cx="3560968" cy="666954"/>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A0013D61-C0A2-4545-94D0-4996951EA13E}"/>
              </a:ext>
            </a:extLst>
          </p:cNvPr>
          <p:cNvSpPr txBox="1"/>
          <p:nvPr/>
        </p:nvSpPr>
        <p:spPr>
          <a:xfrm>
            <a:off x="2384081" y="4151269"/>
            <a:ext cx="3031103" cy="938719"/>
          </a:xfrm>
          <a:prstGeom prst="rect">
            <a:avLst/>
          </a:prstGeom>
          <a:noFill/>
        </p:spPr>
        <p:txBody>
          <a:bodyPr wrap="square" lIns="91440" tIns="45720" rIns="91440" bIns="45720" anchor="t">
            <a:spAutoFit/>
          </a:bodyPr>
          <a:lstStyle/>
          <a:p>
            <a:r>
              <a:rPr lang="de-DE" sz="1100">
                <a:solidFill>
                  <a:srgbClr val="FFFFFF"/>
                </a:solidFill>
                <a:latin typeface="nunito"/>
              </a:rPr>
              <a:t>Wo möglich werden auf der Webseite und anderen geeigneten Plattformen die wichtigsten Informationen zum Projekt erläutert und diese mit einem </a:t>
            </a:r>
            <a:r>
              <a:rPr lang="de-DE" sz="1100">
                <a:solidFill>
                  <a:srgbClr val="D9F41E"/>
                </a:solidFill>
                <a:latin typeface="nunito"/>
              </a:rPr>
              <a:t>Call-2-Action</a:t>
            </a:r>
            <a:r>
              <a:rPr lang="de-DE" sz="1100">
                <a:solidFill>
                  <a:srgbClr val="FFFFFF"/>
                </a:solidFill>
                <a:latin typeface="nunito"/>
              </a:rPr>
              <a:t> zum Beitritt und </a:t>
            </a:r>
            <a:r>
              <a:rPr lang="de-DE" sz="1100">
                <a:solidFill>
                  <a:srgbClr val="D9F41E"/>
                </a:solidFill>
                <a:latin typeface="nunito"/>
              </a:rPr>
              <a:t>Weiterempfehlung  </a:t>
            </a:r>
            <a:r>
              <a:rPr lang="de-DE" sz="1100">
                <a:solidFill>
                  <a:srgbClr val="FFFFFF"/>
                </a:solidFill>
                <a:latin typeface="nunito"/>
              </a:rPr>
              <a:t>animiert.</a:t>
            </a:r>
          </a:p>
        </p:txBody>
      </p:sp>
      <p:sp>
        <p:nvSpPr>
          <p:cNvPr id="31" name="Textfeld 30">
            <a:extLst>
              <a:ext uri="{FF2B5EF4-FFF2-40B4-BE49-F238E27FC236}">
                <a16:creationId xmlns:a16="http://schemas.microsoft.com/office/drawing/2014/main" id="{DE1BCD7C-0114-4956-86A2-F2F052AA4AE2}"/>
              </a:ext>
            </a:extLst>
          </p:cNvPr>
          <p:cNvSpPr txBox="1"/>
          <p:nvPr/>
        </p:nvSpPr>
        <p:spPr>
          <a:xfrm>
            <a:off x="2372931" y="1541572"/>
            <a:ext cx="3031105" cy="938719"/>
          </a:xfrm>
          <a:prstGeom prst="rect">
            <a:avLst/>
          </a:prstGeom>
          <a:noFill/>
        </p:spPr>
        <p:txBody>
          <a:bodyPr wrap="square" lIns="91440" tIns="45720" rIns="91440" bIns="45720" anchor="t">
            <a:spAutoFit/>
          </a:bodyPr>
          <a:lstStyle/>
          <a:p>
            <a:r>
              <a:rPr lang="de-DE" sz="1100">
                <a:solidFill>
                  <a:schemeClr val="bg1"/>
                </a:solidFill>
                <a:latin typeface="nunito"/>
              </a:rPr>
              <a:t>Gute Zusammenarbeit innerhalb der Community soll dazu führen, dass Mitglieder anderen Personen darüber </a:t>
            </a:r>
            <a:r>
              <a:rPr lang="de-DE" sz="1100">
                <a:solidFill>
                  <a:srgbClr val="D9F41E"/>
                </a:solidFill>
                <a:latin typeface="nunito"/>
              </a:rPr>
              <a:t>berichten</a:t>
            </a:r>
            <a:r>
              <a:rPr lang="de-DE" sz="1100">
                <a:solidFill>
                  <a:schemeClr val="bg1"/>
                </a:solidFill>
                <a:latin typeface="nunito"/>
              </a:rPr>
              <a:t>. </a:t>
            </a:r>
            <a:r>
              <a:rPr lang="de-DE" sz="1100">
                <a:solidFill>
                  <a:schemeClr val="bg1"/>
                </a:solidFill>
                <a:ea typeface="+mn-lt"/>
                <a:cs typeface="+mn-lt"/>
              </a:rPr>
              <a:t>Animieren zum Teilen von Inhalten.   </a:t>
            </a:r>
          </a:p>
          <a:p>
            <a:endParaRPr lang="de-DE" sz="1100">
              <a:solidFill>
                <a:schemeClr val="bg1"/>
              </a:solidFill>
              <a:latin typeface="nunito"/>
            </a:endParaRPr>
          </a:p>
        </p:txBody>
      </p:sp>
      <p:cxnSp>
        <p:nvCxnSpPr>
          <p:cNvPr id="36" name="Gerader Verbinder 35">
            <a:extLst>
              <a:ext uri="{FF2B5EF4-FFF2-40B4-BE49-F238E27FC236}">
                <a16:creationId xmlns:a16="http://schemas.microsoft.com/office/drawing/2014/main" id="{05CD24E5-E553-4B7F-9E36-888A50B0079A}"/>
              </a:ext>
            </a:extLst>
          </p:cNvPr>
          <p:cNvCxnSpPr>
            <a:cxnSpLocks/>
          </p:cNvCxnSpPr>
          <p:nvPr/>
        </p:nvCxnSpPr>
        <p:spPr>
          <a:xfrm>
            <a:off x="5568115" y="2651063"/>
            <a:ext cx="3742140" cy="416589"/>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5312628D-6556-4E0F-9728-03E7EEA5B4FC}"/>
              </a:ext>
            </a:extLst>
          </p:cNvPr>
          <p:cNvSpPr txBox="1"/>
          <p:nvPr/>
        </p:nvSpPr>
        <p:spPr>
          <a:xfrm>
            <a:off x="2384981" y="3281370"/>
            <a:ext cx="3022434" cy="600164"/>
          </a:xfrm>
          <a:prstGeom prst="rect">
            <a:avLst/>
          </a:prstGeom>
          <a:noFill/>
        </p:spPr>
        <p:txBody>
          <a:bodyPr wrap="square" lIns="91440" tIns="45720" rIns="91440" bIns="45720" anchor="t">
            <a:spAutoFit/>
          </a:bodyPr>
          <a:lstStyle/>
          <a:p>
            <a:r>
              <a:rPr lang="de-DE" sz="1100">
                <a:solidFill>
                  <a:srgbClr val="D9F41E"/>
                </a:solidFill>
                <a:latin typeface="nunito"/>
              </a:rPr>
              <a:t>Testimonials</a:t>
            </a:r>
            <a:r>
              <a:rPr lang="de-DE" sz="1100">
                <a:solidFill>
                  <a:schemeClr val="bg1"/>
                </a:solidFill>
                <a:latin typeface="nunito"/>
              </a:rPr>
              <a:t> von besonders motivierten Mitgliedern werden auf den verfügbaren Kanälen publiziert, um so die Community zu </a:t>
            </a:r>
            <a:r>
              <a:rPr lang="de-DE" sz="1100" err="1">
                <a:solidFill>
                  <a:schemeClr val="bg1"/>
                </a:solidFill>
                <a:latin typeface="nunito"/>
              </a:rPr>
              <a:t>vergrössern</a:t>
            </a:r>
            <a:r>
              <a:rPr lang="de-DE" sz="1100">
                <a:solidFill>
                  <a:schemeClr val="bg1"/>
                </a:solidFill>
                <a:latin typeface="nunito"/>
              </a:rPr>
              <a:t>. </a:t>
            </a:r>
          </a:p>
        </p:txBody>
      </p:sp>
      <p:cxnSp>
        <p:nvCxnSpPr>
          <p:cNvPr id="40" name="Gerader Verbinder 39">
            <a:extLst>
              <a:ext uri="{FF2B5EF4-FFF2-40B4-BE49-F238E27FC236}">
                <a16:creationId xmlns:a16="http://schemas.microsoft.com/office/drawing/2014/main" id="{14AFE64E-6CC4-448C-AFE7-CB3512D58949}"/>
              </a:ext>
            </a:extLst>
          </p:cNvPr>
          <p:cNvCxnSpPr>
            <a:cxnSpLocks/>
          </p:cNvCxnSpPr>
          <p:nvPr/>
        </p:nvCxnSpPr>
        <p:spPr>
          <a:xfrm flipV="1">
            <a:off x="5591958" y="4151269"/>
            <a:ext cx="3718297" cy="546946"/>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38BFF24C-4B35-4D6F-A7EE-3CE19C9941F7}"/>
              </a:ext>
            </a:extLst>
          </p:cNvPr>
          <p:cNvSpPr txBox="1"/>
          <p:nvPr/>
        </p:nvSpPr>
        <p:spPr>
          <a:xfrm>
            <a:off x="2387863" y="2411471"/>
            <a:ext cx="3025337" cy="600164"/>
          </a:xfrm>
          <a:prstGeom prst="rect">
            <a:avLst/>
          </a:prstGeom>
          <a:noFill/>
        </p:spPr>
        <p:txBody>
          <a:bodyPr wrap="square" lIns="91440" tIns="45720" rIns="91440" bIns="45720" anchor="t">
            <a:spAutoFit/>
          </a:bodyPr>
          <a:lstStyle/>
          <a:p>
            <a:r>
              <a:rPr lang="de-DE" sz="1100">
                <a:solidFill>
                  <a:schemeClr val="bg1"/>
                </a:solidFill>
                <a:latin typeface="nunito"/>
              </a:rPr>
              <a:t>Durch </a:t>
            </a:r>
            <a:r>
              <a:rPr lang="de-DE" sz="1100">
                <a:solidFill>
                  <a:srgbClr val="D9F41E"/>
                </a:solidFill>
                <a:latin typeface="nunito"/>
              </a:rPr>
              <a:t>Weiterempfehlungen</a:t>
            </a:r>
            <a:r>
              <a:rPr lang="de-DE" sz="1100">
                <a:solidFill>
                  <a:schemeClr val="bg1"/>
                </a:solidFill>
                <a:latin typeface="nunito"/>
              </a:rPr>
              <a:t> an Freunde und Bekannte wird die Anzahl von aktiven Mitgliedern gefördert.</a:t>
            </a:r>
            <a:endParaRPr lang="de-DE">
              <a:solidFill>
                <a:schemeClr val="bg1"/>
              </a:solidFill>
            </a:endParaRPr>
          </a:p>
        </p:txBody>
      </p:sp>
      <p:sp>
        <p:nvSpPr>
          <p:cNvPr id="45" name="Textfeld 44">
            <a:extLst>
              <a:ext uri="{FF2B5EF4-FFF2-40B4-BE49-F238E27FC236}">
                <a16:creationId xmlns:a16="http://schemas.microsoft.com/office/drawing/2014/main" id="{C217DEC4-F063-4F05-90CC-DF2FC31D5470}"/>
              </a:ext>
            </a:extLst>
          </p:cNvPr>
          <p:cNvSpPr txBox="1"/>
          <p:nvPr/>
        </p:nvSpPr>
        <p:spPr>
          <a:xfrm>
            <a:off x="2384981" y="5359722"/>
            <a:ext cx="3031103" cy="769441"/>
          </a:xfrm>
          <a:prstGeom prst="rect">
            <a:avLst/>
          </a:prstGeom>
          <a:noFill/>
        </p:spPr>
        <p:txBody>
          <a:bodyPr wrap="square" lIns="91440" tIns="45720" rIns="91440" bIns="45720" anchor="t">
            <a:spAutoFit/>
          </a:bodyPr>
          <a:lstStyle/>
          <a:p>
            <a:r>
              <a:rPr lang="de-DE" sz="1100">
                <a:solidFill>
                  <a:srgbClr val="FFFFFF"/>
                </a:solidFill>
                <a:latin typeface="nunito"/>
              </a:rPr>
              <a:t>Der Sinn und Zweck des Projektes werden durch engagierte Entwickler aus der Community auf den relevantesten </a:t>
            </a:r>
            <a:r>
              <a:rPr lang="de-DE" sz="1100">
                <a:solidFill>
                  <a:srgbClr val="D9F41E"/>
                </a:solidFill>
                <a:latin typeface="nunito"/>
              </a:rPr>
              <a:t>Foren</a:t>
            </a:r>
            <a:r>
              <a:rPr lang="de-DE" sz="1100">
                <a:solidFill>
                  <a:srgbClr val="FFFFFF"/>
                </a:solidFill>
                <a:latin typeface="nunito"/>
              </a:rPr>
              <a:t> publiziert, um so mögliche Interessenten zu erreichen.</a:t>
            </a:r>
          </a:p>
        </p:txBody>
      </p:sp>
      <p:cxnSp>
        <p:nvCxnSpPr>
          <p:cNvPr id="47" name="Gerader Verbinder 46">
            <a:extLst>
              <a:ext uri="{FF2B5EF4-FFF2-40B4-BE49-F238E27FC236}">
                <a16:creationId xmlns:a16="http://schemas.microsoft.com/office/drawing/2014/main" id="{BDD3ABDA-FD9F-441D-8FB9-B04622B165EB}"/>
              </a:ext>
            </a:extLst>
          </p:cNvPr>
          <p:cNvCxnSpPr>
            <a:cxnSpLocks/>
          </p:cNvCxnSpPr>
          <p:nvPr/>
        </p:nvCxnSpPr>
        <p:spPr>
          <a:xfrm flipV="1">
            <a:off x="5591958" y="4562475"/>
            <a:ext cx="3718297" cy="874698"/>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72CC365-6321-4756-976F-002C0A54AEA0}"/>
              </a:ext>
            </a:extLst>
          </p:cNvPr>
          <p:cNvCxnSpPr>
            <a:cxnSpLocks/>
          </p:cNvCxnSpPr>
          <p:nvPr/>
        </p:nvCxnSpPr>
        <p:spPr>
          <a:xfrm flipV="1">
            <a:off x="5655683" y="3667125"/>
            <a:ext cx="3654572" cy="123223"/>
          </a:xfrm>
          <a:prstGeom prst="line">
            <a:avLst/>
          </a:prstGeom>
          <a:ln w="12700">
            <a:solidFill>
              <a:srgbClr val="D9F41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337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B3960-A400-254A-9EF6-34F70DDB8930}"/>
              </a:ext>
            </a:extLst>
          </p:cNvPr>
          <p:cNvSpPr>
            <a:spLocks noGrp="1"/>
          </p:cNvSpPr>
          <p:nvPr>
            <p:ph type="title"/>
          </p:nvPr>
        </p:nvSpPr>
        <p:spPr/>
        <p:txBody>
          <a:bodyPr/>
          <a:lstStyle/>
          <a:p>
            <a:r>
              <a:rPr lang="de-DE"/>
              <a:t>Webseite</a:t>
            </a:r>
          </a:p>
        </p:txBody>
      </p:sp>
      <p:sp>
        <p:nvSpPr>
          <p:cNvPr id="7" name="Textfeld 6">
            <a:extLst>
              <a:ext uri="{FF2B5EF4-FFF2-40B4-BE49-F238E27FC236}">
                <a16:creationId xmlns:a16="http://schemas.microsoft.com/office/drawing/2014/main" id="{603B5637-087C-0745-8416-041FF644E9EE}"/>
              </a:ext>
            </a:extLst>
          </p:cNvPr>
          <p:cNvSpPr txBox="1"/>
          <p:nvPr/>
        </p:nvSpPr>
        <p:spPr>
          <a:xfrm>
            <a:off x="7385022" y="1853256"/>
            <a:ext cx="3904329" cy="1569660"/>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de-DE" sz="1200">
                <a:solidFill>
                  <a:srgbClr val="FFFFFF"/>
                </a:solidFill>
                <a:latin typeface="nunito"/>
              </a:rPr>
              <a:t>Landingpage auf Community ausrichten</a:t>
            </a:r>
            <a:endParaRPr lang="de-DE" sz="1200"/>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Mehrwert für Community im Fokus </a:t>
            </a: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Testimonials mit Erfolgsstory Community</a:t>
            </a: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Vision und Endprodukt als </a:t>
            </a:r>
            <a:r>
              <a:rPr lang="de-DE" sz="1200" u="sng">
                <a:solidFill>
                  <a:srgbClr val="FFFFFF"/>
                </a:solidFill>
                <a:latin typeface="nunito"/>
              </a:rPr>
              <a:t>gemeinsames</a:t>
            </a:r>
            <a:r>
              <a:rPr lang="de-DE" sz="1200">
                <a:solidFill>
                  <a:srgbClr val="FFFFFF"/>
                </a:solidFill>
                <a:latin typeface="nunito"/>
              </a:rPr>
              <a:t> Übergeordnetes </a:t>
            </a:r>
          </a:p>
          <a:p>
            <a:pPr marL="171450" indent="-171450" algn="ctr">
              <a:buFont typeface="Arial" panose="020B0604020202020204" pitchFamily="34" charset="0"/>
              <a:buChar char="•"/>
            </a:pPr>
            <a:endParaRPr lang="de-DE" sz="1200">
              <a:solidFill>
                <a:srgbClr val="FFFFFF"/>
              </a:solidFill>
              <a:latin typeface="nunito"/>
            </a:endParaRPr>
          </a:p>
        </p:txBody>
      </p:sp>
      <p:pic>
        <p:nvPicPr>
          <p:cNvPr id="4" name="Grafik 3">
            <a:extLst>
              <a:ext uri="{FF2B5EF4-FFF2-40B4-BE49-F238E27FC236}">
                <a16:creationId xmlns:a16="http://schemas.microsoft.com/office/drawing/2014/main" id="{E1A47867-3B1E-F24F-96F0-39F3350006EF}"/>
              </a:ext>
            </a:extLst>
          </p:cNvPr>
          <p:cNvPicPr>
            <a:picLocks noChangeAspect="1"/>
          </p:cNvPicPr>
          <p:nvPr/>
        </p:nvPicPr>
        <p:blipFill>
          <a:blip r:embed="rId2"/>
          <a:stretch>
            <a:fillRect/>
          </a:stretch>
        </p:blipFill>
        <p:spPr>
          <a:xfrm>
            <a:off x="953048" y="1434270"/>
            <a:ext cx="6152427" cy="4798699"/>
          </a:xfrm>
          <a:prstGeom prst="rect">
            <a:avLst/>
          </a:prstGeom>
          <a:effectLst>
            <a:outerShdw blurRad="304800" sx="102000" sy="102000" algn="ctr" rotWithShape="0">
              <a:prstClr val="black">
                <a:alpha val="30000"/>
              </a:prstClr>
            </a:outerShdw>
          </a:effectLst>
        </p:spPr>
      </p:pic>
      <p:sp>
        <p:nvSpPr>
          <p:cNvPr id="9" name="Rechteck 8">
            <a:extLst>
              <a:ext uri="{FF2B5EF4-FFF2-40B4-BE49-F238E27FC236}">
                <a16:creationId xmlns:a16="http://schemas.microsoft.com/office/drawing/2014/main" id="{F7281BD9-7011-E940-97AC-CBE01630E6E9}"/>
              </a:ext>
            </a:extLst>
          </p:cNvPr>
          <p:cNvSpPr/>
          <p:nvPr/>
        </p:nvSpPr>
        <p:spPr>
          <a:xfrm>
            <a:off x="953048" y="2921146"/>
            <a:ext cx="6152427" cy="3311823"/>
          </a:xfrm>
          <a:prstGeom prst="rect">
            <a:avLst/>
          </a:prstGeom>
          <a:solidFill>
            <a:srgbClr val="0F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2F366B16-C735-8944-B822-C3EDE4538925}"/>
              </a:ext>
            </a:extLst>
          </p:cNvPr>
          <p:cNvSpPr txBox="1"/>
          <p:nvPr/>
        </p:nvSpPr>
        <p:spPr>
          <a:xfrm>
            <a:off x="7334623" y="1537293"/>
            <a:ext cx="1138453" cy="307777"/>
          </a:xfrm>
          <a:prstGeom prst="rect">
            <a:avLst/>
          </a:prstGeom>
          <a:noFill/>
        </p:spPr>
        <p:txBody>
          <a:bodyPr wrap="none" rtlCol="0">
            <a:spAutoFit/>
          </a:bodyPr>
          <a:lstStyle/>
          <a:p>
            <a:r>
              <a:rPr lang="de-DE" sz="1400" b="1">
                <a:solidFill>
                  <a:srgbClr val="D9F41E"/>
                </a:solidFill>
                <a:latin typeface="Nunito Sans" pitchFamily="2" charset="77"/>
              </a:rPr>
              <a:t>Community</a:t>
            </a:r>
          </a:p>
        </p:txBody>
      </p:sp>
      <p:sp>
        <p:nvSpPr>
          <p:cNvPr id="14" name="Textfeld 13">
            <a:extLst>
              <a:ext uri="{FF2B5EF4-FFF2-40B4-BE49-F238E27FC236}">
                <a16:creationId xmlns:a16="http://schemas.microsoft.com/office/drawing/2014/main" id="{9138045C-F0AB-4B4F-A08B-88FDFDA82E6C}"/>
              </a:ext>
            </a:extLst>
          </p:cNvPr>
          <p:cNvSpPr txBox="1"/>
          <p:nvPr/>
        </p:nvSpPr>
        <p:spPr>
          <a:xfrm>
            <a:off x="7365725" y="3425461"/>
            <a:ext cx="833883" cy="307777"/>
          </a:xfrm>
          <a:prstGeom prst="rect">
            <a:avLst/>
          </a:prstGeom>
          <a:noFill/>
        </p:spPr>
        <p:txBody>
          <a:bodyPr wrap="none" rtlCol="0">
            <a:spAutoFit/>
          </a:bodyPr>
          <a:lstStyle/>
          <a:p>
            <a:r>
              <a:rPr lang="de-DE" sz="1400" b="1">
                <a:solidFill>
                  <a:srgbClr val="D9F41E"/>
                </a:solidFill>
                <a:latin typeface="Nunito Sans" pitchFamily="2" charset="77"/>
              </a:rPr>
              <a:t>Spenden</a:t>
            </a:r>
          </a:p>
        </p:txBody>
      </p:sp>
      <p:sp>
        <p:nvSpPr>
          <p:cNvPr id="15" name="Textfeld 14">
            <a:extLst>
              <a:ext uri="{FF2B5EF4-FFF2-40B4-BE49-F238E27FC236}">
                <a16:creationId xmlns:a16="http://schemas.microsoft.com/office/drawing/2014/main" id="{001228A9-D997-3C45-8C44-389835E80907}"/>
              </a:ext>
            </a:extLst>
          </p:cNvPr>
          <p:cNvSpPr txBox="1"/>
          <p:nvPr/>
        </p:nvSpPr>
        <p:spPr>
          <a:xfrm>
            <a:off x="7385021" y="3762501"/>
            <a:ext cx="4308655" cy="1231106"/>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de-DE" sz="1200">
                <a:solidFill>
                  <a:srgbClr val="FFFFFF"/>
                </a:solidFill>
                <a:latin typeface="nunito"/>
              </a:rPr>
              <a:t>Veranschaulichen was Spenden bewirken</a:t>
            </a:r>
            <a:endParaRPr lang="de-DE" sz="1200">
              <a:cs typeface="Calibri"/>
            </a:endParaRP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Spenden in Form von Mitarbeit am Projekt mit Beispielen </a:t>
            </a: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Ungenutztes Potential der Community steht im Vordergrund</a:t>
            </a:r>
          </a:p>
          <a:p>
            <a:pPr marL="171450" indent="-171450" algn="ctr">
              <a:buFont typeface="Arial" panose="020B0604020202020204" pitchFamily="34" charset="0"/>
              <a:buChar char="•"/>
            </a:pPr>
            <a:endParaRPr lang="de-DE" sz="1400">
              <a:solidFill>
                <a:srgbClr val="FFFFFF"/>
              </a:solidFill>
              <a:latin typeface="nunito"/>
            </a:endParaRPr>
          </a:p>
        </p:txBody>
      </p:sp>
      <p:sp>
        <p:nvSpPr>
          <p:cNvPr id="16" name="Abgerundetes Rechteck 15">
            <a:extLst>
              <a:ext uri="{FF2B5EF4-FFF2-40B4-BE49-F238E27FC236}">
                <a16:creationId xmlns:a16="http://schemas.microsoft.com/office/drawing/2014/main" id="{3895C724-0F0F-4F4D-B587-63764D4F88D7}"/>
              </a:ext>
            </a:extLst>
          </p:cNvPr>
          <p:cNvSpPr/>
          <p:nvPr/>
        </p:nvSpPr>
        <p:spPr>
          <a:xfrm>
            <a:off x="2146845" y="5687994"/>
            <a:ext cx="1524329" cy="388021"/>
          </a:xfrm>
          <a:prstGeom prst="roundRect">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900" b="1">
                <a:solidFill>
                  <a:srgbClr val="0F4057"/>
                </a:solidFill>
                <a:latin typeface="Nunito" pitchFamily="2" charset="0"/>
              </a:rPr>
              <a:t>DIVA.EXCHANGE weiterempfehlen</a:t>
            </a:r>
          </a:p>
        </p:txBody>
      </p:sp>
      <p:sp>
        <p:nvSpPr>
          <p:cNvPr id="17" name="Textfeld 16">
            <a:extLst>
              <a:ext uri="{FF2B5EF4-FFF2-40B4-BE49-F238E27FC236}">
                <a16:creationId xmlns:a16="http://schemas.microsoft.com/office/drawing/2014/main" id="{206219EB-1E40-AF42-BA55-96F90C2C31C0}"/>
              </a:ext>
            </a:extLst>
          </p:cNvPr>
          <p:cNvSpPr txBox="1"/>
          <p:nvPr/>
        </p:nvSpPr>
        <p:spPr>
          <a:xfrm>
            <a:off x="7361771" y="4979244"/>
            <a:ext cx="1529329" cy="307777"/>
          </a:xfrm>
          <a:prstGeom prst="rect">
            <a:avLst/>
          </a:prstGeom>
          <a:noFill/>
        </p:spPr>
        <p:txBody>
          <a:bodyPr wrap="none" rtlCol="0">
            <a:spAutoFit/>
          </a:bodyPr>
          <a:lstStyle/>
          <a:p>
            <a:r>
              <a:rPr lang="de-DE" sz="1400" b="1">
                <a:solidFill>
                  <a:srgbClr val="D9F41E"/>
                </a:solidFill>
                <a:latin typeface="Nunito Sans" pitchFamily="2" charset="77"/>
              </a:rPr>
              <a:t>Weiterempfehlen </a:t>
            </a:r>
          </a:p>
        </p:txBody>
      </p:sp>
      <p:sp>
        <p:nvSpPr>
          <p:cNvPr id="18" name="Textfeld 17">
            <a:extLst>
              <a:ext uri="{FF2B5EF4-FFF2-40B4-BE49-F238E27FC236}">
                <a16:creationId xmlns:a16="http://schemas.microsoft.com/office/drawing/2014/main" id="{6BBE41BA-0F1E-4C98-96A4-6B441B30133F}"/>
              </a:ext>
            </a:extLst>
          </p:cNvPr>
          <p:cNvSpPr txBox="1"/>
          <p:nvPr/>
        </p:nvSpPr>
        <p:spPr>
          <a:xfrm>
            <a:off x="7385021" y="5387584"/>
            <a:ext cx="4401961" cy="677108"/>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de-DE" sz="1200">
                <a:solidFill>
                  <a:srgbClr val="FFFFFF"/>
                </a:solidFill>
                <a:latin typeface="nunito"/>
              </a:rPr>
              <a:t>Call-2-Action durch Weiterempfehlung mit Link und Kurz-Info über DIVA für </a:t>
            </a:r>
            <a:r>
              <a:rPr lang="de-DE" sz="1200" err="1">
                <a:solidFill>
                  <a:srgbClr val="FFFFFF"/>
                </a:solidFill>
                <a:latin typeface="nunito"/>
              </a:rPr>
              <a:t>Social</a:t>
            </a:r>
            <a:r>
              <a:rPr lang="de-DE" sz="1200">
                <a:solidFill>
                  <a:srgbClr val="FFFFFF"/>
                </a:solidFill>
                <a:latin typeface="nunito"/>
              </a:rPr>
              <a:t>-Media</a:t>
            </a:r>
            <a:endParaRPr lang="de-DE">
              <a:cs typeface="Calibri" panose="020F0502020204030204"/>
            </a:endParaRPr>
          </a:p>
          <a:p>
            <a:pPr marL="171450" indent="-171450" algn="ctr">
              <a:buFont typeface="Arial" panose="020B0604020202020204" pitchFamily="34" charset="0"/>
              <a:buChar char="•"/>
            </a:pPr>
            <a:endParaRPr lang="de-DE" sz="1400">
              <a:solidFill>
                <a:srgbClr val="FFFFFF"/>
              </a:solidFill>
              <a:latin typeface="nunito"/>
            </a:endParaRPr>
          </a:p>
        </p:txBody>
      </p:sp>
      <p:sp>
        <p:nvSpPr>
          <p:cNvPr id="6" name="Textfeld 5">
            <a:extLst>
              <a:ext uri="{FF2B5EF4-FFF2-40B4-BE49-F238E27FC236}">
                <a16:creationId xmlns:a16="http://schemas.microsoft.com/office/drawing/2014/main" id="{E4E3F063-EC3A-4925-B805-605936139541}"/>
              </a:ext>
            </a:extLst>
          </p:cNvPr>
          <p:cNvSpPr txBox="1"/>
          <p:nvPr/>
        </p:nvSpPr>
        <p:spPr>
          <a:xfrm>
            <a:off x="1121793" y="4885611"/>
            <a:ext cx="3676483" cy="707886"/>
          </a:xfrm>
          <a:prstGeom prst="rect">
            <a:avLst/>
          </a:prstGeom>
          <a:noFill/>
        </p:spPr>
        <p:txBody>
          <a:bodyPr wrap="square">
            <a:spAutoFit/>
          </a:bodyPr>
          <a:lstStyle/>
          <a:p>
            <a:r>
              <a:rPr lang="de-DE" sz="800" i="0">
                <a:solidFill>
                  <a:srgbClr val="FFFFFF"/>
                </a:solidFill>
                <a:effectLst/>
                <a:latin typeface="nunito"/>
              </a:rPr>
              <a:t>Freie Banking-Technologie für alle: jeder kann mitmachen, jeder kann DIVA.EXCHANGE nutzen. DIVA.EXCHANGE schützt deine Privatsphäre: deine Identität ist von deinen Transaktionsdaten getrennt. Das löst das Problem der fehlenden Privatsphäre bei der Aufbewahrung, dem Handel und dem Zahlungsverkehr mit digitalen Werten.</a:t>
            </a:r>
          </a:p>
        </p:txBody>
      </p:sp>
      <p:sp>
        <p:nvSpPr>
          <p:cNvPr id="10" name="Rechteck: abgerundete Ecken 9">
            <a:extLst>
              <a:ext uri="{FF2B5EF4-FFF2-40B4-BE49-F238E27FC236}">
                <a16:creationId xmlns:a16="http://schemas.microsoft.com/office/drawing/2014/main" id="{D92C008F-B114-4AB1-ABC2-28F91FE10BD6}"/>
              </a:ext>
            </a:extLst>
          </p:cNvPr>
          <p:cNvSpPr/>
          <p:nvPr/>
        </p:nvSpPr>
        <p:spPr>
          <a:xfrm>
            <a:off x="5145638" y="4798024"/>
            <a:ext cx="1779037" cy="1277992"/>
          </a:xfrm>
          <a:prstGeom prst="roundRect">
            <a:avLst/>
          </a:prstGeom>
          <a:solidFill>
            <a:srgbClr val="0E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32307E6C-9266-441E-843A-FA0BBD28786A}"/>
              </a:ext>
            </a:extLst>
          </p:cNvPr>
          <p:cNvSpPr/>
          <p:nvPr/>
        </p:nvSpPr>
        <p:spPr>
          <a:xfrm>
            <a:off x="5216200" y="4859177"/>
            <a:ext cx="557688" cy="557688"/>
          </a:xfrm>
          <a:prstGeom prst="ellipse">
            <a:avLst/>
          </a:prstGeom>
          <a:solidFill>
            <a:srgbClr val="0F4057"/>
          </a:solidFill>
          <a:ln>
            <a:solidFill>
              <a:srgbClr val="0F4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Textfeld 19">
            <a:extLst>
              <a:ext uri="{FF2B5EF4-FFF2-40B4-BE49-F238E27FC236}">
                <a16:creationId xmlns:a16="http://schemas.microsoft.com/office/drawing/2014/main" id="{328C7B86-BDED-465B-AEEE-203300488B11}"/>
              </a:ext>
            </a:extLst>
          </p:cNvPr>
          <p:cNvSpPr txBox="1"/>
          <p:nvPr/>
        </p:nvSpPr>
        <p:spPr>
          <a:xfrm>
            <a:off x="5784252" y="4859939"/>
            <a:ext cx="1089945" cy="784830"/>
          </a:xfrm>
          <a:prstGeom prst="rect">
            <a:avLst/>
          </a:prstGeom>
          <a:noFill/>
        </p:spPr>
        <p:txBody>
          <a:bodyPr wrap="square" lIns="91440" tIns="45720" rIns="91440" bIns="45720" anchor="t">
            <a:spAutoFit/>
          </a:bodyPr>
          <a:lstStyle/>
          <a:p>
            <a:r>
              <a:rPr lang="de-CH" sz="500">
                <a:solidFill>
                  <a:schemeClr val="bg1"/>
                </a:solidFill>
                <a:latin typeface="Nunito"/>
                <a:cs typeface="Geeza Pro"/>
              </a:rPr>
              <a:t>CODE2CHAIN</a:t>
            </a:r>
          </a:p>
          <a:p>
            <a:endParaRPr lang="de-DE" sz="500" i="1">
              <a:solidFill>
                <a:schemeClr val="bg1"/>
              </a:solidFill>
              <a:latin typeface="nunito"/>
            </a:endParaRPr>
          </a:p>
          <a:p>
            <a:r>
              <a:rPr lang="de-DE" sz="700" i="1">
                <a:solidFill>
                  <a:srgbClr val="FFFFFF"/>
                </a:solidFill>
                <a:latin typeface="nunito"/>
              </a:rPr>
              <a:t>„Dank </a:t>
            </a:r>
            <a:r>
              <a:rPr lang="de-DE" sz="700" i="1" err="1">
                <a:solidFill>
                  <a:srgbClr val="FFFFFF"/>
                </a:solidFill>
                <a:latin typeface="nunito"/>
              </a:rPr>
              <a:t>DIVA.Exchange</a:t>
            </a:r>
            <a:r>
              <a:rPr lang="de-DE" sz="700" i="1">
                <a:solidFill>
                  <a:srgbClr val="FFFFFF"/>
                </a:solidFill>
                <a:latin typeface="nunito"/>
              </a:rPr>
              <a:t> konnte ich mein Wissen in JavaScript erweitern und erst noch bei einer Neuheit dabei sein".</a:t>
            </a:r>
            <a:endParaRPr lang="de-DE" sz="700" i="1">
              <a:solidFill>
                <a:srgbClr val="FFFFFF"/>
              </a:solidFill>
              <a:effectLst/>
              <a:latin typeface="nunito"/>
            </a:endParaRPr>
          </a:p>
        </p:txBody>
      </p:sp>
      <p:pic>
        <p:nvPicPr>
          <p:cNvPr id="22" name="Grafik 21" descr="Benutzer mit einfarbiger Füllung">
            <a:extLst>
              <a:ext uri="{FF2B5EF4-FFF2-40B4-BE49-F238E27FC236}">
                <a16:creationId xmlns:a16="http://schemas.microsoft.com/office/drawing/2014/main" id="{72765F85-6016-4C37-8C7A-EDF2EDB1E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433" y="4952363"/>
            <a:ext cx="435221" cy="435221"/>
          </a:xfrm>
          <a:prstGeom prst="rect">
            <a:avLst/>
          </a:prstGeom>
        </p:spPr>
      </p:pic>
      <p:grpSp>
        <p:nvGrpSpPr>
          <p:cNvPr id="21" name="Gruppieren 20">
            <a:extLst>
              <a:ext uri="{FF2B5EF4-FFF2-40B4-BE49-F238E27FC236}">
                <a16:creationId xmlns:a16="http://schemas.microsoft.com/office/drawing/2014/main" id="{11B8F0AB-DD75-4482-A12E-E824C3DB5457}"/>
              </a:ext>
            </a:extLst>
          </p:cNvPr>
          <p:cNvGrpSpPr/>
          <p:nvPr/>
        </p:nvGrpSpPr>
        <p:grpSpPr>
          <a:xfrm>
            <a:off x="953048" y="2789147"/>
            <a:ext cx="6152428" cy="1844178"/>
            <a:chOff x="1030829" y="2424136"/>
            <a:chExt cx="9890279" cy="2964592"/>
          </a:xfrm>
        </p:grpSpPr>
        <p:pic>
          <p:nvPicPr>
            <p:cNvPr id="23" name="Grafik 22">
              <a:extLst>
                <a:ext uri="{FF2B5EF4-FFF2-40B4-BE49-F238E27FC236}">
                  <a16:creationId xmlns:a16="http://schemas.microsoft.com/office/drawing/2014/main" id="{48DD66C3-7DCA-49E8-824B-10EB954BD270}"/>
                </a:ext>
              </a:extLst>
            </p:cNvPr>
            <p:cNvPicPr>
              <a:picLocks noChangeAspect="1"/>
            </p:cNvPicPr>
            <p:nvPr/>
          </p:nvPicPr>
          <p:blipFill>
            <a:blip r:embed="rId5"/>
            <a:srcRect t="4228" b="4228"/>
            <a:stretch/>
          </p:blipFill>
          <p:spPr>
            <a:xfrm>
              <a:off x="6069183" y="2424136"/>
              <a:ext cx="4851925" cy="2964591"/>
            </a:xfrm>
            <a:prstGeom prst="rect">
              <a:avLst/>
            </a:prstGeom>
          </p:spPr>
        </p:pic>
        <p:pic>
          <p:nvPicPr>
            <p:cNvPr id="24" name="Grafik 23">
              <a:extLst>
                <a:ext uri="{FF2B5EF4-FFF2-40B4-BE49-F238E27FC236}">
                  <a16:creationId xmlns:a16="http://schemas.microsoft.com/office/drawing/2014/main" id="{B85164C8-A14E-494D-8516-8340BE329B5F}"/>
                </a:ext>
              </a:extLst>
            </p:cNvPr>
            <p:cNvPicPr>
              <a:picLocks noChangeAspect="1"/>
            </p:cNvPicPr>
            <p:nvPr/>
          </p:nvPicPr>
          <p:blipFill>
            <a:blip r:embed="rId6"/>
            <a:srcRect t="5928" b="5928"/>
            <a:stretch/>
          </p:blipFill>
          <p:spPr>
            <a:xfrm>
              <a:off x="1030829" y="2424136"/>
              <a:ext cx="5038354" cy="2964592"/>
            </a:xfrm>
            <a:prstGeom prst="rect">
              <a:avLst/>
            </a:prstGeom>
          </p:spPr>
        </p:pic>
      </p:grpSp>
      <p:pic>
        <p:nvPicPr>
          <p:cNvPr id="26" name="Grafik 25">
            <a:extLst>
              <a:ext uri="{FF2B5EF4-FFF2-40B4-BE49-F238E27FC236}">
                <a16:creationId xmlns:a16="http://schemas.microsoft.com/office/drawing/2014/main" id="{ED9DBAD1-43C6-4667-923C-6E4071397E9F}"/>
              </a:ext>
            </a:extLst>
          </p:cNvPr>
          <p:cNvPicPr>
            <a:picLocks noChangeAspect="1"/>
          </p:cNvPicPr>
          <p:nvPr/>
        </p:nvPicPr>
        <p:blipFill>
          <a:blip r:embed="rId7"/>
          <a:stretch>
            <a:fillRect/>
          </a:stretch>
        </p:blipFill>
        <p:spPr>
          <a:xfrm>
            <a:off x="3145536" y="2863715"/>
            <a:ext cx="1705431" cy="1901608"/>
          </a:xfrm>
          <a:prstGeom prst="rect">
            <a:avLst/>
          </a:prstGeom>
          <a:effectLst>
            <a:outerShdw blurRad="317500" sx="102000" sy="102000" algn="ctr" rotWithShape="0">
              <a:prstClr val="black">
                <a:alpha val="40000"/>
              </a:prstClr>
            </a:outerShdw>
          </a:effectLst>
        </p:spPr>
      </p:pic>
      <p:sp>
        <p:nvSpPr>
          <p:cNvPr id="27" name="Textfeld 26">
            <a:extLst>
              <a:ext uri="{FF2B5EF4-FFF2-40B4-BE49-F238E27FC236}">
                <a16:creationId xmlns:a16="http://schemas.microsoft.com/office/drawing/2014/main" id="{C07001DB-5BD1-4A67-831B-535E968B2C02}"/>
              </a:ext>
            </a:extLst>
          </p:cNvPr>
          <p:cNvSpPr txBox="1"/>
          <p:nvPr/>
        </p:nvSpPr>
        <p:spPr>
          <a:xfrm>
            <a:off x="1121793" y="3697912"/>
            <a:ext cx="1854997" cy="1200329"/>
          </a:xfrm>
          <a:prstGeom prst="rect">
            <a:avLst/>
          </a:prstGeom>
          <a:noFill/>
        </p:spPr>
        <p:txBody>
          <a:bodyPr wrap="square" rtlCol="0">
            <a:spAutoFit/>
          </a:bodyPr>
          <a:lstStyle/>
          <a:p>
            <a:r>
              <a:rPr lang="de-CH" b="1">
                <a:solidFill>
                  <a:schemeClr val="bg1"/>
                </a:solidFill>
                <a:effectLst>
                  <a:outerShdw blurRad="38100" dist="38100" dir="2700000" algn="tl">
                    <a:srgbClr val="000000">
                      <a:alpha val="43137"/>
                    </a:srgbClr>
                  </a:outerShdw>
                </a:effectLst>
                <a:latin typeface="Nunito Black" pitchFamily="2" charset="0"/>
              </a:rPr>
              <a:t>DIVA X CREATOR:</a:t>
            </a:r>
          </a:p>
          <a:p>
            <a:r>
              <a:rPr lang="de-CH" b="1">
                <a:solidFill>
                  <a:srgbClr val="D9F41E"/>
                </a:solidFill>
                <a:effectLst>
                  <a:outerShdw blurRad="38100" dist="38100" dir="2700000" algn="tl">
                    <a:srgbClr val="000000">
                      <a:alpha val="43137"/>
                    </a:srgbClr>
                  </a:outerShdw>
                </a:effectLst>
                <a:latin typeface="nunito" pitchFamily="2" charset="0"/>
              </a:rPr>
              <a:t>a </a:t>
            </a:r>
            <a:r>
              <a:rPr lang="de-CH" b="1" err="1">
                <a:solidFill>
                  <a:srgbClr val="D9F41E"/>
                </a:solidFill>
                <a:effectLst>
                  <a:outerShdw blurRad="38100" dist="38100" dir="2700000" algn="tl">
                    <a:srgbClr val="000000">
                      <a:alpha val="43137"/>
                    </a:srgbClr>
                  </a:outerShdw>
                </a:effectLst>
                <a:latin typeface="nunito" pitchFamily="2" charset="0"/>
              </a:rPr>
              <a:t>vision</a:t>
            </a:r>
            <a:r>
              <a:rPr lang="de-CH" b="1">
                <a:solidFill>
                  <a:srgbClr val="D9F41E"/>
                </a:solidFill>
                <a:effectLst>
                  <a:outerShdw blurRad="38100" dist="38100" dir="2700000" algn="tl">
                    <a:srgbClr val="000000">
                      <a:alpha val="43137"/>
                    </a:srgbClr>
                  </a:outerShdw>
                </a:effectLst>
                <a:latin typeface="nunito" pitchFamily="2" charset="0"/>
              </a:rPr>
              <a:t> </a:t>
            </a:r>
            <a:r>
              <a:rPr lang="de-CH" b="1" err="1">
                <a:solidFill>
                  <a:srgbClr val="D9F41E"/>
                </a:solidFill>
                <a:effectLst>
                  <a:outerShdw blurRad="38100" dist="38100" dir="2700000" algn="tl">
                    <a:srgbClr val="000000">
                      <a:alpha val="43137"/>
                    </a:srgbClr>
                  </a:outerShdw>
                </a:effectLst>
                <a:latin typeface="nunito" pitchFamily="2" charset="0"/>
              </a:rPr>
              <a:t>created</a:t>
            </a:r>
            <a:r>
              <a:rPr lang="de-CH" b="1">
                <a:solidFill>
                  <a:srgbClr val="D9F41E"/>
                </a:solidFill>
                <a:effectLst>
                  <a:outerShdw blurRad="38100" dist="38100" dir="2700000" algn="tl">
                    <a:srgbClr val="000000">
                      <a:alpha val="43137"/>
                    </a:srgbClr>
                  </a:outerShdw>
                </a:effectLst>
                <a:latin typeface="nunito" pitchFamily="2" charset="0"/>
              </a:rPr>
              <a:t> </a:t>
            </a:r>
            <a:r>
              <a:rPr lang="de-CH" b="1" err="1">
                <a:solidFill>
                  <a:srgbClr val="D9F41E"/>
                </a:solidFill>
                <a:effectLst>
                  <a:outerShdw blurRad="38100" dist="38100" dir="2700000" algn="tl">
                    <a:srgbClr val="000000">
                      <a:alpha val="43137"/>
                    </a:srgbClr>
                  </a:outerShdw>
                </a:effectLst>
                <a:latin typeface="nunito" pitchFamily="2" charset="0"/>
              </a:rPr>
              <a:t>together</a:t>
            </a:r>
            <a:r>
              <a:rPr lang="de-CH" b="1">
                <a:solidFill>
                  <a:srgbClr val="D9F41E"/>
                </a:solidFill>
                <a:effectLst>
                  <a:outerShdw blurRad="38100" dist="38100" dir="2700000" algn="tl">
                    <a:srgbClr val="000000">
                      <a:alpha val="43137"/>
                    </a:srgbClr>
                  </a:outerShdw>
                </a:effectLst>
                <a:latin typeface="nunito" pitchFamily="2" charset="0"/>
              </a:rPr>
              <a:t>.</a:t>
            </a:r>
          </a:p>
        </p:txBody>
      </p:sp>
    </p:spTree>
    <p:extLst>
      <p:ext uri="{BB962C8B-B14F-4D97-AF65-F5344CB8AC3E}">
        <p14:creationId xmlns:p14="http://schemas.microsoft.com/office/powerpoint/2010/main" val="4119268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B3960-A400-254A-9EF6-34F70DDB8930}"/>
              </a:ext>
            </a:extLst>
          </p:cNvPr>
          <p:cNvSpPr>
            <a:spLocks noGrp="1"/>
          </p:cNvSpPr>
          <p:nvPr>
            <p:ph type="title"/>
          </p:nvPr>
        </p:nvSpPr>
        <p:spPr/>
        <p:txBody>
          <a:bodyPr/>
          <a:lstStyle/>
          <a:p>
            <a:r>
              <a:rPr lang="de-DE"/>
              <a:t>Umsetzung </a:t>
            </a:r>
          </a:p>
        </p:txBody>
      </p:sp>
      <p:grpSp>
        <p:nvGrpSpPr>
          <p:cNvPr id="16" name="Gruppieren 15">
            <a:extLst>
              <a:ext uri="{FF2B5EF4-FFF2-40B4-BE49-F238E27FC236}">
                <a16:creationId xmlns:a16="http://schemas.microsoft.com/office/drawing/2014/main" id="{9CE01DA8-6182-384B-98CF-5BEC858F2CBF}"/>
              </a:ext>
            </a:extLst>
          </p:cNvPr>
          <p:cNvGrpSpPr/>
          <p:nvPr/>
        </p:nvGrpSpPr>
        <p:grpSpPr>
          <a:xfrm>
            <a:off x="807242" y="1434270"/>
            <a:ext cx="7162299" cy="4127631"/>
            <a:chOff x="2736710" y="1434270"/>
            <a:chExt cx="8115222" cy="4647748"/>
          </a:xfrm>
          <a:effectLst>
            <a:outerShdw blurRad="444500" sx="102000" sy="102000" algn="ctr" rotWithShape="0">
              <a:prstClr val="black">
                <a:alpha val="46000"/>
              </a:prstClr>
            </a:outerShdw>
          </a:effectLst>
        </p:grpSpPr>
        <p:pic>
          <p:nvPicPr>
            <p:cNvPr id="10" name="Grafik 9">
              <a:extLst>
                <a:ext uri="{FF2B5EF4-FFF2-40B4-BE49-F238E27FC236}">
                  <a16:creationId xmlns:a16="http://schemas.microsoft.com/office/drawing/2014/main" id="{0F0F1793-AEC6-154A-BD12-33EB9A9C2FDA}"/>
                </a:ext>
              </a:extLst>
            </p:cNvPr>
            <p:cNvPicPr>
              <a:picLocks noChangeAspect="1"/>
            </p:cNvPicPr>
            <p:nvPr/>
          </p:nvPicPr>
          <p:blipFill>
            <a:blip r:embed="rId2"/>
            <a:stretch>
              <a:fillRect/>
            </a:stretch>
          </p:blipFill>
          <p:spPr>
            <a:xfrm>
              <a:off x="2736710" y="1434270"/>
              <a:ext cx="8115222" cy="4647748"/>
            </a:xfrm>
            <a:prstGeom prst="rect">
              <a:avLst/>
            </a:prstGeom>
          </p:spPr>
        </p:pic>
        <p:pic>
          <p:nvPicPr>
            <p:cNvPr id="15" name="Grafik 14">
              <a:extLst>
                <a:ext uri="{FF2B5EF4-FFF2-40B4-BE49-F238E27FC236}">
                  <a16:creationId xmlns:a16="http://schemas.microsoft.com/office/drawing/2014/main" id="{298E3E35-65BD-764E-B44E-3D0A685DBEDA}"/>
                </a:ext>
              </a:extLst>
            </p:cNvPr>
            <p:cNvPicPr>
              <a:picLocks noChangeAspect="1"/>
            </p:cNvPicPr>
            <p:nvPr/>
          </p:nvPicPr>
          <p:blipFill rotWithShape="1">
            <a:blip r:embed="rId3"/>
            <a:srcRect r="19890"/>
            <a:stretch/>
          </p:blipFill>
          <p:spPr>
            <a:xfrm>
              <a:off x="8066788" y="2156281"/>
              <a:ext cx="2092280" cy="785520"/>
            </a:xfrm>
            <a:prstGeom prst="rect">
              <a:avLst/>
            </a:prstGeom>
          </p:spPr>
        </p:pic>
      </p:grpSp>
      <p:sp>
        <p:nvSpPr>
          <p:cNvPr id="17" name="Textfeld 16">
            <a:extLst>
              <a:ext uri="{FF2B5EF4-FFF2-40B4-BE49-F238E27FC236}">
                <a16:creationId xmlns:a16="http://schemas.microsoft.com/office/drawing/2014/main" id="{DAD5D1E5-351E-2C42-AC25-6DD769907751}"/>
              </a:ext>
            </a:extLst>
          </p:cNvPr>
          <p:cNvSpPr txBox="1"/>
          <p:nvPr/>
        </p:nvSpPr>
        <p:spPr>
          <a:xfrm>
            <a:off x="8257235" y="2393892"/>
            <a:ext cx="3331875" cy="1569660"/>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de-DE" sz="1200">
                <a:solidFill>
                  <a:srgbClr val="FFFFFF"/>
                </a:solidFill>
                <a:latin typeface="nunito"/>
              </a:rPr>
              <a:t>reddit kommunikativ bespielen</a:t>
            </a: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Fokus auf Mehrwert für </a:t>
            </a:r>
            <a:r>
              <a:rPr lang="de-DE" sz="1200" err="1">
                <a:solidFill>
                  <a:srgbClr val="FFFFFF"/>
                </a:solidFill>
                <a:latin typeface="nunito"/>
              </a:rPr>
              <a:t>Creators</a:t>
            </a:r>
            <a:endParaRPr lang="de-DE" sz="1200">
              <a:solidFill>
                <a:srgbClr val="FFFFFF"/>
              </a:solidFill>
              <a:latin typeface="nunito"/>
            </a:endParaRPr>
          </a:p>
          <a:p>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 Design mit Fokus auf Diva X Creator</a:t>
            </a:r>
          </a:p>
          <a:p>
            <a:pPr marL="171450" indent="-171450">
              <a:buFont typeface="Arial" panose="020B0604020202020204" pitchFamily="34" charset="0"/>
              <a:buChar char="•"/>
            </a:pPr>
            <a:endParaRPr lang="de-DE" sz="1200">
              <a:solidFill>
                <a:srgbClr val="FFFFFF"/>
              </a:solidFill>
              <a:latin typeface="nunito"/>
            </a:endParaRPr>
          </a:p>
          <a:p>
            <a:pPr marL="171450" indent="-171450">
              <a:buFont typeface="Arial" panose="020B0604020202020204" pitchFamily="34" charset="0"/>
              <a:buChar char="•"/>
            </a:pPr>
            <a:r>
              <a:rPr lang="de-DE" sz="1200">
                <a:solidFill>
                  <a:srgbClr val="FFFFFF"/>
                </a:solidFill>
                <a:latin typeface="nunito"/>
              </a:rPr>
              <a:t>Beiträge in relevanten Communities positionieren </a:t>
            </a:r>
          </a:p>
        </p:txBody>
      </p:sp>
      <p:pic>
        <p:nvPicPr>
          <p:cNvPr id="5" name="Grafik 5">
            <a:extLst>
              <a:ext uri="{FF2B5EF4-FFF2-40B4-BE49-F238E27FC236}">
                <a16:creationId xmlns:a16="http://schemas.microsoft.com/office/drawing/2014/main" id="{62853F95-B642-4A9F-A94E-AAC054D09431}"/>
              </a:ext>
            </a:extLst>
          </p:cNvPr>
          <p:cNvPicPr>
            <a:picLocks noChangeAspect="1"/>
          </p:cNvPicPr>
          <p:nvPr/>
        </p:nvPicPr>
        <p:blipFill>
          <a:blip r:embed="rId4"/>
          <a:stretch>
            <a:fillRect/>
          </a:stretch>
        </p:blipFill>
        <p:spPr>
          <a:xfrm>
            <a:off x="6365031" y="2109561"/>
            <a:ext cx="651589" cy="718325"/>
          </a:xfrm>
          <a:prstGeom prst="rect">
            <a:avLst/>
          </a:prstGeom>
        </p:spPr>
      </p:pic>
      <p:sp>
        <p:nvSpPr>
          <p:cNvPr id="8" name="Textfeld 7">
            <a:extLst>
              <a:ext uri="{FF2B5EF4-FFF2-40B4-BE49-F238E27FC236}">
                <a16:creationId xmlns:a16="http://schemas.microsoft.com/office/drawing/2014/main" id="{6F67108B-2471-458A-9784-BCA8EBD7538C}"/>
              </a:ext>
            </a:extLst>
          </p:cNvPr>
          <p:cNvSpPr txBox="1"/>
          <p:nvPr/>
        </p:nvSpPr>
        <p:spPr>
          <a:xfrm>
            <a:off x="8280124" y="2017056"/>
            <a:ext cx="1051891" cy="307777"/>
          </a:xfrm>
          <a:prstGeom prst="rect">
            <a:avLst/>
          </a:prstGeom>
          <a:noFill/>
        </p:spPr>
        <p:txBody>
          <a:bodyPr wrap="none" rtlCol="0">
            <a:spAutoFit/>
          </a:bodyPr>
          <a:lstStyle/>
          <a:p>
            <a:r>
              <a:rPr lang="de-DE" sz="1400" b="1">
                <a:solidFill>
                  <a:srgbClr val="D9F41E"/>
                </a:solidFill>
                <a:latin typeface="Nunito" pitchFamily="2" charset="0"/>
              </a:rPr>
              <a:t>Community</a:t>
            </a:r>
          </a:p>
        </p:txBody>
      </p:sp>
      <p:sp>
        <p:nvSpPr>
          <p:cNvPr id="18" name="Rechteck 17">
            <a:extLst>
              <a:ext uri="{FF2B5EF4-FFF2-40B4-BE49-F238E27FC236}">
                <a16:creationId xmlns:a16="http://schemas.microsoft.com/office/drawing/2014/main" id="{15E1CEFF-B36A-4EB8-A971-2577527FB1F1}"/>
              </a:ext>
            </a:extLst>
          </p:cNvPr>
          <p:cNvSpPr/>
          <p:nvPr/>
        </p:nvSpPr>
        <p:spPr>
          <a:xfrm>
            <a:off x="5529943" y="2925147"/>
            <a:ext cx="1811693" cy="528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D4886E20-7619-4648-8FDC-990A4B693F8A}"/>
              </a:ext>
            </a:extLst>
          </p:cNvPr>
          <p:cNvSpPr txBox="1"/>
          <p:nvPr/>
        </p:nvSpPr>
        <p:spPr>
          <a:xfrm>
            <a:off x="5463073" y="2897154"/>
            <a:ext cx="19578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800"/>
              <a:t>Free Banking-Technology. </a:t>
            </a:r>
            <a:r>
              <a:rPr lang="de-DE" sz="800" b="1" err="1"/>
              <a:t>From</a:t>
            </a:r>
            <a:r>
              <a:rPr lang="de-DE" sz="800" b="1"/>
              <a:t> </a:t>
            </a:r>
            <a:r>
              <a:rPr lang="de-DE" sz="800" b="1" err="1"/>
              <a:t>everyone</a:t>
            </a:r>
            <a:r>
              <a:rPr lang="de-DE" sz="800" b="1"/>
              <a:t>.</a:t>
            </a:r>
            <a:r>
              <a:rPr lang="de-DE" sz="800"/>
              <a:t> </a:t>
            </a:r>
            <a:r>
              <a:rPr lang="de-DE" sz="800" err="1"/>
              <a:t>For</a:t>
            </a:r>
            <a:r>
              <a:rPr lang="de-DE" sz="800"/>
              <a:t> </a:t>
            </a:r>
            <a:r>
              <a:rPr lang="de-DE" sz="800" err="1"/>
              <a:t>everyone</a:t>
            </a:r>
            <a:r>
              <a:rPr lang="de-DE" sz="800"/>
              <a:t>. +++https://diva.exchange+++ #FOSS https://codeberg.org/diva.exchange+++</a:t>
            </a:r>
          </a:p>
        </p:txBody>
      </p:sp>
    </p:spTree>
    <p:extLst>
      <p:ext uri="{BB962C8B-B14F-4D97-AF65-F5344CB8AC3E}">
        <p14:creationId xmlns:p14="http://schemas.microsoft.com/office/powerpoint/2010/main" val="2407644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r Verbinder 15">
            <a:extLst>
              <a:ext uri="{FF2B5EF4-FFF2-40B4-BE49-F238E27FC236}">
                <a16:creationId xmlns:a16="http://schemas.microsoft.com/office/drawing/2014/main" id="{3E793D89-A936-DD49-9CE9-4C06841C3593}"/>
              </a:ext>
            </a:extLst>
          </p:cNvPr>
          <p:cNvCxnSpPr>
            <a:cxnSpLocks/>
          </p:cNvCxnSpPr>
          <p:nvPr/>
        </p:nvCxnSpPr>
        <p:spPr>
          <a:xfrm flipH="1" flipV="1">
            <a:off x="5930653" y="4283064"/>
            <a:ext cx="277" cy="1385900"/>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9674FEB-5185-43AA-A466-C80F2220BC44}"/>
              </a:ext>
            </a:extLst>
          </p:cNvPr>
          <p:cNvCxnSpPr>
            <a:cxnSpLocks/>
          </p:cNvCxnSpPr>
          <p:nvPr/>
        </p:nvCxnSpPr>
        <p:spPr>
          <a:xfrm flipH="1" flipV="1">
            <a:off x="3705226" y="1714500"/>
            <a:ext cx="1428749" cy="942975"/>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974CD2E5-65AF-4E8A-8DA2-BB9D60493E20}"/>
              </a:ext>
            </a:extLst>
          </p:cNvPr>
          <p:cNvCxnSpPr>
            <a:cxnSpLocks/>
          </p:cNvCxnSpPr>
          <p:nvPr/>
        </p:nvCxnSpPr>
        <p:spPr>
          <a:xfrm flipH="1">
            <a:off x="3501253" y="3571875"/>
            <a:ext cx="1632722" cy="307416"/>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3854ABF-D4ED-4927-9C37-E811344DDB48}"/>
              </a:ext>
            </a:extLst>
          </p:cNvPr>
          <p:cNvCxnSpPr>
            <a:cxnSpLocks/>
          </p:cNvCxnSpPr>
          <p:nvPr/>
        </p:nvCxnSpPr>
        <p:spPr>
          <a:xfrm flipH="1" flipV="1">
            <a:off x="6846655" y="4018524"/>
            <a:ext cx="1428749" cy="942975"/>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18CB126A-C96D-4DE7-BA45-5AC7454544F0}"/>
              </a:ext>
            </a:extLst>
          </p:cNvPr>
          <p:cNvCxnSpPr>
            <a:cxnSpLocks/>
          </p:cNvCxnSpPr>
          <p:nvPr/>
        </p:nvCxnSpPr>
        <p:spPr>
          <a:xfrm flipH="1">
            <a:off x="6862867" y="2813527"/>
            <a:ext cx="1572642" cy="297175"/>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BC3C300-C893-4797-BD5F-7345FE9A960C}"/>
              </a:ext>
            </a:extLst>
          </p:cNvPr>
          <p:cNvCxnSpPr>
            <a:cxnSpLocks/>
          </p:cNvCxnSpPr>
          <p:nvPr/>
        </p:nvCxnSpPr>
        <p:spPr>
          <a:xfrm flipH="1">
            <a:off x="6278073" y="1247775"/>
            <a:ext cx="941877" cy="1235387"/>
          </a:xfrm>
          <a:prstGeom prst="line">
            <a:avLst/>
          </a:prstGeom>
          <a:ln w="19050">
            <a:solidFill>
              <a:srgbClr val="D9F41E"/>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 name="Gruppieren 3">
            <a:extLst>
              <a:ext uri="{FF2B5EF4-FFF2-40B4-BE49-F238E27FC236}">
                <a16:creationId xmlns:a16="http://schemas.microsoft.com/office/drawing/2014/main" id="{319A74A7-AD59-46E2-A630-0EB0D7C8863E}"/>
              </a:ext>
            </a:extLst>
          </p:cNvPr>
          <p:cNvGrpSpPr/>
          <p:nvPr/>
        </p:nvGrpSpPr>
        <p:grpSpPr>
          <a:xfrm>
            <a:off x="4778417" y="2244304"/>
            <a:ext cx="2266622" cy="2143382"/>
            <a:chOff x="4978442" y="2905868"/>
            <a:chExt cx="2266622" cy="2143382"/>
          </a:xfrm>
        </p:grpSpPr>
        <p:sp>
          <p:nvSpPr>
            <p:cNvPr id="5" name="Rechteck: abgerundete Ecken 4">
              <a:extLst>
                <a:ext uri="{FF2B5EF4-FFF2-40B4-BE49-F238E27FC236}">
                  <a16:creationId xmlns:a16="http://schemas.microsoft.com/office/drawing/2014/main" id="{C89AAEC9-2A64-46E1-B231-D50E7A721AFD}"/>
                </a:ext>
              </a:extLst>
            </p:cNvPr>
            <p:cNvSpPr/>
            <p:nvPr/>
          </p:nvSpPr>
          <p:spPr>
            <a:xfrm>
              <a:off x="5059264" y="2905868"/>
              <a:ext cx="2143382" cy="2143382"/>
            </a:xfrm>
            <a:prstGeom prst="roundRect">
              <a:avLst>
                <a:gd name="adj" fmla="val 9983"/>
              </a:avLst>
            </a:prstGeom>
            <a:solidFill>
              <a:srgbClr val="0F4057"/>
            </a:solidFill>
            <a:ln>
              <a:noFill/>
            </a:ln>
            <a:effectLst>
              <a:outerShdw blurRad="266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sp>
          <p:nvSpPr>
            <p:cNvPr id="6" name="Textfeld 5">
              <a:extLst>
                <a:ext uri="{FF2B5EF4-FFF2-40B4-BE49-F238E27FC236}">
                  <a16:creationId xmlns:a16="http://schemas.microsoft.com/office/drawing/2014/main" id="{8ABCFB2B-71D6-4EE7-8175-3CA90B37CAC0}"/>
                </a:ext>
              </a:extLst>
            </p:cNvPr>
            <p:cNvSpPr txBox="1"/>
            <p:nvPr/>
          </p:nvSpPr>
          <p:spPr>
            <a:xfrm>
              <a:off x="4997492" y="2924607"/>
              <a:ext cx="2143382" cy="1938992"/>
            </a:xfrm>
            <a:prstGeom prst="rect">
              <a:avLst/>
            </a:prstGeom>
            <a:noFill/>
          </p:spPr>
          <p:txBody>
            <a:bodyPr wrap="square" rtlCol="0">
              <a:spAutoFit/>
            </a:bodyPr>
            <a:lstStyle/>
            <a:p>
              <a:pPr algn="ctr"/>
              <a:r>
                <a:rPr lang="de-CH" sz="12000">
                  <a:solidFill>
                    <a:schemeClr val="bg1"/>
                  </a:solidFill>
                  <a:latin typeface="Nunito ExtraBold" pitchFamily="2" charset="0"/>
                </a:rPr>
                <a:t>C</a:t>
              </a:r>
            </a:p>
          </p:txBody>
        </p:sp>
        <p:sp>
          <p:nvSpPr>
            <p:cNvPr id="7" name="Rechteck: abgerundete Ecken 6">
              <a:extLst>
                <a:ext uri="{FF2B5EF4-FFF2-40B4-BE49-F238E27FC236}">
                  <a16:creationId xmlns:a16="http://schemas.microsoft.com/office/drawing/2014/main" id="{4718571E-6A2F-4F39-9B63-0450831F3060}"/>
                </a:ext>
              </a:extLst>
            </p:cNvPr>
            <p:cNvSpPr/>
            <p:nvPr/>
          </p:nvSpPr>
          <p:spPr>
            <a:xfrm>
              <a:off x="5405438" y="4552322"/>
              <a:ext cx="1481137" cy="255533"/>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feld 7">
              <a:extLst>
                <a:ext uri="{FF2B5EF4-FFF2-40B4-BE49-F238E27FC236}">
                  <a16:creationId xmlns:a16="http://schemas.microsoft.com/office/drawing/2014/main" id="{100A5D0F-A2EB-44FB-A454-01390897C606}"/>
                </a:ext>
              </a:extLst>
            </p:cNvPr>
            <p:cNvSpPr txBox="1"/>
            <p:nvPr/>
          </p:nvSpPr>
          <p:spPr>
            <a:xfrm>
              <a:off x="4978442" y="4561644"/>
              <a:ext cx="2266622" cy="261610"/>
            </a:xfrm>
            <a:prstGeom prst="rect">
              <a:avLst/>
            </a:prstGeom>
            <a:noFill/>
            <a:ln>
              <a:noFill/>
            </a:ln>
          </p:spPr>
          <p:txBody>
            <a:bodyPr wrap="square" rtlCol="0">
              <a:spAutoFit/>
            </a:bodyPr>
            <a:lstStyle/>
            <a:p>
              <a:pPr algn="ctr"/>
              <a:r>
                <a:rPr lang="de-CH" sz="1100">
                  <a:solidFill>
                    <a:srgbClr val="0F4057"/>
                  </a:solidFill>
                  <a:latin typeface="Nunito Black" pitchFamily="2" charset="0"/>
                </a:rPr>
                <a:t>DIVA X CREATOR</a:t>
              </a:r>
            </a:p>
          </p:txBody>
        </p:sp>
      </p:grpSp>
      <p:sp>
        <p:nvSpPr>
          <p:cNvPr id="23" name="Textfeld 22">
            <a:extLst>
              <a:ext uri="{FF2B5EF4-FFF2-40B4-BE49-F238E27FC236}">
                <a16:creationId xmlns:a16="http://schemas.microsoft.com/office/drawing/2014/main" id="{05A5CB99-BA49-4A20-9B1D-1A0C2066CA42}"/>
              </a:ext>
            </a:extLst>
          </p:cNvPr>
          <p:cNvSpPr txBox="1"/>
          <p:nvPr/>
        </p:nvSpPr>
        <p:spPr>
          <a:xfrm>
            <a:off x="2226533" y="1177811"/>
            <a:ext cx="2800350" cy="369332"/>
          </a:xfrm>
          <a:prstGeom prst="rect">
            <a:avLst/>
          </a:prstGeom>
          <a:noFill/>
        </p:spPr>
        <p:txBody>
          <a:bodyPr wrap="square">
            <a:spAutoFit/>
          </a:bodyPr>
          <a:lstStyle/>
          <a:p>
            <a:r>
              <a:rPr lang="de-CH" sz="1800" b="1">
                <a:solidFill>
                  <a:srgbClr val="D9F41E"/>
                </a:solidFill>
                <a:latin typeface="nunito" pitchFamily="2" charset="0"/>
              </a:rPr>
              <a:t>a </a:t>
            </a:r>
            <a:r>
              <a:rPr lang="de-CH" sz="1800" b="1" err="1">
                <a:solidFill>
                  <a:srgbClr val="D9F41E"/>
                </a:solidFill>
                <a:latin typeface="nunito" pitchFamily="2" charset="0"/>
              </a:rPr>
              <a:t>vision</a:t>
            </a:r>
            <a:r>
              <a:rPr lang="de-CH" sz="1800" b="1">
                <a:solidFill>
                  <a:srgbClr val="D9F41E"/>
                </a:solidFill>
                <a:latin typeface="nunito" pitchFamily="2" charset="0"/>
              </a:rPr>
              <a:t> </a:t>
            </a:r>
            <a:r>
              <a:rPr lang="de-CH" sz="1800" b="1" err="1">
                <a:solidFill>
                  <a:srgbClr val="D9F41E"/>
                </a:solidFill>
                <a:latin typeface="nunito" pitchFamily="2" charset="0"/>
              </a:rPr>
              <a:t>created</a:t>
            </a:r>
            <a:r>
              <a:rPr lang="de-CH" sz="1800" b="1">
                <a:solidFill>
                  <a:srgbClr val="D9F41E"/>
                </a:solidFill>
                <a:latin typeface="nunito" pitchFamily="2" charset="0"/>
              </a:rPr>
              <a:t> </a:t>
            </a:r>
            <a:r>
              <a:rPr lang="de-CH" sz="1800" b="1" err="1">
                <a:solidFill>
                  <a:srgbClr val="D9F41E"/>
                </a:solidFill>
                <a:latin typeface="nunito" pitchFamily="2" charset="0"/>
              </a:rPr>
              <a:t>together</a:t>
            </a:r>
            <a:r>
              <a:rPr lang="de-CH" sz="1800" b="1">
                <a:solidFill>
                  <a:srgbClr val="D9F41E"/>
                </a:solidFill>
                <a:latin typeface="nunito" pitchFamily="2" charset="0"/>
              </a:rPr>
              <a:t>.</a:t>
            </a:r>
          </a:p>
        </p:txBody>
      </p:sp>
      <p:sp>
        <p:nvSpPr>
          <p:cNvPr id="38" name="Rechteck 37">
            <a:extLst>
              <a:ext uri="{FF2B5EF4-FFF2-40B4-BE49-F238E27FC236}">
                <a16:creationId xmlns:a16="http://schemas.microsoft.com/office/drawing/2014/main" id="{AB6DD162-BDAA-E04C-A4FB-687FDADEBCE6}"/>
              </a:ext>
            </a:extLst>
          </p:cNvPr>
          <p:cNvSpPr/>
          <p:nvPr/>
        </p:nvSpPr>
        <p:spPr>
          <a:xfrm>
            <a:off x="8678663" y="2657475"/>
            <a:ext cx="3116258" cy="738664"/>
          </a:xfrm>
          <a:prstGeom prst="rect">
            <a:avLst/>
          </a:prstGeom>
        </p:spPr>
        <p:txBody>
          <a:bodyPr wrap="square">
            <a:spAutoFit/>
          </a:bodyPr>
          <a:lstStyle/>
          <a:p>
            <a:r>
              <a:rPr lang="de-CH" sz="1400">
                <a:solidFill>
                  <a:schemeClr val="bg1"/>
                </a:solidFill>
                <a:latin typeface="nunito" pitchFamily="2" charset="0"/>
                <a:ea typeface="Orelega One" panose="02000503000000000000" pitchFamily="2" charset="0"/>
                <a:cs typeface="Orelega One" panose="02000503000000000000" pitchFamily="2" charset="0"/>
              </a:rPr>
              <a:t>DIVA X </a:t>
            </a:r>
            <a:r>
              <a:rPr lang="de-CH" sz="1400" err="1">
                <a:solidFill>
                  <a:schemeClr val="bg1"/>
                </a:solidFill>
                <a:latin typeface="nunito" pitchFamily="2" charset="0"/>
                <a:ea typeface="Orelega One" panose="02000503000000000000" pitchFamily="2" charset="0"/>
                <a:cs typeface="Orelega One" panose="02000503000000000000" pitchFamily="2" charset="0"/>
              </a:rPr>
              <a:t>Creators</a:t>
            </a:r>
            <a:r>
              <a:rPr lang="de-CH" sz="1400">
                <a:solidFill>
                  <a:schemeClr val="bg1"/>
                </a:solidFill>
                <a:latin typeface="nunito" pitchFamily="2" charset="0"/>
                <a:ea typeface="Orelega One" panose="02000503000000000000" pitchFamily="2" charset="0"/>
                <a:cs typeface="Orelega One" panose="02000503000000000000" pitchFamily="2" charset="0"/>
              </a:rPr>
              <a:t> einen Mehrwert wie Anerkennung bieten, der zum Mitmachen motiviert</a:t>
            </a:r>
          </a:p>
        </p:txBody>
      </p:sp>
      <p:sp>
        <p:nvSpPr>
          <p:cNvPr id="39" name="Rechteck 38">
            <a:extLst>
              <a:ext uri="{FF2B5EF4-FFF2-40B4-BE49-F238E27FC236}">
                <a16:creationId xmlns:a16="http://schemas.microsoft.com/office/drawing/2014/main" id="{95319A2F-3DC6-C745-95A3-5EBDD43687E7}"/>
              </a:ext>
            </a:extLst>
          </p:cNvPr>
          <p:cNvSpPr/>
          <p:nvPr/>
        </p:nvSpPr>
        <p:spPr>
          <a:xfrm>
            <a:off x="8678663" y="4976014"/>
            <a:ext cx="3116258" cy="738664"/>
          </a:xfrm>
          <a:prstGeom prst="rect">
            <a:avLst/>
          </a:prstGeom>
        </p:spPr>
        <p:txBody>
          <a:bodyPr wrap="square">
            <a:spAutoFit/>
          </a:bodyPr>
          <a:lstStyle/>
          <a:p>
            <a:r>
              <a:rPr lang="de-CH" sz="1400">
                <a:solidFill>
                  <a:schemeClr val="bg1"/>
                </a:solidFill>
                <a:latin typeface="nunito" pitchFamily="2" charset="0"/>
                <a:ea typeface="Orelega One" panose="02000503000000000000" pitchFamily="2" charset="0"/>
                <a:cs typeface="Orelega One" panose="02000503000000000000" pitchFamily="2" charset="0"/>
              </a:rPr>
              <a:t>Bekanntheit von </a:t>
            </a:r>
            <a:r>
              <a:rPr lang="de-CH" sz="1400" err="1">
                <a:solidFill>
                  <a:schemeClr val="bg1"/>
                </a:solidFill>
                <a:latin typeface="nunito" pitchFamily="2" charset="0"/>
                <a:ea typeface="Orelega One" panose="02000503000000000000" pitchFamily="2" charset="0"/>
                <a:cs typeface="Orelega One" panose="02000503000000000000" pitchFamily="2" charset="0"/>
              </a:rPr>
              <a:t>DIVA.Exchange</a:t>
            </a:r>
            <a:r>
              <a:rPr lang="de-CH" sz="1400">
                <a:solidFill>
                  <a:schemeClr val="bg1"/>
                </a:solidFill>
                <a:latin typeface="nunito" pitchFamily="2" charset="0"/>
                <a:ea typeface="Orelega One" panose="02000503000000000000" pitchFamily="2" charset="0"/>
                <a:cs typeface="Orelega One" panose="02000503000000000000" pitchFamily="2" charset="0"/>
              </a:rPr>
              <a:t> durch Massnahmen auf den richtigen Kanälen im Awareness-Bereich verstärken</a:t>
            </a:r>
          </a:p>
        </p:txBody>
      </p:sp>
      <p:sp>
        <p:nvSpPr>
          <p:cNvPr id="40" name="Rechteck 39">
            <a:extLst>
              <a:ext uri="{FF2B5EF4-FFF2-40B4-BE49-F238E27FC236}">
                <a16:creationId xmlns:a16="http://schemas.microsoft.com/office/drawing/2014/main" id="{59AE7311-75C5-B840-B8AC-0DA19EFAC2C0}"/>
              </a:ext>
            </a:extLst>
          </p:cNvPr>
          <p:cNvSpPr/>
          <p:nvPr/>
        </p:nvSpPr>
        <p:spPr>
          <a:xfrm>
            <a:off x="4781916" y="5833847"/>
            <a:ext cx="3116258" cy="738664"/>
          </a:xfrm>
          <a:prstGeom prst="rect">
            <a:avLst/>
          </a:prstGeom>
        </p:spPr>
        <p:txBody>
          <a:bodyPr wrap="square">
            <a:spAutoFit/>
          </a:bodyPr>
          <a:lstStyle/>
          <a:p>
            <a:r>
              <a:rPr lang="de-CH" sz="1400">
                <a:solidFill>
                  <a:schemeClr val="bg1"/>
                </a:solidFill>
                <a:latin typeface="nunito" pitchFamily="2" charset="0"/>
                <a:ea typeface="Orelega One" panose="02000503000000000000" pitchFamily="2" charset="0"/>
                <a:cs typeface="Orelega One" panose="02000503000000000000" pitchFamily="2" charset="0"/>
              </a:rPr>
              <a:t>Community Engagement und persönliche Entwicklung aktiv fördern </a:t>
            </a:r>
          </a:p>
        </p:txBody>
      </p:sp>
      <p:sp>
        <p:nvSpPr>
          <p:cNvPr id="24" name="Rechteck 23">
            <a:extLst>
              <a:ext uri="{FF2B5EF4-FFF2-40B4-BE49-F238E27FC236}">
                <a16:creationId xmlns:a16="http://schemas.microsoft.com/office/drawing/2014/main" id="{51AA4E95-AA60-409D-9749-DFE28A8335A6}"/>
              </a:ext>
            </a:extLst>
          </p:cNvPr>
          <p:cNvSpPr/>
          <p:nvPr/>
        </p:nvSpPr>
        <p:spPr>
          <a:xfrm>
            <a:off x="6717275" y="809137"/>
            <a:ext cx="3700989" cy="307777"/>
          </a:xfrm>
          <a:prstGeom prst="rect">
            <a:avLst/>
          </a:prstGeom>
        </p:spPr>
        <p:txBody>
          <a:bodyPr wrap="square" lIns="91440" tIns="45720" rIns="91440" bIns="45720" anchor="t">
            <a:spAutoFit/>
          </a:bodyPr>
          <a:lstStyle/>
          <a:p>
            <a:r>
              <a:rPr lang="de-CH" sz="1400">
                <a:solidFill>
                  <a:schemeClr val="bg1"/>
                </a:solidFill>
                <a:latin typeface="nunito"/>
              </a:rPr>
              <a:t>Kanäle und Plattformen optimal nutzen </a:t>
            </a:r>
            <a:endParaRPr lang="de-DE">
              <a:solidFill>
                <a:schemeClr val="bg1"/>
              </a:solidFill>
            </a:endParaRPr>
          </a:p>
        </p:txBody>
      </p:sp>
      <p:sp>
        <p:nvSpPr>
          <p:cNvPr id="32" name="Rechteck 31">
            <a:extLst>
              <a:ext uri="{FF2B5EF4-FFF2-40B4-BE49-F238E27FC236}">
                <a16:creationId xmlns:a16="http://schemas.microsoft.com/office/drawing/2014/main" id="{E4BD6AB0-B852-44E0-A407-BEB3C988FD01}"/>
              </a:ext>
            </a:extLst>
          </p:cNvPr>
          <p:cNvSpPr/>
          <p:nvPr/>
        </p:nvSpPr>
        <p:spPr>
          <a:xfrm>
            <a:off x="1546821" y="3736869"/>
            <a:ext cx="1790317" cy="738664"/>
          </a:xfrm>
          <a:prstGeom prst="rect">
            <a:avLst/>
          </a:prstGeom>
        </p:spPr>
        <p:txBody>
          <a:bodyPr wrap="square" lIns="91440" tIns="45720" rIns="91440" bIns="45720" anchor="t">
            <a:spAutoFit/>
          </a:bodyPr>
          <a:lstStyle/>
          <a:p>
            <a:r>
              <a:rPr lang="de-CH" sz="1400">
                <a:solidFill>
                  <a:schemeClr val="bg1"/>
                </a:solidFill>
                <a:latin typeface="nunito"/>
              </a:rPr>
              <a:t>Fokus auf Weiterempfehlungen durch Community</a:t>
            </a:r>
            <a:endParaRPr lang="de-DE">
              <a:solidFill>
                <a:schemeClr val="bg1"/>
              </a:solidFill>
            </a:endParaRPr>
          </a:p>
        </p:txBody>
      </p:sp>
    </p:spTree>
    <p:extLst>
      <p:ext uri="{BB962C8B-B14F-4D97-AF65-F5344CB8AC3E}">
        <p14:creationId xmlns:p14="http://schemas.microsoft.com/office/powerpoint/2010/main" val="926212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319A74A7-AD59-46E2-A630-0EB0D7C8863E}"/>
              </a:ext>
            </a:extLst>
          </p:cNvPr>
          <p:cNvGrpSpPr/>
          <p:nvPr/>
        </p:nvGrpSpPr>
        <p:grpSpPr>
          <a:xfrm>
            <a:off x="3098907" y="1544507"/>
            <a:ext cx="2266622" cy="2143382"/>
            <a:chOff x="4978442" y="2905868"/>
            <a:chExt cx="2266622" cy="2143382"/>
          </a:xfrm>
        </p:grpSpPr>
        <p:sp>
          <p:nvSpPr>
            <p:cNvPr id="5" name="Rechteck: abgerundete Ecken 4">
              <a:extLst>
                <a:ext uri="{FF2B5EF4-FFF2-40B4-BE49-F238E27FC236}">
                  <a16:creationId xmlns:a16="http://schemas.microsoft.com/office/drawing/2014/main" id="{C89AAEC9-2A64-46E1-B231-D50E7A721AFD}"/>
                </a:ext>
              </a:extLst>
            </p:cNvPr>
            <p:cNvSpPr/>
            <p:nvPr/>
          </p:nvSpPr>
          <p:spPr>
            <a:xfrm>
              <a:off x="5059264" y="2905868"/>
              <a:ext cx="2143382" cy="2143382"/>
            </a:xfrm>
            <a:prstGeom prst="roundRect">
              <a:avLst>
                <a:gd name="adj" fmla="val 9983"/>
              </a:avLst>
            </a:prstGeom>
            <a:solidFill>
              <a:srgbClr val="0F4057"/>
            </a:solidFill>
            <a:ln>
              <a:noFill/>
            </a:ln>
            <a:effectLst>
              <a:outerShdw blurRad="266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sp>
          <p:nvSpPr>
            <p:cNvPr id="6" name="Textfeld 5">
              <a:extLst>
                <a:ext uri="{FF2B5EF4-FFF2-40B4-BE49-F238E27FC236}">
                  <a16:creationId xmlns:a16="http://schemas.microsoft.com/office/drawing/2014/main" id="{8ABCFB2B-71D6-4EE7-8175-3CA90B37CAC0}"/>
                </a:ext>
              </a:extLst>
            </p:cNvPr>
            <p:cNvSpPr txBox="1"/>
            <p:nvPr/>
          </p:nvSpPr>
          <p:spPr>
            <a:xfrm>
              <a:off x="4997492" y="2924607"/>
              <a:ext cx="2143382" cy="1938992"/>
            </a:xfrm>
            <a:prstGeom prst="rect">
              <a:avLst/>
            </a:prstGeom>
            <a:noFill/>
          </p:spPr>
          <p:txBody>
            <a:bodyPr wrap="square" rtlCol="0">
              <a:spAutoFit/>
            </a:bodyPr>
            <a:lstStyle/>
            <a:p>
              <a:pPr algn="ctr"/>
              <a:r>
                <a:rPr lang="de-CH" sz="12000">
                  <a:solidFill>
                    <a:schemeClr val="bg1"/>
                  </a:solidFill>
                  <a:latin typeface="Nunito ExtraBold" pitchFamily="2" charset="0"/>
                </a:rPr>
                <a:t>C</a:t>
              </a:r>
            </a:p>
          </p:txBody>
        </p:sp>
        <p:sp>
          <p:nvSpPr>
            <p:cNvPr id="7" name="Rechteck: abgerundete Ecken 6">
              <a:extLst>
                <a:ext uri="{FF2B5EF4-FFF2-40B4-BE49-F238E27FC236}">
                  <a16:creationId xmlns:a16="http://schemas.microsoft.com/office/drawing/2014/main" id="{4718571E-6A2F-4F39-9B63-0450831F3060}"/>
                </a:ext>
              </a:extLst>
            </p:cNvPr>
            <p:cNvSpPr/>
            <p:nvPr/>
          </p:nvSpPr>
          <p:spPr>
            <a:xfrm>
              <a:off x="5405438" y="4552322"/>
              <a:ext cx="1481137" cy="255533"/>
            </a:xfrm>
            <a:prstGeom prst="roundRect">
              <a:avLst>
                <a:gd name="adj" fmla="val 50000"/>
              </a:avLst>
            </a:prstGeom>
            <a:solidFill>
              <a:srgbClr val="D9F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feld 7">
              <a:extLst>
                <a:ext uri="{FF2B5EF4-FFF2-40B4-BE49-F238E27FC236}">
                  <a16:creationId xmlns:a16="http://schemas.microsoft.com/office/drawing/2014/main" id="{100A5D0F-A2EB-44FB-A454-01390897C606}"/>
                </a:ext>
              </a:extLst>
            </p:cNvPr>
            <p:cNvSpPr txBox="1"/>
            <p:nvPr/>
          </p:nvSpPr>
          <p:spPr>
            <a:xfrm>
              <a:off x="4978442" y="4561644"/>
              <a:ext cx="2266622" cy="261610"/>
            </a:xfrm>
            <a:prstGeom prst="rect">
              <a:avLst/>
            </a:prstGeom>
            <a:noFill/>
            <a:ln>
              <a:noFill/>
            </a:ln>
          </p:spPr>
          <p:txBody>
            <a:bodyPr wrap="square" rtlCol="0">
              <a:spAutoFit/>
            </a:bodyPr>
            <a:lstStyle/>
            <a:p>
              <a:pPr algn="ctr"/>
              <a:r>
                <a:rPr lang="de-CH" sz="1100">
                  <a:solidFill>
                    <a:srgbClr val="0F4057"/>
                  </a:solidFill>
                  <a:latin typeface="Nunito Black" pitchFamily="2" charset="0"/>
                </a:rPr>
                <a:t>DIVA X CREATOR</a:t>
              </a:r>
            </a:p>
          </p:txBody>
        </p:sp>
      </p:grpSp>
      <p:sp>
        <p:nvSpPr>
          <p:cNvPr id="23" name="Textfeld 22">
            <a:extLst>
              <a:ext uri="{FF2B5EF4-FFF2-40B4-BE49-F238E27FC236}">
                <a16:creationId xmlns:a16="http://schemas.microsoft.com/office/drawing/2014/main" id="{05A5CB99-BA49-4A20-9B1D-1A0C2066CA42}"/>
              </a:ext>
            </a:extLst>
          </p:cNvPr>
          <p:cNvSpPr txBox="1"/>
          <p:nvPr/>
        </p:nvSpPr>
        <p:spPr>
          <a:xfrm>
            <a:off x="146973" y="2154533"/>
            <a:ext cx="2800350" cy="923330"/>
          </a:xfrm>
          <a:prstGeom prst="rect">
            <a:avLst/>
          </a:prstGeom>
          <a:noFill/>
        </p:spPr>
        <p:txBody>
          <a:bodyPr wrap="square">
            <a:spAutoFit/>
          </a:bodyPr>
          <a:lstStyle/>
          <a:p>
            <a:pPr algn="r"/>
            <a:r>
              <a:rPr lang="de-CH" sz="1800" b="1">
                <a:solidFill>
                  <a:schemeClr val="bg1"/>
                </a:solidFill>
                <a:effectLst>
                  <a:outerShdw blurRad="38100" dist="38100" dir="2700000" algn="tl">
                    <a:srgbClr val="000000">
                      <a:alpha val="43137"/>
                    </a:srgbClr>
                  </a:outerShdw>
                </a:effectLst>
                <a:latin typeface="nunito" pitchFamily="2" charset="0"/>
              </a:rPr>
              <a:t>DIVA X CREATOR</a:t>
            </a:r>
          </a:p>
          <a:p>
            <a:pPr algn="r"/>
            <a:r>
              <a:rPr lang="de-CH" sz="1800" b="1">
                <a:solidFill>
                  <a:srgbClr val="D9F41E"/>
                </a:solidFill>
                <a:effectLst>
                  <a:outerShdw blurRad="38100" dist="38100" dir="2700000" algn="tl">
                    <a:srgbClr val="000000">
                      <a:alpha val="43137"/>
                    </a:srgbClr>
                  </a:outerShdw>
                </a:effectLst>
                <a:latin typeface="nunito" pitchFamily="2" charset="0"/>
              </a:rPr>
              <a:t>a </a:t>
            </a:r>
            <a:r>
              <a:rPr lang="de-CH" sz="1800" b="1" err="1">
                <a:solidFill>
                  <a:srgbClr val="D9F41E"/>
                </a:solidFill>
                <a:effectLst>
                  <a:outerShdw blurRad="38100" dist="38100" dir="2700000" algn="tl">
                    <a:srgbClr val="000000">
                      <a:alpha val="43137"/>
                    </a:srgbClr>
                  </a:outerShdw>
                </a:effectLst>
                <a:latin typeface="nunito" pitchFamily="2" charset="0"/>
              </a:rPr>
              <a:t>vision</a:t>
            </a:r>
            <a:r>
              <a:rPr lang="de-CH" sz="1800" b="1">
                <a:solidFill>
                  <a:srgbClr val="D9F41E"/>
                </a:solidFill>
                <a:effectLst>
                  <a:outerShdw blurRad="38100" dist="38100" dir="2700000" algn="tl">
                    <a:srgbClr val="000000">
                      <a:alpha val="43137"/>
                    </a:srgbClr>
                  </a:outerShdw>
                </a:effectLst>
                <a:latin typeface="nunito" pitchFamily="2" charset="0"/>
              </a:rPr>
              <a:t> </a:t>
            </a:r>
            <a:r>
              <a:rPr lang="de-CH" sz="1800" b="1" err="1">
                <a:solidFill>
                  <a:srgbClr val="D9F41E"/>
                </a:solidFill>
                <a:effectLst>
                  <a:outerShdw blurRad="38100" dist="38100" dir="2700000" algn="tl">
                    <a:srgbClr val="000000">
                      <a:alpha val="43137"/>
                    </a:srgbClr>
                  </a:outerShdw>
                </a:effectLst>
                <a:latin typeface="nunito" pitchFamily="2" charset="0"/>
              </a:rPr>
              <a:t>created</a:t>
            </a:r>
            <a:r>
              <a:rPr lang="de-CH" sz="1800" b="1">
                <a:solidFill>
                  <a:srgbClr val="D9F41E"/>
                </a:solidFill>
                <a:effectLst>
                  <a:outerShdw blurRad="38100" dist="38100" dir="2700000" algn="tl">
                    <a:srgbClr val="000000">
                      <a:alpha val="43137"/>
                    </a:srgbClr>
                  </a:outerShdw>
                </a:effectLst>
                <a:latin typeface="nunito" pitchFamily="2" charset="0"/>
              </a:rPr>
              <a:t> </a:t>
            </a:r>
            <a:r>
              <a:rPr lang="de-CH" sz="1800" b="1" err="1">
                <a:solidFill>
                  <a:srgbClr val="D9F41E"/>
                </a:solidFill>
                <a:effectLst>
                  <a:outerShdw blurRad="38100" dist="38100" dir="2700000" algn="tl">
                    <a:srgbClr val="000000">
                      <a:alpha val="43137"/>
                    </a:srgbClr>
                  </a:outerShdw>
                </a:effectLst>
                <a:latin typeface="nunito" pitchFamily="2" charset="0"/>
              </a:rPr>
              <a:t>together</a:t>
            </a:r>
            <a:r>
              <a:rPr lang="de-CH" sz="1800" b="1">
                <a:solidFill>
                  <a:srgbClr val="D9F41E"/>
                </a:solidFill>
                <a:effectLst>
                  <a:outerShdw blurRad="38100" dist="38100" dir="2700000" algn="tl">
                    <a:srgbClr val="000000">
                      <a:alpha val="43137"/>
                    </a:srgbClr>
                  </a:outerShdw>
                </a:effectLst>
                <a:latin typeface="nunito" pitchFamily="2" charset="0"/>
              </a:rPr>
              <a:t>.</a:t>
            </a:r>
          </a:p>
        </p:txBody>
      </p:sp>
      <p:pic>
        <p:nvPicPr>
          <p:cNvPr id="2" name="Grafik 2">
            <a:extLst>
              <a:ext uri="{FF2B5EF4-FFF2-40B4-BE49-F238E27FC236}">
                <a16:creationId xmlns:a16="http://schemas.microsoft.com/office/drawing/2014/main" id="{CFCEF81C-281C-4276-AB27-4238BDB00F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5403" y="3686077"/>
            <a:ext cx="2238375" cy="2238375"/>
          </a:xfrm>
          <a:prstGeom prst="rect">
            <a:avLst/>
          </a:prstGeom>
          <a:effectLst>
            <a:outerShdw blurRad="241300" sx="102000" sy="102000" algn="ctr" rotWithShape="0">
              <a:prstClr val="black">
                <a:alpha val="60000"/>
              </a:prstClr>
            </a:outerShdw>
          </a:effectLst>
        </p:spPr>
      </p:pic>
      <p:sp>
        <p:nvSpPr>
          <p:cNvPr id="10" name="Textfeld 9">
            <a:extLst>
              <a:ext uri="{FF2B5EF4-FFF2-40B4-BE49-F238E27FC236}">
                <a16:creationId xmlns:a16="http://schemas.microsoft.com/office/drawing/2014/main" id="{E4187D9F-B007-4AC5-9EB5-4D17C0BE1EDF}"/>
              </a:ext>
            </a:extLst>
          </p:cNvPr>
          <p:cNvSpPr txBox="1"/>
          <p:nvPr/>
        </p:nvSpPr>
        <p:spPr>
          <a:xfrm>
            <a:off x="8329531" y="4486678"/>
            <a:ext cx="3414615" cy="923330"/>
          </a:xfrm>
          <a:prstGeom prst="rect">
            <a:avLst/>
          </a:prstGeom>
          <a:noFill/>
        </p:spPr>
        <p:txBody>
          <a:bodyPr wrap="square" lIns="91440" tIns="45720" rIns="91440" bIns="45720" anchor="t">
            <a:spAutoFit/>
          </a:bodyPr>
          <a:lstStyle/>
          <a:p>
            <a:r>
              <a:rPr lang="de-CH" b="1">
                <a:solidFill>
                  <a:schemeClr val="bg1"/>
                </a:solidFill>
                <a:effectLst>
                  <a:outerShdw blurRad="38100" dist="38100" dir="2700000" algn="tl">
                    <a:srgbClr val="000000">
                      <a:alpha val="43137"/>
                    </a:srgbClr>
                  </a:outerShdw>
                </a:effectLst>
                <a:latin typeface="nunito"/>
              </a:rPr>
              <a:t>Free Banking Technology.</a:t>
            </a:r>
            <a:endParaRPr lang="de-CH" b="1">
              <a:solidFill>
                <a:schemeClr val="bg1"/>
              </a:solidFill>
              <a:effectLst>
                <a:outerShdw blurRad="38100" dist="38100" dir="2700000" algn="tl">
                  <a:srgbClr val="000000">
                    <a:alpha val="43137"/>
                  </a:srgbClr>
                </a:outerShdw>
              </a:effectLst>
              <a:latin typeface="nunito" pitchFamily="2" charset="0"/>
            </a:endParaRPr>
          </a:p>
          <a:p>
            <a:r>
              <a:rPr lang="de-CH" b="1" err="1">
                <a:solidFill>
                  <a:srgbClr val="D9F41E"/>
                </a:solidFill>
                <a:effectLst>
                  <a:outerShdw blurRad="38100" dist="38100" dir="2700000" algn="tl">
                    <a:srgbClr val="000000">
                      <a:alpha val="43137"/>
                    </a:srgbClr>
                  </a:outerShdw>
                </a:effectLst>
                <a:latin typeface="nunito"/>
              </a:rPr>
              <a:t>By</a:t>
            </a:r>
            <a:r>
              <a:rPr lang="de-CH" b="1">
                <a:solidFill>
                  <a:srgbClr val="D9F41E"/>
                </a:solidFill>
                <a:effectLst>
                  <a:outerShdw blurRad="38100" dist="38100" dir="2700000" algn="tl">
                    <a:srgbClr val="000000">
                      <a:alpha val="43137"/>
                    </a:srgbClr>
                  </a:outerShdw>
                </a:effectLst>
                <a:latin typeface="nunito"/>
              </a:rPr>
              <a:t> </a:t>
            </a:r>
            <a:r>
              <a:rPr lang="de-CH" b="1" err="1">
                <a:solidFill>
                  <a:srgbClr val="D9F41E"/>
                </a:solidFill>
                <a:effectLst>
                  <a:outerShdw blurRad="38100" dist="38100" dir="2700000" algn="tl">
                    <a:srgbClr val="000000">
                      <a:alpha val="43137"/>
                    </a:srgbClr>
                  </a:outerShdw>
                </a:effectLst>
                <a:latin typeface="nunito"/>
              </a:rPr>
              <a:t>everyone</a:t>
            </a:r>
            <a:r>
              <a:rPr lang="de-CH" b="1">
                <a:solidFill>
                  <a:srgbClr val="D9F41E"/>
                </a:solidFill>
                <a:effectLst>
                  <a:outerShdw blurRad="38100" dist="38100" dir="2700000" algn="tl">
                    <a:srgbClr val="000000">
                      <a:alpha val="43137"/>
                    </a:srgbClr>
                  </a:outerShdw>
                </a:effectLst>
                <a:latin typeface="nunito"/>
              </a:rPr>
              <a:t>.</a:t>
            </a:r>
            <a:endParaRPr lang="de-CH" b="1">
              <a:solidFill>
                <a:srgbClr val="D9F41E"/>
              </a:solidFill>
              <a:effectLst>
                <a:outerShdw blurRad="38100" dist="38100" dir="2700000" algn="tl">
                  <a:srgbClr val="000000">
                    <a:alpha val="43137"/>
                  </a:srgbClr>
                </a:outerShdw>
              </a:effectLst>
              <a:latin typeface="nunito" pitchFamily="2" charset="0"/>
            </a:endParaRPr>
          </a:p>
          <a:p>
            <a:r>
              <a:rPr lang="de-CH" b="1" err="1">
                <a:solidFill>
                  <a:srgbClr val="D9F41E"/>
                </a:solidFill>
                <a:effectLst>
                  <a:outerShdw blurRad="38100" dist="38100" dir="2700000" algn="tl">
                    <a:srgbClr val="000000">
                      <a:alpha val="43137"/>
                    </a:srgbClr>
                  </a:outerShdw>
                </a:effectLst>
                <a:latin typeface="nunito"/>
              </a:rPr>
              <a:t>For</a:t>
            </a:r>
            <a:r>
              <a:rPr lang="de-CH" b="1">
                <a:solidFill>
                  <a:srgbClr val="D9F41E"/>
                </a:solidFill>
                <a:effectLst>
                  <a:outerShdw blurRad="38100" dist="38100" dir="2700000" algn="tl">
                    <a:srgbClr val="000000">
                      <a:alpha val="43137"/>
                    </a:srgbClr>
                  </a:outerShdw>
                </a:effectLst>
                <a:latin typeface="nunito"/>
              </a:rPr>
              <a:t> </a:t>
            </a:r>
            <a:r>
              <a:rPr lang="de-CH" b="1" err="1">
                <a:solidFill>
                  <a:srgbClr val="D9F41E"/>
                </a:solidFill>
                <a:effectLst>
                  <a:outerShdw blurRad="38100" dist="38100" dir="2700000" algn="tl">
                    <a:srgbClr val="000000">
                      <a:alpha val="43137"/>
                    </a:srgbClr>
                  </a:outerShdw>
                </a:effectLst>
                <a:latin typeface="nunito"/>
              </a:rPr>
              <a:t>everyone</a:t>
            </a:r>
            <a:r>
              <a:rPr lang="de-CH" b="1">
                <a:solidFill>
                  <a:srgbClr val="D9F41E"/>
                </a:solidFill>
                <a:effectLst>
                  <a:outerShdw blurRad="38100" dist="38100" dir="2700000" algn="tl">
                    <a:srgbClr val="000000">
                      <a:alpha val="43137"/>
                    </a:srgbClr>
                  </a:outerShdw>
                </a:effectLst>
                <a:latin typeface="nunito"/>
              </a:rPr>
              <a:t>.</a:t>
            </a:r>
            <a:endParaRPr lang="de-CH" sz="1800" b="1">
              <a:solidFill>
                <a:srgbClr val="D9F41E"/>
              </a:solidFill>
              <a:effectLst>
                <a:outerShdw blurRad="38100" dist="38100" dir="2700000" algn="tl">
                  <a:srgbClr val="000000">
                    <a:alpha val="43137"/>
                  </a:srgbClr>
                </a:outerShdw>
              </a:effectLst>
              <a:latin typeface="nunito" pitchFamily="2" charset="0"/>
            </a:endParaRPr>
          </a:p>
        </p:txBody>
      </p:sp>
    </p:spTree>
    <p:extLst>
      <p:ext uri="{BB962C8B-B14F-4D97-AF65-F5344CB8AC3E}">
        <p14:creationId xmlns:p14="http://schemas.microsoft.com/office/powerpoint/2010/main" val="414930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D011FE-F39D-43B1-A6E1-98DC60440522}"/>
              </a:ext>
            </a:extLst>
          </p:cNvPr>
          <p:cNvSpPr>
            <a:spLocks noGrp="1"/>
          </p:cNvSpPr>
          <p:nvPr>
            <p:ph type="title"/>
          </p:nvPr>
        </p:nvSpPr>
        <p:spPr/>
        <p:txBody>
          <a:bodyPr/>
          <a:lstStyle/>
          <a:p>
            <a:r>
              <a:rPr lang="de-CH"/>
              <a:t>Identität</a:t>
            </a:r>
          </a:p>
        </p:txBody>
      </p:sp>
    </p:spTree>
    <p:extLst>
      <p:ext uri="{BB962C8B-B14F-4D97-AF65-F5344CB8AC3E}">
        <p14:creationId xmlns:p14="http://schemas.microsoft.com/office/powerpoint/2010/main" val="23693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1F176FCB-7D9B-6646-A986-25E9C11BF160}"/>
              </a:ext>
            </a:extLst>
          </p:cNvPr>
          <p:cNvSpPr txBox="1"/>
          <p:nvPr/>
        </p:nvSpPr>
        <p:spPr>
          <a:xfrm>
            <a:off x="4840320" y="3136612"/>
            <a:ext cx="2511359" cy="584775"/>
          </a:xfrm>
          <a:prstGeom prst="rect">
            <a:avLst/>
          </a:prstGeom>
          <a:noFill/>
        </p:spPr>
        <p:txBody>
          <a:bodyPr wrap="square" rtlCol="0">
            <a:spAutoFit/>
          </a:bodyPr>
          <a:lstStyle/>
          <a:p>
            <a:r>
              <a:rPr lang="de-DE" sz="3200">
                <a:solidFill>
                  <a:srgbClr val="D9F41E"/>
                </a:solidFill>
                <a:latin typeface="nunito" pitchFamily="2" charset="0"/>
                <a:ea typeface="Orelega One" panose="02000503000000000000" pitchFamily="2" charset="0"/>
                <a:cs typeface="Orelega One" panose="02000503000000000000" pitchFamily="2" charset="0"/>
              </a:rPr>
              <a:t>Beeinflusser</a:t>
            </a:r>
          </a:p>
        </p:txBody>
      </p:sp>
      <p:sp>
        <p:nvSpPr>
          <p:cNvPr id="2" name="Titel 1">
            <a:extLst>
              <a:ext uri="{FF2B5EF4-FFF2-40B4-BE49-F238E27FC236}">
                <a16:creationId xmlns:a16="http://schemas.microsoft.com/office/drawing/2014/main" id="{A545DE22-B890-EA43-8274-2F682C3119D0}"/>
              </a:ext>
            </a:extLst>
          </p:cNvPr>
          <p:cNvSpPr>
            <a:spLocks noGrp="1"/>
          </p:cNvSpPr>
          <p:nvPr>
            <p:ph type="title"/>
          </p:nvPr>
        </p:nvSpPr>
        <p:spPr/>
        <p:txBody>
          <a:bodyPr>
            <a:normAutofit/>
          </a:bodyPr>
          <a:lstStyle/>
          <a:p>
            <a:r>
              <a:rPr lang="de-DE"/>
              <a:t>Ziele</a:t>
            </a:r>
            <a:endParaRPr lang="de-DE" sz="2700"/>
          </a:p>
        </p:txBody>
      </p:sp>
      <p:sp>
        <p:nvSpPr>
          <p:cNvPr id="3" name="Textplatzhalter 2">
            <a:extLst>
              <a:ext uri="{FF2B5EF4-FFF2-40B4-BE49-F238E27FC236}">
                <a16:creationId xmlns:a16="http://schemas.microsoft.com/office/drawing/2014/main" id="{AD3372CE-E007-4627-8611-297F359A8228}"/>
              </a:ext>
            </a:extLst>
          </p:cNvPr>
          <p:cNvSpPr>
            <a:spLocks noGrp="1"/>
          </p:cNvSpPr>
          <p:nvPr>
            <p:ph type="body" sz="quarter" idx="13"/>
          </p:nvPr>
        </p:nvSpPr>
        <p:spPr/>
        <p:txBody>
          <a:bodyPr/>
          <a:lstStyle/>
          <a:p>
            <a:r>
              <a:rPr lang="de-DE" b="1"/>
              <a:t>Was möchte die Community?</a:t>
            </a:r>
            <a:endParaRPr lang="de-CH" b="1"/>
          </a:p>
        </p:txBody>
      </p:sp>
      <p:grpSp>
        <p:nvGrpSpPr>
          <p:cNvPr id="18" name="Gruppieren 17">
            <a:extLst>
              <a:ext uri="{FF2B5EF4-FFF2-40B4-BE49-F238E27FC236}">
                <a16:creationId xmlns:a16="http://schemas.microsoft.com/office/drawing/2014/main" id="{85C24F28-D60F-F44C-8EDD-67E90F25139C}"/>
              </a:ext>
            </a:extLst>
          </p:cNvPr>
          <p:cNvGrpSpPr/>
          <p:nvPr/>
        </p:nvGrpSpPr>
        <p:grpSpPr>
          <a:xfrm>
            <a:off x="8065708" y="2229024"/>
            <a:ext cx="2702160" cy="3109432"/>
            <a:chOff x="7914969" y="3469109"/>
            <a:chExt cx="2702160" cy="3109432"/>
          </a:xfrm>
        </p:grpSpPr>
        <p:sp>
          <p:nvSpPr>
            <p:cNvPr id="10" name="Textfeld 9">
              <a:extLst>
                <a:ext uri="{FF2B5EF4-FFF2-40B4-BE49-F238E27FC236}">
                  <a16:creationId xmlns:a16="http://schemas.microsoft.com/office/drawing/2014/main" id="{382C5809-94F8-854C-8727-C9C5DED39FB1}"/>
                </a:ext>
              </a:extLst>
            </p:cNvPr>
            <p:cNvSpPr txBox="1"/>
            <p:nvPr/>
          </p:nvSpPr>
          <p:spPr>
            <a:xfrm>
              <a:off x="7914969" y="5993766"/>
              <a:ext cx="2702160" cy="584775"/>
            </a:xfrm>
            <a:prstGeom prst="rect">
              <a:avLst/>
            </a:prstGeom>
            <a:noFill/>
          </p:spPr>
          <p:txBody>
            <a:bodyPr wrap="square" rtlCol="0">
              <a:spAutoFit/>
            </a:bodyPr>
            <a:lstStyle/>
            <a:p>
              <a:r>
                <a:rPr lang="de-DE" sz="3200">
                  <a:solidFill>
                    <a:schemeClr val="bg1"/>
                  </a:solidFill>
                  <a:latin typeface="nunito" pitchFamily="2" charset="0"/>
                  <a:ea typeface="Orelega One" panose="02000503000000000000" pitchFamily="2" charset="0"/>
                  <a:cs typeface="Orelega One" panose="02000503000000000000" pitchFamily="2" charset="0"/>
                </a:rPr>
                <a:t>Externe Ziele</a:t>
              </a:r>
            </a:p>
          </p:txBody>
        </p:sp>
        <p:pic>
          <p:nvPicPr>
            <p:cNvPr id="4" name="Grafik 3" descr="Route zwei Stecknadeln mit Weg mit einfarbiger Füllung">
              <a:extLst>
                <a:ext uri="{FF2B5EF4-FFF2-40B4-BE49-F238E27FC236}">
                  <a16:creationId xmlns:a16="http://schemas.microsoft.com/office/drawing/2014/main" id="{113EA3FB-D65B-5948-946B-EAA653D047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4294" y="3469109"/>
              <a:ext cx="2343510" cy="2343510"/>
            </a:xfrm>
            <a:prstGeom prst="rect">
              <a:avLst/>
            </a:prstGeom>
          </p:spPr>
        </p:pic>
      </p:grpSp>
      <p:grpSp>
        <p:nvGrpSpPr>
          <p:cNvPr id="36" name="Gruppieren 35">
            <a:extLst>
              <a:ext uri="{FF2B5EF4-FFF2-40B4-BE49-F238E27FC236}">
                <a16:creationId xmlns:a16="http://schemas.microsoft.com/office/drawing/2014/main" id="{597F9353-6A09-5247-B34B-D7994508BCCB}"/>
              </a:ext>
            </a:extLst>
          </p:cNvPr>
          <p:cNvGrpSpPr/>
          <p:nvPr/>
        </p:nvGrpSpPr>
        <p:grpSpPr>
          <a:xfrm>
            <a:off x="1424132" y="2229024"/>
            <a:ext cx="2702159" cy="3118410"/>
            <a:chOff x="1424132" y="2229024"/>
            <a:chExt cx="2702159" cy="3118410"/>
          </a:xfrm>
        </p:grpSpPr>
        <p:sp>
          <p:nvSpPr>
            <p:cNvPr id="9" name="Textfeld 8">
              <a:extLst>
                <a:ext uri="{FF2B5EF4-FFF2-40B4-BE49-F238E27FC236}">
                  <a16:creationId xmlns:a16="http://schemas.microsoft.com/office/drawing/2014/main" id="{F4F59050-C435-3C4F-8716-8CE444C21097}"/>
                </a:ext>
              </a:extLst>
            </p:cNvPr>
            <p:cNvSpPr txBox="1"/>
            <p:nvPr/>
          </p:nvSpPr>
          <p:spPr>
            <a:xfrm>
              <a:off x="1424132" y="4762659"/>
              <a:ext cx="2702159" cy="584775"/>
            </a:xfrm>
            <a:prstGeom prst="rect">
              <a:avLst/>
            </a:prstGeom>
            <a:noFill/>
          </p:spPr>
          <p:txBody>
            <a:bodyPr wrap="square" rtlCol="0">
              <a:spAutoFit/>
            </a:bodyPr>
            <a:lstStyle/>
            <a:p>
              <a:pPr algn="ctr"/>
              <a:r>
                <a:rPr lang="de-DE" sz="3200">
                  <a:solidFill>
                    <a:schemeClr val="bg1"/>
                  </a:solidFill>
                  <a:latin typeface="nunito" pitchFamily="2" charset="0"/>
                  <a:ea typeface="Orelega One" panose="02000503000000000000" pitchFamily="2" charset="0"/>
                  <a:cs typeface="Orelega One" panose="02000503000000000000" pitchFamily="2" charset="0"/>
                </a:rPr>
                <a:t>Interne Ziele</a:t>
              </a:r>
            </a:p>
          </p:txBody>
        </p:sp>
        <p:pic>
          <p:nvPicPr>
            <p:cNvPr id="8" name="Grafik 7" descr="Volltreffer Silhouette">
              <a:extLst>
                <a:ext uri="{FF2B5EF4-FFF2-40B4-BE49-F238E27FC236}">
                  <a16:creationId xmlns:a16="http://schemas.microsoft.com/office/drawing/2014/main" id="{C8D9D1DC-5C53-434C-897F-97F229CB6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3457" y="2229024"/>
              <a:ext cx="2343510" cy="2343510"/>
            </a:xfrm>
            <a:prstGeom prst="rect">
              <a:avLst/>
            </a:prstGeom>
          </p:spPr>
        </p:pic>
      </p:grpSp>
      <p:cxnSp>
        <p:nvCxnSpPr>
          <p:cNvPr id="38" name="Gerade Verbindung mit Pfeil 37">
            <a:extLst>
              <a:ext uri="{FF2B5EF4-FFF2-40B4-BE49-F238E27FC236}">
                <a16:creationId xmlns:a16="http://schemas.microsoft.com/office/drawing/2014/main" id="{8D24BDE0-08C3-ED4B-9DAC-A375CB540691}"/>
              </a:ext>
            </a:extLst>
          </p:cNvPr>
          <p:cNvCxnSpPr>
            <a:cxnSpLocks/>
          </p:cNvCxnSpPr>
          <p:nvPr/>
        </p:nvCxnSpPr>
        <p:spPr>
          <a:xfrm flipH="1">
            <a:off x="4127520" y="3429000"/>
            <a:ext cx="712800"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CEA276F5-35F8-2841-BAE1-1E057293D3EE}"/>
              </a:ext>
            </a:extLst>
          </p:cNvPr>
          <p:cNvCxnSpPr>
            <a:cxnSpLocks/>
            <a:stCxn id="11" idx="3"/>
          </p:cNvCxnSpPr>
          <p:nvPr/>
        </p:nvCxnSpPr>
        <p:spPr>
          <a:xfrm>
            <a:off x="7351679" y="3429000"/>
            <a:ext cx="712800" cy="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A032A70-2DCC-400F-9402-AA3D321E66A3}"/>
              </a:ext>
            </a:extLst>
          </p:cNvPr>
          <p:cNvSpPr>
            <a:spLocks noGrp="1"/>
          </p:cNvSpPr>
          <p:nvPr>
            <p:ph type="title"/>
          </p:nvPr>
        </p:nvSpPr>
        <p:spPr/>
        <p:txBody>
          <a:bodyPr/>
          <a:lstStyle/>
          <a:p>
            <a:r>
              <a:rPr lang="fr-CH" err="1"/>
              <a:t>Ziele</a:t>
            </a:r>
            <a:endParaRPr lang="de-CH"/>
          </a:p>
        </p:txBody>
      </p:sp>
      <p:sp>
        <p:nvSpPr>
          <p:cNvPr id="2" name="Textplatzhalter 1">
            <a:extLst>
              <a:ext uri="{FF2B5EF4-FFF2-40B4-BE49-F238E27FC236}">
                <a16:creationId xmlns:a16="http://schemas.microsoft.com/office/drawing/2014/main" id="{F2664469-4C11-4F28-8DA7-CD9D5C229D8D}"/>
              </a:ext>
            </a:extLst>
          </p:cNvPr>
          <p:cNvSpPr>
            <a:spLocks noGrp="1"/>
          </p:cNvSpPr>
          <p:nvPr>
            <p:ph type="body" sz="quarter" idx="13"/>
          </p:nvPr>
        </p:nvSpPr>
        <p:spPr/>
        <p:txBody>
          <a:bodyPr/>
          <a:lstStyle/>
          <a:p>
            <a:r>
              <a:rPr lang="de-DE" sz="2000" b="1">
                <a:solidFill>
                  <a:schemeClr val="bg1"/>
                </a:solidFill>
                <a:latin typeface="nunito" pitchFamily="2" charset="0"/>
              </a:rPr>
              <a:t>Was möchte die Community?</a:t>
            </a:r>
          </a:p>
          <a:p>
            <a:endParaRPr lang="de-CH"/>
          </a:p>
        </p:txBody>
      </p:sp>
      <p:sp>
        <p:nvSpPr>
          <p:cNvPr id="3" name="Textplatzhalter 2">
            <a:extLst>
              <a:ext uri="{FF2B5EF4-FFF2-40B4-BE49-F238E27FC236}">
                <a16:creationId xmlns:a16="http://schemas.microsoft.com/office/drawing/2014/main" id="{425E20DB-152B-4912-9572-B3741569CCE4}"/>
              </a:ext>
            </a:extLst>
          </p:cNvPr>
          <p:cNvSpPr>
            <a:spLocks noGrp="1"/>
          </p:cNvSpPr>
          <p:nvPr>
            <p:ph type="body" sz="quarter" idx="14"/>
          </p:nvPr>
        </p:nvSpPr>
        <p:spPr>
          <a:xfrm>
            <a:off x="723900" y="1997242"/>
            <a:ext cx="8640000" cy="4365458"/>
          </a:xfrm>
        </p:spPr>
        <p:txBody>
          <a:bodyPr lIns="91440" tIns="45720" rIns="91440" bIns="45720" numCol="3" spcCol="360000" anchor="t"/>
          <a:lstStyle/>
          <a:p>
            <a:r>
              <a:rPr lang="de-DE" sz="1200" b="1">
                <a:latin typeface="nunito"/>
              </a:rPr>
              <a:t>Interne Ziele:</a:t>
            </a:r>
            <a:br>
              <a:rPr lang="de-DE" sz="1200" b="1">
                <a:latin typeface="nunito" pitchFamily="2" charset="0"/>
              </a:rPr>
            </a:br>
            <a:endParaRPr lang="de-DE" b="1">
              <a:latin typeface="nunito"/>
            </a:endParaRPr>
          </a:p>
          <a:p>
            <a:r>
              <a:rPr lang="de-DE" sz="1200">
                <a:latin typeface="nunito"/>
              </a:rPr>
              <a:t>Als Gruppeninterne Ziele haben wir folgende definiert</a:t>
            </a:r>
            <a:endParaRPr lang="de-DE"/>
          </a:p>
          <a:p>
            <a:pPr marL="171450" indent="-171450">
              <a:buFont typeface="Arial" panose="020B0604020202020204" pitchFamily="34" charset="0"/>
              <a:buChar char="•"/>
            </a:pPr>
            <a:r>
              <a:rPr lang="de-DE" sz="1200" b="0">
                <a:latin typeface="nunito"/>
              </a:rPr>
              <a:t>Freude an Austausch </a:t>
            </a:r>
            <a:r>
              <a:rPr lang="de-DE">
                <a:latin typeface="nunito"/>
              </a:rPr>
              <a:t>mit Gleichgesinnten</a:t>
            </a:r>
            <a:endParaRPr lang="de-DE">
              <a:latin typeface="nunito" pitchFamily="2" charset="0"/>
            </a:endParaRPr>
          </a:p>
          <a:p>
            <a:pPr marL="171450" indent="-171450">
              <a:buFont typeface="Arial" panose="020B0604020202020204" pitchFamily="34" charset="0"/>
              <a:buChar char="•"/>
            </a:pPr>
            <a:r>
              <a:rPr lang="de-DE" sz="1200" b="0">
                <a:latin typeface="nunito"/>
              </a:rPr>
              <a:t>Fachwissen vertiefen</a:t>
            </a:r>
            <a:r>
              <a:rPr lang="de-DE">
                <a:latin typeface="nunito"/>
              </a:rPr>
              <a:t> </a:t>
            </a:r>
            <a:endParaRPr lang="de-DE" sz="1200" b="0">
              <a:latin typeface="nunito" pitchFamily="2" charset="0"/>
            </a:endParaRPr>
          </a:p>
          <a:p>
            <a:pPr marL="171450" indent="-171450">
              <a:buFont typeface="Arial" panose="020B0604020202020204" pitchFamily="34" charset="0"/>
              <a:buChar char="•"/>
            </a:pPr>
            <a:r>
              <a:rPr lang="de-DE" sz="1200" b="0">
                <a:latin typeface="nunito"/>
              </a:rPr>
              <a:t>Teil eins bedeutenden Projektes sein</a:t>
            </a:r>
            <a:br>
              <a:rPr lang="de-DE" sz="1200" b="0">
                <a:latin typeface="nunito" pitchFamily="2" charset="0"/>
              </a:rPr>
            </a:br>
            <a:br>
              <a:rPr lang="de-DE" sz="1200" b="0">
                <a:latin typeface="nunito" pitchFamily="2" charset="0"/>
              </a:rPr>
            </a:br>
            <a:endParaRPr lang="de-DE" sz="1200" b="0">
              <a:solidFill>
                <a:schemeClr val="bg1"/>
              </a:solidFill>
              <a:latin typeface="nunito" pitchFamily="2" charset="0"/>
            </a:endParaRPr>
          </a:p>
          <a:p>
            <a:r>
              <a:rPr lang="de-DE" b="1">
                <a:latin typeface="nunito"/>
              </a:rPr>
              <a:t>E</a:t>
            </a:r>
            <a:r>
              <a:rPr lang="de-DE" sz="1200" b="1">
                <a:latin typeface="nunito"/>
              </a:rPr>
              <a:t>xterne Ziele:</a:t>
            </a:r>
          </a:p>
          <a:p>
            <a:r>
              <a:rPr lang="de-DE" sz="1200" b="0">
                <a:latin typeface="nunito"/>
              </a:rPr>
              <a:t>Noch </a:t>
            </a:r>
            <a:r>
              <a:rPr lang="de-DE">
                <a:latin typeface="nunito"/>
              </a:rPr>
              <a:t>wichtiger</a:t>
            </a:r>
            <a:r>
              <a:rPr lang="de-DE" sz="1200" b="0">
                <a:latin typeface="nunito"/>
              </a:rPr>
              <a:t> ist aber das externe Ziel, das in der Community erreicht werden sollen</a:t>
            </a:r>
            <a:br>
              <a:rPr lang="de-DE" sz="1200" b="0">
                <a:latin typeface="nunito" pitchFamily="2" charset="0"/>
              </a:rPr>
            </a:br>
            <a:endParaRPr lang="de-DE" sz="1200" b="0">
              <a:solidFill>
                <a:schemeClr val="bg1"/>
              </a:solidFill>
              <a:latin typeface="nunito" pitchFamily="2" charset="0"/>
            </a:endParaRPr>
          </a:p>
          <a:p>
            <a:pPr marL="171450" indent="-171450">
              <a:buFont typeface="Arial" panose="020B0604020202020204" pitchFamily="34" charset="0"/>
              <a:buChar char="•"/>
            </a:pPr>
            <a:r>
              <a:rPr lang="de-CH" sz="1200" b="0">
                <a:latin typeface="nunito"/>
              </a:rPr>
              <a:t>Erforschung quelloffener Banking-Technologie für digitale Werte, die frei für alle Personen zugänglich und nicht diskriminierend ist</a:t>
            </a:r>
          </a:p>
          <a:p>
            <a:r>
              <a:rPr lang="de-CH" sz="1200" b="1">
                <a:latin typeface="nunito"/>
              </a:rPr>
              <a:t>Beeinflusser:</a:t>
            </a:r>
          </a:p>
          <a:p>
            <a:r>
              <a:rPr lang="de-CH">
                <a:latin typeface="nunito"/>
              </a:rPr>
              <a:t>Dabei gibt es aber auch Beeinflusser welche die Ziele der Community vorgeben oder Einfluss nehmen:</a:t>
            </a:r>
            <a:br>
              <a:rPr lang="de-CH" sz="1200">
                <a:latin typeface="nunito" pitchFamily="2" charset="0"/>
              </a:rPr>
            </a:br>
            <a:endParaRPr lang="de-CH" sz="1200">
              <a:solidFill>
                <a:schemeClr val="bg1"/>
              </a:solidFill>
              <a:latin typeface="nunito" pitchFamily="2" charset="0"/>
            </a:endParaRPr>
          </a:p>
          <a:p>
            <a:pPr marL="171450" indent="-171450">
              <a:buFont typeface="Arial" panose="020B0604020202020204" pitchFamily="34" charset="0"/>
              <a:buChar char="•"/>
            </a:pPr>
            <a:r>
              <a:rPr lang="de-DE" sz="1200" b="0">
                <a:latin typeface="nunito"/>
              </a:rPr>
              <a:t>Verein DIVA EXCHANGE</a:t>
            </a:r>
            <a:endParaRPr lang="de-DE">
              <a:latin typeface="nunito"/>
            </a:endParaRPr>
          </a:p>
          <a:p>
            <a:pPr marL="171450" indent="-171450">
              <a:buFont typeface="Arial" panose="020B0604020202020204" pitchFamily="34" charset="0"/>
              <a:buChar char="•"/>
            </a:pPr>
            <a:r>
              <a:rPr lang="de-DE" sz="1200" b="0">
                <a:latin typeface="nunito"/>
              </a:rPr>
              <a:t>Konrad Bächler</a:t>
            </a:r>
            <a:endParaRPr lang="de-CH" sz="1200">
              <a:latin typeface="nunito"/>
            </a:endParaRPr>
          </a:p>
          <a:p>
            <a:endParaRPr lang="de-CH"/>
          </a:p>
        </p:txBody>
      </p:sp>
      <p:grpSp>
        <p:nvGrpSpPr>
          <p:cNvPr id="6" name="Gruppieren 5">
            <a:extLst>
              <a:ext uri="{FF2B5EF4-FFF2-40B4-BE49-F238E27FC236}">
                <a16:creationId xmlns:a16="http://schemas.microsoft.com/office/drawing/2014/main" id="{DB6E0DED-BA13-E140-83B3-026B2DA72DF6}"/>
              </a:ext>
            </a:extLst>
          </p:cNvPr>
          <p:cNvGrpSpPr/>
          <p:nvPr/>
        </p:nvGrpSpPr>
        <p:grpSpPr>
          <a:xfrm>
            <a:off x="6805520" y="3080216"/>
            <a:ext cx="5568321" cy="3999431"/>
            <a:chOff x="5390378" y="1749995"/>
            <a:chExt cx="7037892" cy="4543716"/>
          </a:xfrm>
        </p:grpSpPr>
        <p:pic>
          <p:nvPicPr>
            <p:cNvPr id="5" name="Grafik 4" descr="Kennzeichen Silhouette">
              <a:extLst>
                <a:ext uri="{FF2B5EF4-FFF2-40B4-BE49-F238E27FC236}">
                  <a16:creationId xmlns:a16="http://schemas.microsoft.com/office/drawing/2014/main" id="{FF1E9296-EBBB-C143-B47D-CA151503DD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00000">
              <a:off x="7928270" y="1793711"/>
              <a:ext cx="4500000" cy="4500000"/>
            </a:xfrm>
            <a:prstGeom prst="rect">
              <a:avLst/>
            </a:prstGeom>
          </p:spPr>
        </p:pic>
        <p:pic>
          <p:nvPicPr>
            <p:cNvPr id="10" name="Grafik 9" descr="Kennzeichen Silhouette">
              <a:extLst>
                <a:ext uri="{FF2B5EF4-FFF2-40B4-BE49-F238E27FC236}">
                  <a16:creationId xmlns:a16="http://schemas.microsoft.com/office/drawing/2014/main" id="{A7ABA9F2-5560-CD4E-9828-BCC80D6B3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800000" flipH="1">
              <a:off x="5390378" y="1749995"/>
              <a:ext cx="4500000" cy="4500000"/>
            </a:xfrm>
            <a:prstGeom prst="rect">
              <a:avLst/>
            </a:prstGeom>
          </p:spPr>
        </p:pic>
      </p:grpSp>
    </p:spTree>
    <p:extLst>
      <p:ext uri="{BB962C8B-B14F-4D97-AF65-F5344CB8AC3E}">
        <p14:creationId xmlns:p14="http://schemas.microsoft.com/office/powerpoint/2010/main" val="175215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D0014D4F-4864-2740-AA59-D7B15AC11353}"/>
              </a:ext>
            </a:extLst>
          </p:cNvPr>
          <p:cNvSpPr/>
          <p:nvPr/>
        </p:nvSpPr>
        <p:spPr>
          <a:xfrm>
            <a:off x="4981647" y="3236302"/>
            <a:ext cx="2228705" cy="523220"/>
          </a:xfrm>
          <a:prstGeom prst="rect">
            <a:avLst/>
          </a:prstGeom>
        </p:spPr>
        <p:txBody>
          <a:bodyPr wrap="square">
            <a:spAutoFit/>
          </a:bodyPr>
          <a:lstStyle/>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Interesse an </a:t>
            </a:r>
          </a:p>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digitalen Währungen</a:t>
            </a:r>
          </a:p>
        </p:txBody>
      </p:sp>
      <p:pic>
        <p:nvPicPr>
          <p:cNvPr id="21" name="Grafik 20" descr="Bitcoin Silhouette">
            <a:extLst>
              <a:ext uri="{FF2B5EF4-FFF2-40B4-BE49-F238E27FC236}">
                <a16:creationId xmlns:a16="http://schemas.microsoft.com/office/drawing/2014/main" id="{A3E36FF2-B7C2-B341-BF8F-BB5814CF1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8254" y="2061660"/>
            <a:ext cx="1135492" cy="1135492"/>
          </a:xfrm>
          <a:prstGeom prst="rect">
            <a:avLst/>
          </a:prstGeom>
        </p:spPr>
      </p:pic>
      <p:sp>
        <p:nvSpPr>
          <p:cNvPr id="17" name="Rechteck 16">
            <a:extLst>
              <a:ext uri="{FF2B5EF4-FFF2-40B4-BE49-F238E27FC236}">
                <a16:creationId xmlns:a16="http://schemas.microsoft.com/office/drawing/2014/main" id="{DC1F5453-DE50-5845-8CF2-E0408E9C9010}"/>
              </a:ext>
            </a:extLst>
          </p:cNvPr>
          <p:cNvSpPr/>
          <p:nvPr/>
        </p:nvSpPr>
        <p:spPr>
          <a:xfrm>
            <a:off x="8983906" y="3220645"/>
            <a:ext cx="1509241" cy="738664"/>
          </a:xfrm>
          <a:prstGeom prst="rect">
            <a:avLst/>
          </a:prstGeom>
        </p:spPr>
        <p:txBody>
          <a:bodyPr wrap="square">
            <a:spAutoFit/>
          </a:bodyPr>
          <a:lstStyle/>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revolutionäres und evolutionäres Gedankengut</a:t>
            </a:r>
          </a:p>
        </p:txBody>
      </p:sp>
      <p:pic>
        <p:nvPicPr>
          <p:cNvPr id="23" name="Grafik 22" descr="Held männlich Silhouette">
            <a:extLst>
              <a:ext uri="{FF2B5EF4-FFF2-40B4-BE49-F238E27FC236}">
                <a16:creationId xmlns:a16="http://schemas.microsoft.com/office/drawing/2014/main" id="{A042A5BD-F6E7-5443-8109-88AC90CF1B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9265" y="2043744"/>
            <a:ext cx="1135492" cy="1135492"/>
          </a:xfrm>
          <a:prstGeom prst="rect">
            <a:avLst/>
          </a:prstGeom>
        </p:spPr>
      </p:pic>
      <p:sp>
        <p:nvSpPr>
          <p:cNvPr id="15" name="Rechteck 14">
            <a:extLst>
              <a:ext uri="{FF2B5EF4-FFF2-40B4-BE49-F238E27FC236}">
                <a16:creationId xmlns:a16="http://schemas.microsoft.com/office/drawing/2014/main" id="{66A0A97B-8F3B-274A-ABC7-FAB6BC95D738}"/>
              </a:ext>
            </a:extLst>
          </p:cNvPr>
          <p:cNvSpPr/>
          <p:nvPr/>
        </p:nvSpPr>
        <p:spPr>
          <a:xfrm>
            <a:off x="1498549" y="5549290"/>
            <a:ext cx="2175235" cy="523220"/>
          </a:xfrm>
          <a:prstGeom prst="rect">
            <a:avLst/>
          </a:prstGeom>
        </p:spPr>
        <p:txBody>
          <a:bodyPr wrap="square">
            <a:spAutoFit/>
          </a:bodyPr>
          <a:lstStyle/>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Privatsphäre in digitalen Produkten</a:t>
            </a:r>
          </a:p>
        </p:txBody>
      </p:sp>
      <p:pic>
        <p:nvPicPr>
          <p:cNvPr id="25" name="Grafik 24" descr="Überwachungskamera Silhouette">
            <a:extLst>
              <a:ext uri="{FF2B5EF4-FFF2-40B4-BE49-F238E27FC236}">
                <a16:creationId xmlns:a16="http://schemas.microsoft.com/office/drawing/2014/main" id="{4044B8E9-7F57-F440-AE49-AF1175E6DC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8421" y="4359508"/>
            <a:ext cx="1135492" cy="1135492"/>
          </a:xfrm>
          <a:prstGeom prst="rect">
            <a:avLst/>
          </a:prstGeom>
        </p:spPr>
      </p:pic>
      <p:sp>
        <p:nvSpPr>
          <p:cNvPr id="16" name="Rechteck 15">
            <a:extLst>
              <a:ext uri="{FF2B5EF4-FFF2-40B4-BE49-F238E27FC236}">
                <a16:creationId xmlns:a16="http://schemas.microsoft.com/office/drawing/2014/main" id="{E1A5F702-F1B1-4047-B30B-21888BE00C8E}"/>
              </a:ext>
            </a:extLst>
          </p:cNvPr>
          <p:cNvSpPr/>
          <p:nvPr/>
        </p:nvSpPr>
        <p:spPr>
          <a:xfrm>
            <a:off x="5169935" y="5549290"/>
            <a:ext cx="1852129" cy="523220"/>
          </a:xfrm>
          <a:prstGeom prst="rect">
            <a:avLst/>
          </a:prstGeom>
        </p:spPr>
        <p:txBody>
          <a:bodyPr wrap="square">
            <a:spAutoFit/>
          </a:bodyPr>
          <a:lstStyle/>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Gruppenzugehörigkeit bzw. Teil eines Projekts</a:t>
            </a:r>
          </a:p>
        </p:txBody>
      </p:sp>
      <p:pic>
        <p:nvPicPr>
          <p:cNvPr id="27" name="Grafik 26" descr="Besprechung Silhouette">
            <a:extLst>
              <a:ext uri="{FF2B5EF4-FFF2-40B4-BE49-F238E27FC236}">
                <a16:creationId xmlns:a16="http://schemas.microsoft.com/office/drawing/2014/main" id="{1317F1B4-4B7D-034E-9101-A161EB3DF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8254" y="4306544"/>
            <a:ext cx="1135492" cy="1135492"/>
          </a:xfrm>
          <a:prstGeom prst="rect">
            <a:avLst/>
          </a:prstGeom>
        </p:spPr>
      </p:pic>
      <p:sp>
        <p:nvSpPr>
          <p:cNvPr id="14" name="Rechteck 13">
            <a:extLst>
              <a:ext uri="{FF2B5EF4-FFF2-40B4-BE49-F238E27FC236}">
                <a16:creationId xmlns:a16="http://schemas.microsoft.com/office/drawing/2014/main" id="{38EE10E3-F8E8-8147-9D47-77F8ECF390F6}"/>
              </a:ext>
            </a:extLst>
          </p:cNvPr>
          <p:cNvSpPr/>
          <p:nvPr/>
        </p:nvSpPr>
        <p:spPr>
          <a:xfrm>
            <a:off x="8926429" y="5549290"/>
            <a:ext cx="1621164" cy="523220"/>
          </a:xfrm>
          <a:prstGeom prst="rect">
            <a:avLst/>
          </a:prstGeom>
        </p:spPr>
        <p:txBody>
          <a:bodyPr wrap="square">
            <a:spAutoFit/>
          </a:bodyPr>
          <a:lstStyle/>
          <a:p>
            <a:pPr algn="ctr"/>
            <a:r>
              <a:rPr lang="de-CH" sz="1400">
                <a:solidFill>
                  <a:schemeClr val="bg1"/>
                </a:solidFill>
                <a:latin typeface="nunito" pitchFamily="2" charset="0"/>
                <a:ea typeface="Times New Roman" panose="02020603050405020304" pitchFamily="18" charset="0"/>
                <a:cs typeface="Geeza Pro" panose="02000400000000000000" pitchFamily="2" charset="-78"/>
              </a:rPr>
              <a:t>Verständnis für Informatik</a:t>
            </a:r>
          </a:p>
        </p:txBody>
      </p:sp>
      <p:pic>
        <p:nvPicPr>
          <p:cNvPr id="29" name="Grafik 28" descr="Laptop Silhouette">
            <a:extLst>
              <a:ext uri="{FF2B5EF4-FFF2-40B4-BE49-F238E27FC236}">
                <a16:creationId xmlns:a16="http://schemas.microsoft.com/office/drawing/2014/main" id="{17EB4937-350A-0C49-BCB1-685729DCD4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69265" y="4493867"/>
            <a:ext cx="1135492" cy="1135492"/>
          </a:xfrm>
          <a:prstGeom prst="rect">
            <a:avLst/>
          </a:prstGeom>
        </p:spPr>
      </p:pic>
      <p:sp>
        <p:nvSpPr>
          <p:cNvPr id="3" name="Titel 2">
            <a:extLst>
              <a:ext uri="{FF2B5EF4-FFF2-40B4-BE49-F238E27FC236}">
                <a16:creationId xmlns:a16="http://schemas.microsoft.com/office/drawing/2014/main" id="{31B8067F-2336-514A-B27F-7DC667A69282}"/>
              </a:ext>
            </a:extLst>
          </p:cNvPr>
          <p:cNvSpPr>
            <a:spLocks noGrp="1"/>
          </p:cNvSpPr>
          <p:nvPr>
            <p:ph type="title"/>
          </p:nvPr>
        </p:nvSpPr>
        <p:spPr/>
        <p:txBody>
          <a:bodyPr>
            <a:normAutofit/>
          </a:bodyPr>
          <a:lstStyle/>
          <a:p>
            <a:r>
              <a:rPr lang="de-DE"/>
              <a:t>Identität</a:t>
            </a:r>
            <a:endParaRPr lang="de-DE" sz="2700"/>
          </a:p>
        </p:txBody>
      </p:sp>
      <p:sp>
        <p:nvSpPr>
          <p:cNvPr id="12" name="Textplatzhalter 11">
            <a:extLst>
              <a:ext uri="{FF2B5EF4-FFF2-40B4-BE49-F238E27FC236}">
                <a16:creationId xmlns:a16="http://schemas.microsoft.com/office/drawing/2014/main" id="{02B64D82-5195-489D-90AF-A144F143B91B}"/>
              </a:ext>
            </a:extLst>
          </p:cNvPr>
          <p:cNvSpPr>
            <a:spLocks noGrp="1"/>
          </p:cNvSpPr>
          <p:nvPr>
            <p:ph type="body" sz="quarter" idx="13"/>
          </p:nvPr>
        </p:nvSpPr>
        <p:spPr/>
        <p:txBody>
          <a:bodyPr/>
          <a:lstStyle/>
          <a:p>
            <a:r>
              <a:rPr lang="de-DE" b="1"/>
              <a:t>Was verbindet die Community?</a:t>
            </a:r>
            <a:endParaRPr lang="de-CH" b="1"/>
          </a:p>
        </p:txBody>
      </p:sp>
      <p:pic>
        <p:nvPicPr>
          <p:cNvPr id="19" name="Grafik 18" descr="QR-Code Silhouette">
            <a:extLst>
              <a:ext uri="{FF2B5EF4-FFF2-40B4-BE49-F238E27FC236}">
                <a16:creationId xmlns:a16="http://schemas.microsoft.com/office/drawing/2014/main" id="{002BF3ED-D3A0-F447-9DC7-985AB7FE14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18423" y="2063097"/>
            <a:ext cx="1135490" cy="1135492"/>
          </a:xfrm>
          <a:prstGeom prst="rect">
            <a:avLst/>
          </a:prstGeom>
        </p:spPr>
      </p:pic>
      <p:sp>
        <p:nvSpPr>
          <p:cNvPr id="31" name="Rechteck 30">
            <a:extLst>
              <a:ext uri="{FF2B5EF4-FFF2-40B4-BE49-F238E27FC236}">
                <a16:creationId xmlns:a16="http://schemas.microsoft.com/office/drawing/2014/main" id="{D5EA2ECC-6B6F-4F44-B738-2828647E9465}"/>
              </a:ext>
            </a:extLst>
          </p:cNvPr>
          <p:cNvSpPr/>
          <p:nvPr/>
        </p:nvSpPr>
        <p:spPr>
          <a:xfrm>
            <a:off x="1667639" y="3232239"/>
            <a:ext cx="1837057" cy="738664"/>
          </a:xfrm>
          <a:prstGeom prst="rect">
            <a:avLst/>
          </a:prstGeom>
        </p:spPr>
        <p:txBody>
          <a:bodyPr wrap="square">
            <a:spAutoFit/>
          </a:bodyPr>
          <a:lstStyle/>
          <a:p>
            <a:pPr algn="ctr"/>
            <a:r>
              <a:rPr lang="de-CH" sz="1400">
                <a:solidFill>
                  <a:schemeClr val="bg1"/>
                </a:solidFill>
                <a:latin typeface="nunito" pitchFamily="2" charset="0"/>
              </a:rPr>
              <a:t>Leidenschaft für und Knowhow</a:t>
            </a:r>
          </a:p>
          <a:p>
            <a:pPr algn="ctr"/>
            <a:r>
              <a:rPr lang="de-CH" sz="1400">
                <a:solidFill>
                  <a:schemeClr val="bg1"/>
                </a:solidFill>
                <a:latin typeface="nunito" pitchFamily="2" charset="0"/>
              </a:rPr>
              <a:t>über Technologie</a:t>
            </a:r>
          </a:p>
        </p:txBody>
      </p:sp>
    </p:spTree>
    <p:extLst>
      <p:ext uri="{BB962C8B-B14F-4D97-AF65-F5344CB8AC3E}">
        <p14:creationId xmlns:p14="http://schemas.microsoft.com/office/powerpoint/2010/main" val="1745173943"/>
      </p:ext>
    </p:extLst>
  </p:cSld>
  <p:clrMapOvr>
    <a:masterClrMapping/>
  </p:clrMapOvr>
</p:sld>
</file>

<file path=ppt/theme/theme1.xml><?xml version="1.0" encoding="utf-8"?>
<a:theme xmlns:a="http://schemas.openxmlformats.org/drawingml/2006/main" name="Benutzerdefiniertes Design">
  <a:themeElements>
    <a:clrScheme name="Benutzerdefiniert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9F41E"/>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C25E2E5547DC941BC57E54CC677E4CB" ma:contentTypeVersion="7" ma:contentTypeDescription="Ein neues Dokument erstellen." ma:contentTypeScope="" ma:versionID="c26051793cb63ad07efddc8ec3a02e28">
  <xsd:schema xmlns:xsd="http://www.w3.org/2001/XMLSchema" xmlns:xs="http://www.w3.org/2001/XMLSchema" xmlns:p="http://schemas.microsoft.com/office/2006/metadata/properties" xmlns:ns2="e4e07ce2-fa34-490a-8b1b-437e05085e67" targetNamespace="http://schemas.microsoft.com/office/2006/metadata/properties" ma:root="true" ma:fieldsID="d6c5662c8aa4e61209c4204b53c44eb6" ns2:_="">
    <xsd:import namespace="e4e07ce2-fa34-490a-8b1b-437e05085e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07ce2-fa34-490a-8b1b-437e05085e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kument" ma:contentTypeID="0x0101009C25E2E5547DC941BC57E54CC677E4CB" ma:contentTypeVersion="7" ma:contentTypeDescription="Ein neues Dokument erstellen." ma:contentTypeScope="" ma:versionID="c26051793cb63ad07efddc8ec3a02e28">
  <xsd:schema xmlns:xsd="http://www.w3.org/2001/XMLSchema" xmlns:xs="http://www.w3.org/2001/XMLSchema" xmlns:p="http://schemas.microsoft.com/office/2006/metadata/properties" xmlns:ns2="e4e07ce2-fa34-490a-8b1b-437e05085e67" targetNamespace="http://schemas.microsoft.com/office/2006/metadata/properties" ma:root="true" ma:fieldsID="d6c5662c8aa4e61209c4204b53c44eb6" ns2:_="">
    <xsd:import namespace="e4e07ce2-fa34-490a-8b1b-437e05085e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07ce2-fa34-490a-8b1b-437e05085e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4EE2EC-6BA7-4BF4-861C-09EA0DE82721}">
  <ds:schemaRefs>
    <ds:schemaRef ds:uri="http://purl.org/dc/terms/"/>
    <ds:schemaRef ds:uri="http://purl.org/dc/dcmitype/"/>
    <ds:schemaRef ds:uri="e4e07ce2-fa34-490a-8b1b-437e05085e67"/>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CA0B672-EE08-42B9-945D-E4D33FE562A2}">
  <ds:schemaRefs>
    <ds:schemaRef ds:uri="http://schemas.microsoft.com/sharepoint/v3/contenttype/forms"/>
  </ds:schemaRefs>
</ds:datastoreItem>
</file>

<file path=customXml/itemProps3.xml><?xml version="1.0" encoding="utf-8"?>
<ds:datastoreItem xmlns:ds="http://schemas.openxmlformats.org/officeDocument/2006/customXml" ds:itemID="{954DB43D-1DBB-47F5-9B94-CD0F5AE2EB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07ce2-fa34-490a-8b1b-437e05085e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BE57AF5-504A-4ECC-9B01-FA183DEEA5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07ce2-fa34-490a-8b1b-437e05085e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5055</Words>
  <Application>Microsoft Office PowerPoint</Application>
  <PresentationFormat>Breitbild</PresentationFormat>
  <Paragraphs>753</Paragraphs>
  <Slides>55</Slides>
  <Notes>38</Notes>
  <HiddenSlides>17</HiddenSlides>
  <MMClips>0</MMClips>
  <ScaleCrop>false</ScaleCrop>
  <HeadingPairs>
    <vt:vector size="4" baseType="variant">
      <vt:variant>
        <vt:lpstr>Design</vt:lpstr>
      </vt:variant>
      <vt:variant>
        <vt:i4>1</vt:i4>
      </vt:variant>
      <vt:variant>
        <vt:lpstr>Folientitel</vt:lpstr>
      </vt:variant>
      <vt:variant>
        <vt:i4>55</vt:i4>
      </vt:variant>
    </vt:vector>
  </HeadingPairs>
  <TitlesOfParts>
    <vt:vector size="56" baseType="lpstr">
      <vt:lpstr>Benutzerdefiniertes Design</vt:lpstr>
      <vt:lpstr>PowerPoint-Präsentation</vt:lpstr>
      <vt:lpstr>Inhalt</vt:lpstr>
      <vt:lpstr>Analyse</vt:lpstr>
      <vt:lpstr>SWOT</vt:lpstr>
      <vt:lpstr>PESTEL</vt:lpstr>
      <vt:lpstr>Identität</vt:lpstr>
      <vt:lpstr>Ziele</vt:lpstr>
      <vt:lpstr>Ziele</vt:lpstr>
      <vt:lpstr>Identität</vt:lpstr>
      <vt:lpstr>Identität</vt:lpstr>
      <vt:lpstr>Identität</vt:lpstr>
      <vt:lpstr>Werte</vt:lpstr>
      <vt:lpstr>Erfolgsfaktoren</vt:lpstr>
      <vt:lpstr>Marke</vt:lpstr>
      <vt:lpstr>Marke</vt:lpstr>
      <vt:lpstr>Marke</vt:lpstr>
      <vt:lpstr>Marke</vt:lpstr>
      <vt:lpstr>Marke</vt:lpstr>
      <vt:lpstr>Marke</vt:lpstr>
      <vt:lpstr>Marke</vt:lpstr>
      <vt:lpstr>Marke</vt:lpstr>
      <vt:lpstr>Erfahrungen</vt:lpstr>
      <vt:lpstr>Mitgliederauswahl</vt:lpstr>
      <vt:lpstr>Mitgliederauswahl </vt:lpstr>
      <vt:lpstr>Transition</vt:lpstr>
      <vt:lpstr>Transition</vt:lpstr>
      <vt:lpstr>Rituale</vt:lpstr>
      <vt:lpstr>Rituale </vt:lpstr>
      <vt:lpstr>Regeln</vt:lpstr>
      <vt:lpstr>Regeln</vt:lpstr>
      <vt:lpstr>Gemeinsame Erfahrungen</vt:lpstr>
      <vt:lpstr>Gemeinsame Erfahrungen</vt:lpstr>
      <vt:lpstr>Content</vt:lpstr>
      <vt:lpstr>Content</vt:lpstr>
      <vt:lpstr>Rollen</vt:lpstr>
      <vt:lpstr>Rollen </vt:lpstr>
      <vt:lpstr>Struktur</vt:lpstr>
      <vt:lpstr>Organisation &amp; Steuerung</vt:lpstr>
      <vt:lpstr>Organisation &amp; Steuerung</vt:lpstr>
      <vt:lpstr>Finanzierung</vt:lpstr>
      <vt:lpstr>Finanzierung</vt:lpstr>
      <vt:lpstr>Datenmanagement</vt:lpstr>
      <vt:lpstr>Datenmanagement </vt:lpstr>
      <vt:lpstr>Kanäle &amp; Plattformen</vt:lpstr>
      <vt:lpstr>Kanäle &amp; Plattformen </vt:lpstr>
      <vt:lpstr>Umsetzung</vt:lpstr>
      <vt:lpstr>Creator Journey</vt:lpstr>
      <vt:lpstr>Creator Journey</vt:lpstr>
      <vt:lpstr>Creator Journey</vt:lpstr>
      <vt:lpstr>Creator Journey</vt:lpstr>
      <vt:lpstr>Creator Journey</vt:lpstr>
      <vt:lpstr>Webseite</vt:lpstr>
      <vt:lpstr>Umsetzung </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Fisch Dominique (BKO-D17)</dc:creator>
  <cp:lastModifiedBy>St Wu</cp:lastModifiedBy>
  <cp:revision>5</cp:revision>
  <dcterms:created xsi:type="dcterms:W3CDTF">2021-04-08T09:00:00Z</dcterms:created>
  <dcterms:modified xsi:type="dcterms:W3CDTF">2021-04-23T11:06:32Z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0x0101009C25E2E5547DC941BC57E54CC677E4CB</vt:lpwstr>
  </property>
</Properties>
</file>